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sldIdLst>
    <p:sldId id="256" r:id="rId2"/>
    <p:sldId id="262" r:id="rId3"/>
    <p:sldId id="257" r:id="rId4"/>
    <p:sldId id="466" r:id="rId5"/>
    <p:sldId id="465" r:id="rId6"/>
    <p:sldId id="447" r:id="rId7"/>
    <p:sldId id="469" r:id="rId8"/>
    <p:sldId id="450" r:id="rId9"/>
    <p:sldId id="451" r:id="rId10"/>
    <p:sldId id="453" r:id="rId11"/>
    <p:sldId id="452" r:id="rId12"/>
    <p:sldId id="464" r:id="rId13"/>
    <p:sldId id="463" r:id="rId14"/>
    <p:sldId id="297" r:id="rId15"/>
  </p:sldIdLst>
  <p:sldSz cx="12192000" cy="6858000"/>
  <p:notesSz cx="7010400" cy="92964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03FF"/>
    <a:srgbClr val="FFFD78"/>
    <a:srgbClr val="FF55B6"/>
    <a:srgbClr val="0096FF"/>
    <a:srgbClr val="00FA00"/>
    <a:srgbClr val="FFC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17"/>
    <p:restoredTop sz="75782"/>
  </p:normalViewPr>
  <p:slideViewPr>
    <p:cSldViewPr snapToGrid="0">
      <p:cViewPr varScale="1">
        <p:scale>
          <a:sx n="128" d="100"/>
          <a:sy n="128" d="100"/>
        </p:scale>
        <p:origin x="616" y="176"/>
      </p:cViewPr>
      <p:guideLst>
        <p:guide orient="horz" pos="2160"/>
        <p:guide pos="3840"/>
      </p:guideLst>
    </p:cSldViewPr>
  </p:slideViewPr>
  <p:notesTextViewPr>
    <p:cViewPr>
      <p:scale>
        <a:sx n="3" d="2"/>
        <a:sy n="3" d="2"/>
      </p:scale>
      <p:origin x="0" y="0"/>
    </p:cViewPr>
  </p:notesTextViewPr>
  <p:sorterViewPr>
    <p:cViewPr>
      <p:scale>
        <a:sx n="80" d="100"/>
        <a:sy n="80" d="100"/>
      </p:scale>
      <p:origin x="0" y="0"/>
    </p:cViewPr>
  </p:sorterViewPr>
  <p:notesViewPr>
    <p:cSldViewPr snapToGrid="0">
      <p:cViewPr varScale="1">
        <p:scale>
          <a:sx n="62" d="100"/>
          <a:sy n="62" d="100"/>
        </p:scale>
        <p:origin x="278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x-none"/>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D280AE7-CD71-2F44-A4C2-50A96AA32962}" type="datetimeFigureOut">
              <a:rPr lang="x-none" smtClean="0"/>
              <a:t>28.03.24</a:t>
            </a:fld>
            <a:endParaRPr lang="x-none"/>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x-none"/>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x-none"/>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F7091A3-BB25-3F49-864C-4B5E4C703024}" type="slidenum">
              <a:rPr lang="x-none" smtClean="0"/>
              <a:t>‹#›</a:t>
            </a:fld>
            <a:endParaRPr lang="x-none"/>
          </a:p>
        </p:txBody>
      </p:sp>
    </p:spTree>
    <p:extLst>
      <p:ext uri="{BB962C8B-B14F-4D97-AF65-F5344CB8AC3E}">
        <p14:creationId xmlns:p14="http://schemas.microsoft.com/office/powerpoint/2010/main" val="338245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54893" y="4473892"/>
            <a:ext cx="6064738" cy="3660458"/>
          </a:xfrm>
        </p:spPr>
        <p:txBody>
          <a:bodyPr/>
          <a:lstStyle/>
          <a:p>
            <a:endParaRPr lang="en-US" sz="1400" dirty="0"/>
          </a:p>
          <a:p>
            <a:r>
              <a:rPr lang="en-US" sz="1400" dirty="0"/>
              <a:t> </a:t>
            </a:r>
            <a:endParaRPr lang="x-none" sz="1400" dirty="0"/>
          </a:p>
        </p:txBody>
      </p:sp>
      <p:sp>
        <p:nvSpPr>
          <p:cNvPr id="4" name="Slide Number Placeholder 3"/>
          <p:cNvSpPr>
            <a:spLocks noGrp="1"/>
          </p:cNvSpPr>
          <p:nvPr>
            <p:ph type="sldNum" sz="quarter" idx="5"/>
          </p:nvPr>
        </p:nvSpPr>
        <p:spPr/>
        <p:txBody>
          <a:bodyPr/>
          <a:lstStyle/>
          <a:p>
            <a:fld id="{6F7091A3-BB25-3F49-864C-4B5E4C703024}" type="slidenum">
              <a:rPr lang="x-none" smtClean="0"/>
              <a:t>1</a:t>
            </a:fld>
            <a:endParaRPr lang="x-none"/>
          </a:p>
        </p:txBody>
      </p:sp>
    </p:spTree>
    <p:extLst>
      <p:ext uri="{BB962C8B-B14F-4D97-AF65-F5344CB8AC3E}">
        <p14:creationId xmlns:p14="http://schemas.microsoft.com/office/powerpoint/2010/main" val="42738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Time:  2 min</a:t>
            </a:r>
          </a:p>
          <a:p>
            <a:pPr marL="171450" indent="-171450">
              <a:buFont typeface="Arial" panose="020B0604020202020204" pitchFamily="34" charset="0"/>
              <a:buChar char="•"/>
            </a:pPr>
            <a:r>
              <a:rPr lang="en-DE" dirty="0"/>
              <a:t>The report covers all aspects of doing ozone soundings as shown here in the table of content. </a:t>
            </a:r>
          </a:p>
          <a:p>
            <a:pPr marL="171450" indent="-171450">
              <a:buFont typeface="Arial" panose="020B0604020202020204" pitchFamily="34" charset="0"/>
              <a:buChar char="•"/>
            </a:pPr>
            <a:r>
              <a:rPr lang="en-DE" dirty="0"/>
              <a:t>It starts from the scientific base including data quality objectives-measurements uncertainties towards standard operating procedures, the so called SOP’s, then continues with  data quality indicators towards  the annexes giving the practical guidelines for preparation, meta data, data processing with the uncertainties and finally also the guidelines for data homogenisation of historical long term ozonesonde data records.</a:t>
            </a:r>
          </a:p>
          <a:p>
            <a:pPr marL="171450" indent="-171450">
              <a:buFont typeface="Arial" panose="020B0604020202020204" pitchFamily="34" charset="0"/>
              <a:buChar char="•"/>
            </a:pPr>
            <a:r>
              <a:rPr lang="de-DE" dirty="0" err="1"/>
              <a:t>Compared</a:t>
            </a:r>
            <a:r>
              <a:rPr lang="de-DE" dirty="0"/>
              <a:t> </a:t>
            </a:r>
            <a:r>
              <a:rPr lang="de-DE" dirty="0" err="1"/>
              <a:t>to</a:t>
            </a:r>
            <a:r>
              <a:rPr lang="de-DE" dirty="0"/>
              <a:t> </a:t>
            </a:r>
            <a:r>
              <a:rPr lang="de-DE" dirty="0" err="1"/>
              <a:t>the</a:t>
            </a:r>
            <a:r>
              <a:rPr lang="de-DE" dirty="0"/>
              <a:t> </a:t>
            </a:r>
            <a:r>
              <a:rPr lang="de-DE" dirty="0" err="1"/>
              <a:t>previous</a:t>
            </a:r>
            <a:r>
              <a:rPr lang="de-DE" dirty="0"/>
              <a:t> ASOPOS 1.0 </a:t>
            </a:r>
            <a:r>
              <a:rPr lang="de-DE" dirty="0" err="1"/>
              <a:t>published</a:t>
            </a:r>
            <a:r>
              <a:rPr lang="de-DE" dirty="0"/>
              <a:t> in GAW No.201 Report </a:t>
            </a:r>
            <a:r>
              <a:rPr lang="de-DE" dirty="0" err="1"/>
              <a:t>new</a:t>
            </a:r>
            <a:r>
              <a:rPr lang="de-DE" dirty="0"/>
              <a:t> </a:t>
            </a:r>
            <a:r>
              <a:rPr lang="de-DE" dirty="0" err="1"/>
              <a:t>important</a:t>
            </a:r>
            <a:r>
              <a:rPr lang="de-DE" dirty="0"/>
              <a:t> </a:t>
            </a:r>
            <a:r>
              <a:rPr lang="de-DE" dirty="0" err="1"/>
              <a:t>topics</a:t>
            </a:r>
            <a:r>
              <a:rPr lang="de-DE" dirty="0"/>
              <a:t> </a:t>
            </a:r>
            <a:r>
              <a:rPr lang="de-DE" dirty="0" err="1"/>
              <a:t>have</a:t>
            </a:r>
            <a:r>
              <a:rPr lang="de-DE" dirty="0"/>
              <a:t> </a:t>
            </a:r>
            <a:r>
              <a:rPr lang="de-DE" dirty="0" err="1"/>
              <a:t>been</a:t>
            </a:r>
            <a:r>
              <a:rPr lang="de-DE" dirty="0"/>
              <a:t> </a:t>
            </a:r>
            <a:r>
              <a:rPr lang="de-DE" dirty="0" err="1"/>
              <a:t>included</a:t>
            </a:r>
            <a:r>
              <a:rPr lang="de-DE" dirty="0"/>
              <a:t>. </a:t>
            </a:r>
          </a:p>
          <a:p>
            <a:pPr marL="171450" indent="-171450">
              <a:buFont typeface="Arial" panose="020B0604020202020204" pitchFamily="34" charset="0"/>
              <a:buChar char="•"/>
            </a:pPr>
            <a:r>
              <a:rPr lang="de-DE" dirty="0" err="1"/>
              <a:t>To</a:t>
            </a:r>
            <a:r>
              <a:rPr lang="de-DE" dirty="0"/>
              <a:t> </a:t>
            </a:r>
            <a:r>
              <a:rPr lang="de-DE" dirty="0" err="1"/>
              <a:t>mention</a:t>
            </a:r>
            <a:r>
              <a:rPr lang="de-DE" dirty="0"/>
              <a:t> </a:t>
            </a:r>
            <a:r>
              <a:rPr lang="de-DE" dirty="0" err="1"/>
              <a:t>here</a:t>
            </a:r>
            <a:r>
              <a:rPr lang="de-DE" dirty="0"/>
              <a:t> </a:t>
            </a:r>
            <a:r>
              <a:rPr lang="de-DE" dirty="0" err="1"/>
              <a:t>are</a:t>
            </a:r>
            <a:r>
              <a:rPr lang="de-DE" dirty="0"/>
              <a:t>  </a:t>
            </a:r>
            <a:r>
              <a:rPr lang="de-DE" dirty="0" err="1"/>
              <a:t>for</a:t>
            </a:r>
            <a:r>
              <a:rPr lang="de-DE" dirty="0"/>
              <a:t> </a:t>
            </a:r>
            <a:r>
              <a:rPr lang="de-DE" dirty="0" err="1"/>
              <a:t>example</a:t>
            </a:r>
            <a:r>
              <a:rPr lang="de-DE" dirty="0"/>
              <a:t> </a:t>
            </a:r>
            <a:r>
              <a:rPr lang="de-DE" dirty="0" err="1"/>
              <a:t>the</a:t>
            </a:r>
            <a:r>
              <a:rPr lang="de-DE" dirty="0"/>
              <a:t> </a:t>
            </a:r>
            <a:r>
              <a:rPr lang="de-DE" dirty="0" err="1"/>
              <a:t>uncertainty</a:t>
            </a:r>
            <a:r>
              <a:rPr lang="de-DE" dirty="0"/>
              <a:t> </a:t>
            </a:r>
            <a:r>
              <a:rPr lang="de-DE" dirty="0" err="1"/>
              <a:t>budget</a:t>
            </a:r>
            <a:r>
              <a:rPr lang="de-DE" dirty="0"/>
              <a:t>, </a:t>
            </a:r>
            <a:r>
              <a:rPr lang="de-DE" dirty="0" err="1"/>
              <a:t>the</a:t>
            </a:r>
            <a:r>
              <a:rPr lang="de-DE" dirty="0"/>
              <a:t> </a:t>
            </a:r>
            <a:r>
              <a:rPr lang="de-DE" dirty="0" err="1"/>
              <a:t>metadata</a:t>
            </a:r>
            <a:r>
              <a:rPr lang="de-DE" dirty="0"/>
              <a:t>, </a:t>
            </a:r>
            <a:r>
              <a:rPr lang="de-DE" dirty="0" err="1"/>
              <a:t>the</a:t>
            </a:r>
            <a:r>
              <a:rPr lang="de-DE" dirty="0"/>
              <a:t> </a:t>
            </a:r>
            <a:r>
              <a:rPr lang="de-DE" dirty="0" err="1"/>
              <a:t>data</a:t>
            </a:r>
            <a:r>
              <a:rPr lang="de-DE" dirty="0"/>
              <a:t> </a:t>
            </a:r>
            <a:r>
              <a:rPr lang="de-DE" dirty="0" err="1"/>
              <a:t>quality</a:t>
            </a:r>
            <a:r>
              <a:rPr lang="de-DE" dirty="0"/>
              <a:t> </a:t>
            </a:r>
            <a:r>
              <a:rPr lang="de-DE" dirty="0" err="1"/>
              <a:t>indicators</a:t>
            </a:r>
            <a:r>
              <a:rPr lang="de-DE" dirty="0"/>
              <a:t> </a:t>
            </a:r>
            <a:r>
              <a:rPr lang="de-DE" dirty="0" err="1"/>
              <a:t>which</a:t>
            </a:r>
            <a:r>
              <a:rPr lang="de-DE" dirty="0"/>
              <a:t> </a:t>
            </a:r>
            <a:r>
              <a:rPr lang="de-DE" dirty="0" err="1"/>
              <a:t>is</a:t>
            </a:r>
            <a:r>
              <a:rPr lang="de-DE" dirty="0"/>
              <a:t> </a:t>
            </a:r>
            <a:r>
              <a:rPr lang="de-DE" dirty="0" err="1"/>
              <a:t>supported</a:t>
            </a:r>
            <a:r>
              <a:rPr lang="de-DE" dirty="0"/>
              <a:t> </a:t>
            </a:r>
            <a:r>
              <a:rPr lang="de-DE" dirty="0" err="1"/>
              <a:t>by</a:t>
            </a:r>
            <a:r>
              <a:rPr lang="de-DE" dirty="0"/>
              <a:t> </a:t>
            </a:r>
            <a:r>
              <a:rPr lang="de-DE" dirty="0" err="1"/>
              <a:t>the</a:t>
            </a:r>
            <a:r>
              <a:rPr lang="de-DE" dirty="0"/>
              <a:t> </a:t>
            </a:r>
            <a:r>
              <a:rPr lang="de-DE" dirty="0" err="1"/>
              <a:t>practical</a:t>
            </a:r>
            <a:r>
              <a:rPr lang="de-DE" dirty="0"/>
              <a:t> </a:t>
            </a:r>
            <a:r>
              <a:rPr lang="de-DE" dirty="0" err="1"/>
              <a:t>guidelines</a:t>
            </a:r>
            <a:r>
              <a:rPr lang="de-DE" dirty="0"/>
              <a:t> </a:t>
            </a:r>
            <a:r>
              <a:rPr lang="de-DE" dirty="0" err="1"/>
              <a:t>to</a:t>
            </a:r>
            <a:r>
              <a:rPr lang="de-DE" dirty="0"/>
              <a:t> </a:t>
            </a:r>
            <a:r>
              <a:rPr lang="de-DE" dirty="0" err="1"/>
              <a:t>put</a:t>
            </a:r>
            <a:r>
              <a:rPr lang="de-DE" dirty="0"/>
              <a:t> </a:t>
            </a:r>
            <a:r>
              <a:rPr lang="de-DE" dirty="0" err="1"/>
              <a:t>it</a:t>
            </a:r>
            <a:r>
              <a:rPr lang="de-DE" dirty="0"/>
              <a:t> </a:t>
            </a:r>
            <a:r>
              <a:rPr lang="de-DE" dirty="0" err="1"/>
              <a:t>into</a:t>
            </a:r>
            <a:r>
              <a:rPr lang="de-DE" dirty="0"/>
              <a:t> </a:t>
            </a:r>
            <a:r>
              <a:rPr lang="de-DE" dirty="0" err="1"/>
              <a:t>practice</a:t>
            </a:r>
            <a:r>
              <a:rPr lang="de-DE" dirty="0"/>
              <a:t>.</a:t>
            </a:r>
          </a:p>
          <a:p>
            <a:pPr marL="171450" indent="-171450">
              <a:buFont typeface="Arial" panose="020B0604020202020204" pitchFamily="34" charset="0"/>
              <a:buChar char="•"/>
            </a:pPr>
            <a:r>
              <a:rPr lang="en-DE" dirty="0"/>
              <a:t>In preparing the report we as ASOPOS panel always has our target in mind on to achieve the 5% overall uncertainty of the ozonesonde measurement.</a:t>
            </a:r>
          </a:p>
        </p:txBody>
      </p:sp>
      <p:sp>
        <p:nvSpPr>
          <p:cNvPr id="4" name="Slide Number Placeholder 3"/>
          <p:cNvSpPr>
            <a:spLocks noGrp="1"/>
          </p:cNvSpPr>
          <p:nvPr>
            <p:ph type="sldNum" sz="quarter" idx="5"/>
          </p:nvPr>
        </p:nvSpPr>
        <p:spPr/>
        <p:txBody>
          <a:bodyPr/>
          <a:lstStyle/>
          <a:p>
            <a:fld id="{6F7091A3-BB25-3F49-864C-4B5E4C703024}" type="slidenum">
              <a:rPr lang="x-none" smtClean="0"/>
              <a:t>10</a:t>
            </a:fld>
            <a:endParaRPr lang="x-none"/>
          </a:p>
        </p:txBody>
      </p:sp>
    </p:spTree>
    <p:extLst>
      <p:ext uri="{BB962C8B-B14F-4D97-AF65-F5344CB8AC3E}">
        <p14:creationId xmlns:p14="http://schemas.microsoft.com/office/powerpoint/2010/main" val="1041757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Time 2 min</a:t>
            </a:r>
          </a:p>
          <a:p>
            <a:pPr marL="171450" indent="-171450">
              <a:buFont typeface="Arial" panose="020B0604020202020204" pitchFamily="34" charset="0"/>
              <a:buChar char="•"/>
            </a:pPr>
            <a:r>
              <a:rPr lang="en-DE" dirty="0"/>
              <a:t>However, to aim for this target the ASOPOS panel came to several achievements and recommendations which the most important ones are listed in the next two slide:</a:t>
            </a:r>
          </a:p>
          <a:p>
            <a:pPr marL="171450" indent="-171450">
              <a:buFont typeface="Arial" panose="020B0604020202020204" pitchFamily="34" charset="0"/>
              <a:buChar char="•"/>
            </a:pPr>
            <a:r>
              <a:rPr lang="en-DE" i="1" dirty="0"/>
              <a:t>Mention the different bullits</a:t>
            </a:r>
          </a:p>
          <a:p>
            <a:endParaRPr lang="en-DE" dirty="0"/>
          </a:p>
        </p:txBody>
      </p:sp>
      <p:sp>
        <p:nvSpPr>
          <p:cNvPr id="4" name="Slide Number Placeholder 3"/>
          <p:cNvSpPr>
            <a:spLocks noGrp="1"/>
          </p:cNvSpPr>
          <p:nvPr>
            <p:ph type="sldNum" sz="quarter" idx="5"/>
          </p:nvPr>
        </p:nvSpPr>
        <p:spPr/>
        <p:txBody>
          <a:bodyPr/>
          <a:lstStyle/>
          <a:p>
            <a:fld id="{6F7091A3-BB25-3F49-864C-4B5E4C703024}" type="slidenum">
              <a:rPr lang="x-none" smtClean="0"/>
              <a:t>11</a:t>
            </a:fld>
            <a:endParaRPr lang="x-none"/>
          </a:p>
        </p:txBody>
      </p:sp>
    </p:spTree>
    <p:extLst>
      <p:ext uri="{BB962C8B-B14F-4D97-AF65-F5344CB8AC3E}">
        <p14:creationId xmlns:p14="http://schemas.microsoft.com/office/powerpoint/2010/main" val="267809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DE" dirty="0"/>
              <a:t>Further achievements and recommendations made in the ASOPOS report to mention here are:</a:t>
            </a:r>
          </a:p>
          <a:p>
            <a:endParaRPr lang="en-GB" i="1" dirty="0"/>
          </a:p>
          <a:p>
            <a:r>
              <a:rPr lang="en-GB" i="1" dirty="0"/>
              <a:t>M</a:t>
            </a:r>
            <a:r>
              <a:rPr lang="en-DE" i="1" dirty="0"/>
              <a:t>ention the first four bullits </a:t>
            </a:r>
          </a:p>
          <a:p>
            <a:pPr marL="171450" indent="-171450">
              <a:buFont typeface="Arial" panose="020B0604020202020204" pitchFamily="34" charset="0"/>
              <a:buChar char="•"/>
            </a:pPr>
            <a:r>
              <a:rPr lang="en-DE" i="0" dirty="0"/>
              <a:t>The report contains detailed guidelines for SOPs, Meta Data, Data Processing including Uncertainties and Homogenisation of historical long term ozonesonde records</a:t>
            </a:r>
          </a:p>
          <a:p>
            <a:pPr marL="171450" indent="-171450">
              <a:buFont typeface="Arial" panose="020B0604020202020204" pitchFamily="34" charset="0"/>
              <a:buChar char="•"/>
            </a:pPr>
            <a:r>
              <a:rPr lang="en-DE" i="0" dirty="0"/>
              <a:t>The report constitutes the base for improved data processing which includes the resolving of the fast and slow time responses in the ozonesonde profile</a:t>
            </a:r>
          </a:p>
          <a:p>
            <a:pPr marL="171450" indent="-171450">
              <a:buFont typeface="Arial" panose="020B0604020202020204" pitchFamily="34" charset="0"/>
              <a:buChar char="•"/>
            </a:pPr>
            <a:r>
              <a:rPr lang="en-DE" i="0" dirty="0"/>
              <a:t>The report recommends the quality assessment with frequent comparison to satellite and groundbased observations of total column ozone. </a:t>
            </a:r>
          </a:p>
          <a:p>
            <a:pPr marL="171450" indent="-171450">
              <a:buFont typeface="Arial" panose="020B0604020202020204" pitchFamily="34" charset="0"/>
              <a:buChar char="•"/>
            </a:pPr>
            <a:r>
              <a:rPr lang="en-DE" i="0" dirty="0"/>
              <a:t>Further it is important the final sonde data stored in the data archives should be traceable to a single reference standard, namely the JOSIE-OPM at the World Calibration Center of OzonesSondes.</a:t>
            </a:r>
          </a:p>
          <a:p>
            <a:pPr marL="0" indent="0">
              <a:buFont typeface="Arial" panose="020B0604020202020204" pitchFamily="34" charset="0"/>
              <a:buNone/>
            </a:pPr>
            <a:r>
              <a:rPr lang="en-DE" i="1" dirty="0"/>
              <a:t>Then a break:</a:t>
            </a:r>
          </a:p>
          <a:p>
            <a:pPr marL="171450" indent="-171450">
              <a:buFont typeface="Arial" panose="020B0604020202020204" pitchFamily="34" charset="0"/>
              <a:buChar char="•"/>
            </a:pPr>
            <a:r>
              <a:rPr lang="en-DE" i="0" dirty="0"/>
              <a:t>Now ASOPOS also recognizes that Ozonesonde QA have to be an on-going process,</a:t>
            </a:r>
          </a:p>
          <a:p>
            <a:pPr marL="171450" indent="-171450">
              <a:buFont typeface="Arial" panose="020B0604020202020204" pitchFamily="34" charset="0"/>
              <a:buChar char="•"/>
            </a:pPr>
            <a:r>
              <a:rPr lang="en-GB" i="0" dirty="0"/>
              <a:t>B</a:t>
            </a:r>
            <a:r>
              <a:rPr lang="en-DE" i="0" dirty="0"/>
              <a:t>ecause it has shown that instrumentation can change over time, intentional or unexpected (examples from the past such as the change of materials or components used for the sonde, or the change of type of batteries or the change of the electrical pump motor and so on….). All examples of changes that have shown to be small but had a significant impact on the performace of the sonde and thus on its data quality.</a:t>
            </a:r>
          </a:p>
          <a:p>
            <a:pPr marL="171450" indent="-171450">
              <a:buFont typeface="Arial" panose="020B0604020202020204" pitchFamily="34" charset="0"/>
              <a:buChar char="•"/>
            </a:pPr>
            <a:r>
              <a:rPr lang="en-DE" i="0" dirty="0"/>
              <a:t>Therefore the existence of the World Calibration Center for OzoneSondes is essential for the ozonesonde community to monitor these chenges and in addition to provide the world standard  ozone photometer as one unique reference for every ozonesounding.</a:t>
            </a:r>
          </a:p>
        </p:txBody>
      </p:sp>
      <p:sp>
        <p:nvSpPr>
          <p:cNvPr id="4" name="Slide Number Placeholder 3"/>
          <p:cNvSpPr>
            <a:spLocks noGrp="1"/>
          </p:cNvSpPr>
          <p:nvPr>
            <p:ph type="sldNum" sz="quarter" idx="5"/>
          </p:nvPr>
        </p:nvSpPr>
        <p:spPr/>
        <p:txBody>
          <a:bodyPr/>
          <a:lstStyle/>
          <a:p>
            <a:fld id="{6F7091A3-BB25-3F49-864C-4B5E4C703024}" type="slidenum">
              <a:rPr lang="x-none" smtClean="0"/>
              <a:t>12</a:t>
            </a:fld>
            <a:endParaRPr lang="x-none"/>
          </a:p>
        </p:txBody>
      </p:sp>
    </p:spTree>
    <p:extLst>
      <p:ext uri="{BB962C8B-B14F-4D97-AF65-F5344CB8AC3E}">
        <p14:creationId xmlns:p14="http://schemas.microsoft.com/office/powerpoint/2010/main" val="2476899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Time 1 Min.</a:t>
            </a:r>
          </a:p>
          <a:p>
            <a:pPr marL="171450" indent="-171450">
              <a:buFont typeface="Arial" panose="020B0604020202020204" pitchFamily="34" charset="0"/>
              <a:buChar char="•"/>
            </a:pPr>
            <a:r>
              <a:rPr lang="en-DE" dirty="0"/>
              <a:t>After  given some highlights of  the new ASOPOS report, the next step to do is that the ASOPOS achievements and recommendations get be implemented into the sounding practice at the field site.</a:t>
            </a:r>
          </a:p>
          <a:p>
            <a:pPr marL="171450" indent="-171450">
              <a:buFont typeface="Arial" panose="020B0604020202020204" pitchFamily="34" charset="0"/>
              <a:buChar char="•"/>
            </a:pPr>
            <a:r>
              <a:rPr lang="en-DE" dirty="0"/>
              <a:t>Therefore the ASOPOS panel has prepared an implementation plan that looks as follows:</a:t>
            </a:r>
          </a:p>
          <a:p>
            <a:r>
              <a:rPr lang="en-DE" i="1" dirty="0"/>
              <a:t>Mention the bullits</a:t>
            </a:r>
          </a:p>
        </p:txBody>
      </p:sp>
      <p:sp>
        <p:nvSpPr>
          <p:cNvPr id="4" name="Slide Number Placeholder 3"/>
          <p:cNvSpPr>
            <a:spLocks noGrp="1"/>
          </p:cNvSpPr>
          <p:nvPr>
            <p:ph type="sldNum" sz="quarter" idx="5"/>
          </p:nvPr>
        </p:nvSpPr>
        <p:spPr/>
        <p:txBody>
          <a:bodyPr/>
          <a:lstStyle/>
          <a:p>
            <a:fld id="{6F7091A3-BB25-3F49-864C-4B5E4C703024}" type="slidenum">
              <a:rPr lang="x-none" smtClean="0"/>
              <a:t>13</a:t>
            </a:fld>
            <a:endParaRPr lang="x-none"/>
          </a:p>
        </p:txBody>
      </p:sp>
    </p:spTree>
    <p:extLst>
      <p:ext uri="{BB962C8B-B14F-4D97-AF65-F5344CB8AC3E}">
        <p14:creationId xmlns:p14="http://schemas.microsoft.com/office/powerpoint/2010/main" val="914250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Time:  0.5 min.</a:t>
            </a:r>
          </a:p>
          <a:p>
            <a:pPr marL="171450" indent="-171450">
              <a:buFont typeface="Arial" panose="020B0604020202020204" pitchFamily="34" charset="0"/>
              <a:buChar char="•"/>
            </a:pPr>
            <a:r>
              <a:rPr lang="en-DE" dirty="0"/>
              <a:t>But, now we are coming to the end of this webinar No. 1 </a:t>
            </a:r>
            <a:r>
              <a:rPr lang="de-DE" dirty="0" err="1"/>
              <a:t>as</a:t>
            </a:r>
            <a:r>
              <a:rPr lang="de-DE" dirty="0"/>
              <a:t> </a:t>
            </a:r>
            <a:r>
              <a:rPr lang="en-DE" dirty="0"/>
              <a:t>part of a series of six ASOPOS webinars for the implementation of the recommendations made by the ASOPOS panel in the GAW Report No.268.</a:t>
            </a:r>
          </a:p>
          <a:p>
            <a:pPr marL="171450" indent="-171450">
              <a:buFont typeface="Arial" panose="020B0604020202020204" pitchFamily="34" charset="0"/>
              <a:buChar char="•"/>
            </a:pPr>
            <a:r>
              <a:rPr lang="en-DE" dirty="0"/>
              <a:t>As was said at the beginning: these series of webinars do not replace the ASOPOS 2.0 Report, but it only highlights it.</a:t>
            </a:r>
          </a:p>
          <a:p>
            <a:pPr marL="171450" indent="-171450">
              <a:buFont typeface="Arial" panose="020B0604020202020204" pitchFamily="34" charset="0"/>
              <a:buChar char="•"/>
            </a:pPr>
            <a:r>
              <a:rPr lang="en-DE" dirty="0"/>
              <a:t>When you have any questions or need advice please don’t hesistate to consult the ASOPOS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a:solidFill>
                  <a:srgbClr val="002060"/>
                </a:solidFill>
                <a:latin typeface="Arial" panose="020B0604020202020204" pitchFamily="34" charset="0"/>
                <a:cs typeface="Arial" panose="020B0604020202020204" pitchFamily="34" charset="0"/>
              </a:rPr>
              <a:t>But </a:t>
            </a:r>
            <a:r>
              <a:rPr lang="de-DE" sz="1200" dirty="0" err="1">
                <a:solidFill>
                  <a:srgbClr val="002060"/>
                </a:solidFill>
                <a:latin typeface="Arial" panose="020B0604020202020204" pitchFamily="34" charset="0"/>
                <a:cs typeface="Arial" panose="020B0604020202020204" pitchFamily="34" charset="0"/>
              </a:rPr>
              <a:t>for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now</a:t>
            </a:r>
            <a:r>
              <a:rPr lang="de-DE" sz="1200" dirty="0">
                <a:solidFill>
                  <a:srgbClr val="002060"/>
                </a:solidFill>
                <a:latin typeface="Arial" panose="020B0604020202020204" pitchFamily="34" charset="0"/>
                <a:cs typeface="Arial" panose="020B0604020202020204" pitchFamily="34" charset="0"/>
              </a:rPr>
              <a:t>: On behalf </a:t>
            </a:r>
            <a:r>
              <a:rPr lang="de-DE" sz="1200" dirty="0" err="1">
                <a:solidFill>
                  <a:srgbClr val="002060"/>
                </a:solidFill>
                <a:latin typeface="Arial" panose="020B0604020202020204" pitchFamily="34" charset="0"/>
                <a:cs typeface="Arial" panose="020B0604020202020204" pitchFamily="34" charset="0"/>
              </a:rPr>
              <a:t>of</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my</a:t>
            </a:r>
            <a:r>
              <a:rPr lang="de-DE" sz="1200" dirty="0">
                <a:solidFill>
                  <a:srgbClr val="002060"/>
                </a:solidFill>
                <a:latin typeface="Arial" panose="020B0604020202020204" pitchFamily="34" charset="0"/>
                <a:cs typeface="Arial" panose="020B0604020202020204" pitchFamily="34" charset="0"/>
              </a:rPr>
              <a:t> ASOPOS </a:t>
            </a:r>
            <a:r>
              <a:rPr lang="de-DE" sz="1200" dirty="0" err="1">
                <a:solidFill>
                  <a:srgbClr val="002060"/>
                </a:solidFill>
                <a:latin typeface="Arial" panose="020B0604020202020204" pitchFamily="34" charset="0"/>
                <a:cs typeface="Arial" panose="020B0604020202020204" pitchFamily="34" charset="0"/>
              </a:rPr>
              <a:t>co-chair</a:t>
            </a:r>
            <a:r>
              <a:rPr lang="de-DE" sz="1200" dirty="0">
                <a:solidFill>
                  <a:srgbClr val="002060"/>
                </a:solidFill>
                <a:latin typeface="Arial" panose="020B0604020202020204" pitchFamily="34" charset="0"/>
                <a:cs typeface="Arial" panose="020B0604020202020204" pitchFamily="34" charset="0"/>
              </a:rPr>
              <a:t>: Anne Thompson, </a:t>
            </a:r>
            <a:r>
              <a:rPr lang="de-DE" sz="1200" dirty="0" err="1">
                <a:solidFill>
                  <a:srgbClr val="002060"/>
                </a:solidFill>
                <a:latin typeface="Arial" panose="020B0604020202020204" pitchFamily="34" charset="0"/>
                <a:cs typeface="Arial" panose="020B0604020202020204" pitchFamily="34" charset="0"/>
              </a:rPr>
              <a:t>myself</a:t>
            </a:r>
            <a:r>
              <a:rPr lang="de-DE" sz="1200" dirty="0">
                <a:solidFill>
                  <a:srgbClr val="002060"/>
                </a:solidFill>
                <a:latin typeface="Arial" panose="020B0604020202020204" pitchFamily="34" charset="0"/>
                <a:cs typeface="Arial" panose="020B0604020202020204" pitchFamily="34" charset="0"/>
              </a:rPr>
              <a:t> and </a:t>
            </a:r>
            <a:r>
              <a:rPr lang="de-DE" sz="1200" dirty="0" err="1">
                <a:solidFill>
                  <a:srgbClr val="002060"/>
                </a:solidFill>
                <a:latin typeface="Arial" panose="020B0604020202020204" pitchFamily="34" charset="0"/>
                <a:cs typeface="Arial" panose="020B0604020202020204" pitchFamily="34" charset="0"/>
              </a:rPr>
              <a:t>the</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whole</a:t>
            </a:r>
            <a:r>
              <a:rPr lang="de-DE" sz="1200" dirty="0">
                <a:solidFill>
                  <a:srgbClr val="002060"/>
                </a:solidFill>
                <a:latin typeface="Arial" panose="020B0604020202020204" pitchFamily="34" charset="0"/>
                <a:cs typeface="Arial" panose="020B0604020202020204" pitchFamily="34" charset="0"/>
              </a:rPr>
              <a:t> ASOPOS Team: </a:t>
            </a:r>
            <a:r>
              <a:rPr lang="de-DE" sz="1200" dirty="0" err="1">
                <a:solidFill>
                  <a:srgbClr val="002060"/>
                </a:solidFill>
                <a:latin typeface="Arial" panose="020B0604020202020204" pitchFamily="34" charset="0"/>
                <a:cs typeface="Arial" panose="020B0604020202020204" pitchFamily="34" charset="0"/>
              </a:rPr>
              <a:t>Thank</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you</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for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your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attention</a:t>
            </a:r>
            <a:r>
              <a:rPr lang="de-DE" sz="1200" dirty="0">
                <a:solidFill>
                  <a:srgbClr val="002060"/>
                </a:solidFill>
                <a:latin typeface="Arial" panose="020B0604020202020204" pitchFamily="34" charset="0"/>
                <a:cs typeface="Arial" panose="020B0604020202020204" pitchFamily="34" charset="0"/>
              </a:rPr>
              <a:t> and </a:t>
            </a:r>
            <a:r>
              <a:rPr lang="de-DE" sz="1200" dirty="0" err="1">
                <a:solidFill>
                  <a:srgbClr val="002060"/>
                </a:solidFill>
                <a:latin typeface="Arial" panose="020B0604020202020204" pitchFamily="34" charset="0"/>
                <a:cs typeface="Arial" panose="020B0604020202020204" pitchFamily="34" charset="0"/>
              </a:rPr>
              <a:t>let</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us</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go</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for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good</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collaborations</a:t>
            </a:r>
            <a:r>
              <a:rPr lang="de-DE" sz="1200" dirty="0">
                <a:solidFill>
                  <a:srgbClr val="002060"/>
                </a:solidFill>
                <a:latin typeface="Arial" panose="020B0604020202020204" pitchFamily="34" charset="0"/>
                <a:cs typeface="Arial" panose="020B0604020202020204" pitchFamily="34" charset="0"/>
              </a:rPr>
              <a:t> in </a:t>
            </a:r>
            <a:r>
              <a:rPr lang="de-DE" sz="1200" dirty="0" err="1">
                <a:solidFill>
                  <a:srgbClr val="002060"/>
                </a:solidFill>
                <a:latin typeface="Arial" panose="020B0604020202020204" pitchFamily="34" charset="0"/>
                <a:cs typeface="Arial" panose="020B0604020202020204" pitchFamily="34" charset="0"/>
              </a:rPr>
              <a:t>the</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future</a:t>
            </a:r>
            <a:r>
              <a:rPr lang="de-DE" sz="1200" dirty="0">
                <a:solidFill>
                  <a:srgbClr val="002060"/>
                </a:solidFill>
                <a:latin typeface="Arial" panose="020B0604020202020204" pitchFamily="34"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dirty="0" err="1">
                <a:solidFill>
                  <a:srgbClr val="002060"/>
                </a:solidFill>
                <a:latin typeface="Arial" panose="020B0604020202020204" pitchFamily="34" charset="0"/>
                <a:cs typeface="Arial" panose="020B0604020202020204" pitchFamily="34" charset="0"/>
              </a:rPr>
              <a:t>Wish</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you</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good</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health</a:t>
            </a:r>
            <a:r>
              <a:rPr lang="de-DE" sz="1200" dirty="0">
                <a:solidFill>
                  <a:srgbClr val="002060"/>
                </a:solidFill>
                <a:latin typeface="Arial" panose="020B0604020202020204" pitchFamily="34" charset="0"/>
                <a:cs typeface="Arial" panose="020B0604020202020204" pitchFamily="34" charset="0"/>
              </a:rPr>
              <a:t> and Bye Bye </a:t>
            </a:r>
            <a:r>
              <a:rPr lang="de-DE" sz="1200" dirty="0" err="1">
                <a:solidFill>
                  <a:srgbClr val="002060"/>
                </a:solidFill>
                <a:latin typeface="Arial" panose="020B0604020202020204" pitchFamily="34" charset="0"/>
                <a:cs typeface="Arial" panose="020B0604020202020204" pitchFamily="34" charset="0"/>
              </a:rPr>
              <a:t>for</a:t>
            </a:r>
            <a:r>
              <a:rPr lang="de-DE" sz="1200" dirty="0">
                <a:solidFill>
                  <a:srgbClr val="002060"/>
                </a:solidFill>
                <a:latin typeface="Arial" panose="020B0604020202020204" pitchFamily="34" charset="0"/>
                <a:cs typeface="Arial" panose="020B0604020202020204" pitchFamily="34" charset="0"/>
              </a:rPr>
              <a:t> </a:t>
            </a:r>
            <a:r>
              <a:rPr lang="de-DE" sz="1200" dirty="0" err="1">
                <a:solidFill>
                  <a:srgbClr val="002060"/>
                </a:solidFill>
                <a:latin typeface="Arial" panose="020B0604020202020204" pitchFamily="34" charset="0"/>
                <a:cs typeface="Arial" panose="020B0604020202020204" pitchFamily="34" charset="0"/>
              </a:rPr>
              <a:t>now</a:t>
            </a:r>
            <a:r>
              <a:rPr lang="de-DE" sz="1200" dirty="0">
                <a:solidFill>
                  <a:srgbClr val="002060"/>
                </a:solidFill>
                <a:latin typeface="Arial" panose="020B0604020202020204" pitchFamily="34" charset="0"/>
                <a:cs typeface="Arial" panose="020B0604020202020204" pitchFamily="34" charset="0"/>
              </a:rPr>
              <a:t>................... </a:t>
            </a:r>
            <a:r>
              <a:rPr lang="de-DE" sz="1200" i="1" dirty="0">
                <a:solidFill>
                  <a:srgbClr val="002060"/>
                </a:solidFill>
                <a:latin typeface="Arial" panose="020B0604020202020204" pitchFamily="34" charset="0"/>
                <a:cs typeface="Arial" panose="020B0604020202020204" pitchFamily="34" charset="0"/>
              </a:rPr>
              <a:t>(</a:t>
            </a:r>
            <a:r>
              <a:rPr lang="de-DE" sz="1200" i="1" dirty="0" err="1">
                <a:solidFill>
                  <a:srgbClr val="002060"/>
                </a:solidFill>
                <a:latin typeface="Arial" panose="020B0604020202020204" pitchFamily="34" charset="0"/>
                <a:cs typeface="Arial" panose="020B0604020202020204" pitchFamily="34" charset="0"/>
              </a:rPr>
              <a:t>wait</a:t>
            </a:r>
            <a:r>
              <a:rPr lang="de-DE" sz="1200" i="1" dirty="0">
                <a:solidFill>
                  <a:srgbClr val="002060"/>
                </a:solidFill>
                <a:latin typeface="Arial" panose="020B0604020202020204" pitchFamily="34" charset="0"/>
                <a:cs typeface="Arial" panose="020B0604020202020204" pitchFamily="34" charset="0"/>
              </a:rPr>
              <a:t> a 10 </a:t>
            </a:r>
            <a:r>
              <a:rPr lang="de-DE" sz="1200" i="1" dirty="0" err="1">
                <a:solidFill>
                  <a:srgbClr val="002060"/>
                </a:solidFill>
                <a:latin typeface="Arial" panose="020B0604020202020204" pitchFamily="34" charset="0"/>
                <a:cs typeface="Arial" panose="020B0604020202020204" pitchFamily="34" charset="0"/>
              </a:rPr>
              <a:t>seconds</a:t>
            </a:r>
            <a:r>
              <a:rPr lang="de-DE" sz="1200" i="1" dirty="0">
                <a:solidFill>
                  <a:srgbClr val="002060"/>
                </a:solidFill>
                <a:latin typeface="Arial" panose="020B0604020202020204" pitchFamily="34" charset="0"/>
                <a:cs typeface="Arial" panose="020B0604020202020204" pitchFamily="34" charset="0"/>
              </a:rPr>
              <a:t> and </a:t>
            </a:r>
            <a:r>
              <a:rPr lang="de-DE" sz="1200" i="1" dirty="0" err="1">
                <a:solidFill>
                  <a:srgbClr val="002060"/>
                </a:solidFill>
                <a:latin typeface="Arial" panose="020B0604020202020204" pitchFamily="34" charset="0"/>
                <a:cs typeface="Arial" panose="020B0604020202020204" pitchFamily="34" charset="0"/>
              </a:rPr>
              <a:t>then</a:t>
            </a:r>
            <a:r>
              <a:rPr lang="de-DE" sz="1200" i="1" dirty="0">
                <a:solidFill>
                  <a:srgbClr val="002060"/>
                </a:solidFill>
                <a:latin typeface="Arial" panose="020B0604020202020204" pitchFamily="34" charset="0"/>
                <a:cs typeface="Arial" panose="020B0604020202020204" pitchFamily="34" charset="0"/>
              </a:rPr>
              <a:t> </a:t>
            </a:r>
            <a:r>
              <a:rPr lang="de-DE" sz="1200" i="1" dirty="0" err="1">
                <a:solidFill>
                  <a:srgbClr val="002060"/>
                </a:solidFill>
                <a:latin typeface="Arial" panose="020B0604020202020204" pitchFamily="34" charset="0"/>
                <a:cs typeface="Arial" panose="020B0604020202020204" pitchFamily="34" charset="0"/>
              </a:rPr>
              <a:t>first</a:t>
            </a:r>
            <a:r>
              <a:rPr lang="de-DE" sz="1200" i="1" dirty="0">
                <a:solidFill>
                  <a:srgbClr val="002060"/>
                </a:solidFill>
                <a:latin typeface="Arial" panose="020B0604020202020204" pitchFamily="34" charset="0"/>
                <a:cs typeface="Arial" panose="020B0604020202020204" pitchFamily="34" charset="0"/>
              </a:rPr>
              <a:t> </a:t>
            </a:r>
            <a:r>
              <a:rPr lang="de-DE" sz="1200" i="1" dirty="0" err="1">
                <a:solidFill>
                  <a:srgbClr val="002060"/>
                </a:solidFill>
                <a:latin typeface="Arial" panose="020B0604020202020204" pitchFamily="34" charset="0"/>
                <a:cs typeface="Arial" panose="020B0604020202020204" pitchFamily="34" charset="0"/>
              </a:rPr>
              <a:t>stop</a:t>
            </a:r>
            <a:r>
              <a:rPr lang="de-DE" sz="1200" i="1" dirty="0">
                <a:solidFill>
                  <a:srgbClr val="002060"/>
                </a:solidFill>
                <a:latin typeface="Arial" panose="020B0604020202020204" pitchFamily="34" charset="0"/>
                <a:cs typeface="Arial" panose="020B0604020202020204" pitchFamily="34" charset="0"/>
              </a:rPr>
              <a:t>)</a:t>
            </a:r>
            <a:endParaRPr lang="en-DE" sz="1200" i="1" dirty="0"/>
          </a:p>
          <a:p>
            <a:endParaRPr lang="en-DE" dirty="0"/>
          </a:p>
        </p:txBody>
      </p:sp>
      <p:sp>
        <p:nvSpPr>
          <p:cNvPr id="4" name="Slide Number Placeholder 3"/>
          <p:cNvSpPr>
            <a:spLocks noGrp="1"/>
          </p:cNvSpPr>
          <p:nvPr>
            <p:ph type="sldNum" sz="quarter" idx="5"/>
          </p:nvPr>
        </p:nvSpPr>
        <p:spPr/>
        <p:txBody>
          <a:bodyPr/>
          <a:lstStyle/>
          <a:p>
            <a:fld id="{6F7091A3-BB25-3F49-864C-4B5E4C703024}" type="slidenum">
              <a:rPr lang="en-DE" smtClean="0"/>
              <a:t>14</a:t>
            </a:fld>
            <a:endParaRPr lang="en-DE"/>
          </a:p>
        </p:txBody>
      </p:sp>
    </p:spTree>
    <p:extLst>
      <p:ext uri="{BB962C8B-B14F-4D97-AF65-F5344CB8AC3E}">
        <p14:creationId xmlns:p14="http://schemas.microsoft.com/office/powerpoint/2010/main" val="173651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091A3-BB25-3F49-864C-4B5E4C703024}" type="slidenum">
              <a:rPr lang="x-none" smtClean="0"/>
              <a:t>2</a:t>
            </a:fld>
            <a:endParaRPr lang="x-none"/>
          </a:p>
        </p:txBody>
      </p:sp>
    </p:spTree>
    <p:extLst>
      <p:ext uri="{BB962C8B-B14F-4D97-AF65-F5344CB8AC3E}">
        <p14:creationId xmlns:p14="http://schemas.microsoft.com/office/powerpoint/2010/main" val="1463464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091A3-BB25-3F49-864C-4B5E4C703024}" type="slidenum">
              <a:rPr lang="x-none" smtClean="0"/>
              <a:t>3</a:t>
            </a:fld>
            <a:endParaRPr lang="x-none"/>
          </a:p>
        </p:txBody>
      </p:sp>
    </p:spTree>
    <p:extLst>
      <p:ext uri="{BB962C8B-B14F-4D97-AF65-F5344CB8AC3E}">
        <p14:creationId xmlns:p14="http://schemas.microsoft.com/office/powerpoint/2010/main" val="2308321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F7091A3-BB25-3F49-864C-4B5E4C703024}" type="slidenum">
              <a:rPr lang="x-none" smtClean="0"/>
              <a:t>4</a:t>
            </a:fld>
            <a:endParaRPr lang="x-none"/>
          </a:p>
        </p:txBody>
      </p:sp>
    </p:spTree>
    <p:extLst>
      <p:ext uri="{BB962C8B-B14F-4D97-AF65-F5344CB8AC3E}">
        <p14:creationId xmlns:p14="http://schemas.microsoft.com/office/powerpoint/2010/main" val="118906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091A3-BB25-3F49-864C-4B5E4C703024}" type="slidenum">
              <a:rPr lang="x-none" smtClean="0"/>
              <a:t>5</a:t>
            </a:fld>
            <a:endParaRPr lang="x-none"/>
          </a:p>
        </p:txBody>
      </p:sp>
    </p:spTree>
    <p:extLst>
      <p:ext uri="{BB962C8B-B14F-4D97-AF65-F5344CB8AC3E}">
        <p14:creationId xmlns:p14="http://schemas.microsoft.com/office/powerpoint/2010/main" val="608802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b="1" dirty="0">
              <a:solidFill>
                <a:srgbClr val="FF0000"/>
              </a:solidFill>
            </a:endParaRPr>
          </a:p>
        </p:txBody>
      </p:sp>
      <p:sp>
        <p:nvSpPr>
          <p:cNvPr id="4" name="Slide Number Placeholder 3"/>
          <p:cNvSpPr>
            <a:spLocks noGrp="1"/>
          </p:cNvSpPr>
          <p:nvPr>
            <p:ph type="sldNum" sz="quarter" idx="5"/>
          </p:nvPr>
        </p:nvSpPr>
        <p:spPr/>
        <p:txBody>
          <a:bodyPr/>
          <a:lstStyle/>
          <a:p>
            <a:fld id="{6F7091A3-BB25-3F49-864C-4B5E4C703024}" type="slidenum">
              <a:rPr lang="x-none" smtClean="0"/>
              <a:t>6</a:t>
            </a:fld>
            <a:endParaRPr lang="x-none"/>
          </a:p>
        </p:txBody>
      </p:sp>
    </p:spTree>
    <p:extLst>
      <p:ext uri="{BB962C8B-B14F-4D97-AF65-F5344CB8AC3E}">
        <p14:creationId xmlns:p14="http://schemas.microsoft.com/office/powerpoint/2010/main" val="374712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7091A3-BB25-3F49-864C-4B5E4C703024}" type="slidenum">
              <a:rPr lang="x-none" smtClean="0"/>
              <a:t>7</a:t>
            </a:fld>
            <a:endParaRPr lang="x-none"/>
          </a:p>
        </p:txBody>
      </p:sp>
    </p:spTree>
    <p:extLst>
      <p:ext uri="{BB962C8B-B14F-4D97-AF65-F5344CB8AC3E}">
        <p14:creationId xmlns:p14="http://schemas.microsoft.com/office/powerpoint/2010/main" val="124393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fld id="{6F7091A3-BB25-3F49-864C-4B5E4C703024}" type="slidenum">
              <a:rPr lang="x-none" smtClean="0"/>
              <a:t>8</a:t>
            </a:fld>
            <a:endParaRPr lang="x-none"/>
          </a:p>
        </p:txBody>
      </p:sp>
    </p:spTree>
    <p:extLst>
      <p:ext uri="{BB962C8B-B14F-4D97-AF65-F5344CB8AC3E}">
        <p14:creationId xmlns:p14="http://schemas.microsoft.com/office/powerpoint/2010/main" val="4260515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Time 1-2 min</a:t>
            </a:r>
          </a:p>
          <a:p>
            <a:pPr marL="171450" indent="-171450">
              <a:buFont typeface="Arial" panose="020B0604020202020204" pitchFamily="34" charset="0"/>
              <a:buChar char="•"/>
            </a:pPr>
            <a:r>
              <a:rPr lang="en-DE" dirty="0"/>
              <a:t>Thanks Anne for the doing this first part of the webinar and giving an overview of the ASOPOS evaluation process with the differ</a:t>
            </a:r>
            <a:r>
              <a:rPr lang="en-GB" dirty="0"/>
              <a:t>e</a:t>
            </a:r>
            <a:r>
              <a:rPr lang="en-DE" dirty="0"/>
              <a:t>nt QA aspects of ECC ozonesondes in the global network.</a:t>
            </a:r>
          </a:p>
          <a:p>
            <a:pPr marL="171450" indent="-171450">
              <a:buFont typeface="Arial" panose="020B0604020202020204" pitchFamily="34" charset="0"/>
              <a:buChar char="•"/>
            </a:pPr>
            <a:r>
              <a:rPr lang="en-DE" dirty="0"/>
              <a:t>In this second part of the webinar I will highlight some of the outcome of the ASOPOS 2.0 and the recommendations made by the ASOPOS panel of ozonesonde experts. </a:t>
            </a:r>
          </a:p>
          <a:p>
            <a:pPr marL="171450" indent="-171450">
              <a:buFont typeface="Arial" panose="020B0604020202020204" pitchFamily="34" charset="0"/>
              <a:buChar char="•"/>
            </a:pPr>
            <a:r>
              <a:rPr lang="en-DE" dirty="0"/>
              <a:t>A team of lead authors, listed here, had compiled their 2 years of assessment work into the ASOPOS 2.0 report, which then was peer reviewed by six atmospheric ozone scientists from five different continents who all are involved in international programmes like GAW, NDACC, SPARC or GRUAN. </a:t>
            </a:r>
          </a:p>
          <a:p>
            <a:pPr marL="171450" indent="-171450">
              <a:buFont typeface="Arial" panose="020B0604020202020204" pitchFamily="34" charset="0"/>
              <a:buChar char="•"/>
            </a:pPr>
            <a:r>
              <a:rPr lang="en-DE" dirty="0"/>
              <a:t> After having included the reviewers suggestions and comments the report has been finalized and is now published as the WMO-GAW Report No.268 in August 2021. </a:t>
            </a:r>
          </a:p>
          <a:p>
            <a:pPr marL="171450" indent="-171450">
              <a:buFont typeface="Arial" panose="020B0604020202020204" pitchFamily="34" charset="0"/>
              <a:buChar char="•"/>
            </a:pPr>
            <a:r>
              <a:rPr lang="en-DE" dirty="0"/>
              <a:t>The report is since then on-line available at the WMO library server. </a:t>
            </a:r>
          </a:p>
          <a:p>
            <a:pPr marL="171450" indent="-171450">
              <a:buFont typeface="Arial" panose="020B0604020202020204" pitchFamily="34" charset="0"/>
              <a:buChar char="•"/>
            </a:pPr>
            <a:r>
              <a:rPr lang="en-DE" dirty="0"/>
              <a:t>The report gives an comprehensive overview about what are the ozonesonde measurement principles and what are the  best operational practices. </a:t>
            </a:r>
          </a:p>
          <a:p>
            <a:pPr marL="171450" indent="-171450">
              <a:buFont typeface="Arial" panose="020B0604020202020204" pitchFamily="34" charset="0"/>
              <a:buChar char="•"/>
            </a:pPr>
            <a:r>
              <a:rPr lang="en-DE" dirty="0"/>
              <a:t>At this point we also like to acknowledge explicitely the different organizations and agencies for their support and long term commitments.</a:t>
            </a:r>
          </a:p>
          <a:p>
            <a:pPr marL="171450" indent="-171450">
              <a:buFont typeface="Arial" panose="020B0604020202020204" pitchFamily="34" charset="0"/>
              <a:buChar char="•"/>
            </a:pPr>
            <a:r>
              <a:rPr lang="en-DE" dirty="0"/>
              <a:t>Without their outstanding support we would not have been able to produce this ASOPOS 2.0 Report. And last but not least this is also true for the six reviewers for their excellen and critical reviews which has helped the ASOPOS 2.0 a lot!!  </a:t>
            </a:r>
          </a:p>
          <a:p>
            <a:pPr marL="171450" indent="-171450">
              <a:buFont typeface="Arial" panose="020B0604020202020204" pitchFamily="34" charset="0"/>
              <a:buChar char="•"/>
            </a:pPr>
            <a:r>
              <a:rPr lang="en-DE" dirty="0"/>
              <a:t> </a:t>
            </a:r>
          </a:p>
        </p:txBody>
      </p:sp>
      <p:sp>
        <p:nvSpPr>
          <p:cNvPr id="4" name="Slide Number Placeholder 3"/>
          <p:cNvSpPr>
            <a:spLocks noGrp="1"/>
          </p:cNvSpPr>
          <p:nvPr>
            <p:ph type="sldNum" sz="quarter" idx="5"/>
          </p:nvPr>
        </p:nvSpPr>
        <p:spPr/>
        <p:txBody>
          <a:bodyPr/>
          <a:lstStyle/>
          <a:p>
            <a:fld id="{6F7091A3-BB25-3F49-864C-4B5E4C703024}" type="slidenum">
              <a:rPr lang="x-none" smtClean="0"/>
              <a:t>9</a:t>
            </a:fld>
            <a:endParaRPr lang="x-none"/>
          </a:p>
        </p:txBody>
      </p:sp>
    </p:spTree>
    <p:extLst>
      <p:ext uri="{BB962C8B-B14F-4D97-AF65-F5344CB8AC3E}">
        <p14:creationId xmlns:p14="http://schemas.microsoft.com/office/powerpoint/2010/main" val="1901660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EC925-80B9-86C0-FC99-E71D2E9A4C2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x-none"/>
          </a:p>
        </p:txBody>
      </p:sp>
      <p:sp>
        <p:nvSpPr>
          <p:cNvPr id="3" name="Subtitle 2">
            <a:extLst>
              <a:ext uri="{FF2B5EF4-FFF2-40B4-BE49-F238E27FC236}">
                <a16:creationId xmlns:a16="http://schemas.microsoft.com/office/drawing/2014/main" id="{BD90E6AE-0D77-B947-D72C-1F33A7322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0969D721-24F6-50B5-ABBC-3854B9690124}"/>
              </a:ext>
            </a:extLst>
          </p:cNvPr>
          <p:cNvSpPr>
            <a:spLocks noGrp="1"/>
          </p:cNvSpPr>
          <p:nvPr>
            <p:ph type="dt" sz="half" idx="10"/>
          </p:nvPr>
        </p:nvSpPr>
        <p:spPr/>
        <p:txBody>
          <a:bodyPr/>
          <a:lstStyle/>
          <a:p>
            <a:fld id="{D68B13BB-F19A-4949-9C39-05853033E9C5}" type="datetime1">
              <a:rPr lang="de-DE" smtClean="0"/>
              <a:t>28.03.24</a:t>
            </a:fld>
            <a:endParaRPr lang="x-none"/>
          </a:p>
        </p:txBody>
      </p:sp>
      <p:sp>
        <p:nvSpPr>
          <p:cNvPr id="5" name="Footer Placeholder 4">
            <a:extLst>
              <a:ext uri="{FF2B5EF4-FFF2-40B4-BE49-F238E27FC236}">
                <a16:creationId xmlns:a16="http://schemas.microsoft.com/office/drawing/2014/main" id="{7ABDA603-92B8-DCFC-9AF0-C9CFCC39128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95E4B49B-AB5A-12ED-2EB4-10E02606B33B}"/>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247802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DCCF-E6A1-8543-D4B1-B85ED1AF8663}"/>
              </a:ext>
            </a:extLst>
          </p:cNvPr>
          <p:cNvSpPr>
            <a:spLocks noGrp="1"/>
          </p:cNvSpPr>
          <p:nvPr>
            <p:ph type="title"/>
          </p:nvPr>
        </p:nvSpPr>
        <p:spPr/>
        <p:txBody>
          <a:bodyPr/>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C26F8BE1-85F7-5A1C-E4A5-0D466EBF9F7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8DA8F306-A989-C0F6-D9E3-4FDCD29543DD}"/>
              </a:ext>
            </a:extLst>
          </p:cNvPr>
          <p:cNvSpPr>
            <a:spLocks noGrp="1"/>
          </p:cNvSpPr>
          <p:nvPr>
            <p:ph type="dt" sz="half" idx="10"/>
          </p:nvPr>
        </p:nvSpPr>
        <p:spPr/>
        <p:txBody>
          <a:bodyPr/>
          <a:lstStyle/>
          <a:p>
            <a:fld id="{9BE6AF0D-45B8-B642-B47C-1F402F5DD4CD}" type="datetime1">
              <a:rPr lang="de-DE" smtClean="0"/>
              <a:t>28.03.24</a:t>
            </a:fld>
            <a:endParaRPr lang="x-none"/>
          </a:p>
        </p:txBody>
      </p:sp>
      <p:sp>
        <p:nvSpPr>
          <p:cNvPr id="5" name="Footer Placeholder 4">
            <a:extLst>
              <a:ext uri="{FF2B5EF4-FFF2-40B4-BE49-F238E27FC236}">
                <a16:creationId xmlns:a16="http://schemas.microsoft.com/office/drawing/2014/main" id="{B9E4B86F-80D9-E061-F685-7241043C9E6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C03C9F2-5B05-19BB-ECF8-10CCAF474259}"/>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365062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B5455E-2F47-0987-675B-F5FB3BD2E3A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x-none"/>
          </a:p>
        </p:txBody>
      </p:sp>
      <p:sp>
        <p:nvSpPr>
          <p:cNvPr id="3" name="Vertical Text Placeholder 2">
            <a:extLst>
              <a:ext uri="{FF2B5EF4-FFF2-40B4-BE49-F238E27FC236}">
                <a16:creationId xmlns:a16="http://schemas.microsoft.com/office/drawing/2014/main" id="{FB88CBB2-019B-6231-DAD4-3EFA7504515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1E289A0D-5336-639F-A632-F28FC6ED2BCB}"/>
              </a:ext>
            </a:extLst>
          </p:cNvPr>
          <p:cNvSpPr>
            <a:spLocks noGrp="1"/>
          </p:cNvSpPr>
          <p:nvPr>
            <p:ph type="dt" sz="half" idx="10"/>
          </p:nvPr>
        </p:nvSpPr>
        <p:spPr/>
        <p:txBody>
          <a:bodyPr/>
          <a:lstStyle/>
          <a:p>
            <a:fld id="{F01FCEF5-5D71-F243-8EEE-7D26F96FA6B7}" type="datetime1">
              <a:rPr lang="de-DE" smtClean="0"/>
              <a:t>28.03.24</a:t>
            </a:fld>
            <a:endParaRPr lang="x-none"/>
          </a:p>
        </p:txBody>
      </p:sp>
      <p:sp>
        <p:nvSpPr>
          <p:cNvPr id="5" name="Footer Placeholder 4">
            <a:extLst>
              <a:ext uri="{FF2B5EF4-FFF2-40B4-BE49-F238E27FC236}">
                <a16:creationId xmlns:a16="http://schemas.microsoft.com/office/drawing/2014/main" id="{C91047A4-AB89-DF29-9527-ACD75C3FE93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14F8325-4BF3-4855-94FF-F17C41C8439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84075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DE332-ED8A-6A04-2FA0-30373B886058}"/>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EC2AD1B9-9764-773D-36F5-6A19607FF9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0B941AA1-D473-FA73-416D-10D83850B75B}"/>
              </a:ext>
            </a:extLst>
          </p:cNvPr>
          <p:cNvSpPr>
            <a:spLocks noGrp="1"/>
          </p:cNvSpPr>
          <p:nvPr>
            <p:ph type="dt" sz="half" idx="10"/>
          </p:nvPr>
        </p:nvSpPr>
        <p:spPr/>
        <p:txBody>
          <a:bodyPr/>
          <a:lstStyle/>
          <a:p>
            <a:fld id="{05B20522-A85E-AB44-AC64-CEA6792414CB}" type="datetime1">
              <a:rPr lang="de-DE" smtClean="0"/>
              <a:t>28.03.24</a:t>
            </a:fld>
            <a:endParaRPr lang="x-none"/>
          </a:p>
        </p:txBody>
      </p:sp>
      <p:sp>
        <p:nvSpPr>
          <p:cNvPr id="5" name="Footer Placeholder 4">
            <a:extLst>
              <a:ext uri="{FF2B5EF4-FFF2-40B4-BE49-F238E27FC236}">
                <a16:creationId xmlns:a16="http://schemas.microsoft.com/office/drawing/2014/main" id="{C2F2295B-1306-7A9B-A879-784725A3C398}"/>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862AA95-78C8-86C5-5511-B68C7DB5222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6482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3DE2-AAA9-7DF6-EE69-CCEBE8192F0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x-none"/>
          </a:p>
        </p:txBody>
      </p:sp>
      <p:sp>
        <p:nvSpPr>
          <p:cNvPr id="3" name="Text Placeholder 2">
            <a:extLst>
              <a:ext uri="{FF2B5EF4-FFF2-40B4-BE49-F238E27FC236}">
                <a16:creationId xmlns:a16="http://schemas.microsoft.com/office/drawing/2014/main" id="{D06ED5A7-1FEB-4D52-5F72-FE29260C2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32182D0-E416-16B2-2F58-BFE1A568FFC8}"/>
              </a:ext>
            </a:extLst>
          </p:cNvPr>
          <p:cNvSpPr>
            <a:spLocks noGrp="1"/>
          </p:cNvSpPr>
          <p:nvPr>
            <p:ph type="dt" sz="half" idx="10"/>
          </p:nvPr>
        </p:nvSpPr>
        <p:spPr/>
        <p:txBody>
          <a:bodyPr/>
          <a:lstStyle/>
          <a:p>
            <a:fld id="{20D7D234-74E7-0241-9919-638375C81053}" type="datetime1">
              <a:rPr lang="de-DE" smtClean="0"/>
              <a:t>28.03.24</a:t>
            </a:fld>
            <a:endParaRPr lang="x-none"/>
          </a:p>
        </p:txBody>
      </p:sp>
      <p:sp>
        <p:nvSpPr>
          <p:cNvPr id="5" name="Footer Placeholder 4">
            <a:extLst>
              <a:ext uri="{FF2B5EF4-FFF2-40B4-BE49-F238E27FC236}">
                <a16:creationId xmlns:a16="http://schemas.microsoft.com/office/drawing/2014/main" id="{F0CC2699-D803-8DEE-CEFC-8CC6433F9977}"/>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893286C6-F643-0C8F-DC26-268CBD76960C}"/>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2703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8113-7D38-1B5A-3656-EF18BA1DE494}"/>
              </a:ext>
            </a:extLst>
          </p:cNvPr>
          <p:cNvSpPr>
            <a:spLocks noGrp="1"/>
          </p:cNvSpPr>
          <p:nvPr>
            <p:ph type="title"/>
          </p:nvPr>
        </p:nvSpPr>
        <p:spPr/>
        <p:txBody>
          <a:bodyPr/>
          <a:lstStyle/>
          <a:p>
            <a:r>
              <a:rPr lang="en-GB"/>
              <a:t>Click to edit Master title style</a:t>
            </a:r>
            <a:endParaRPr lang="x-none"/>
          </a:p>
        </p:txBody>
      </p:sp>
      <p:sp>
        <p:nvSpPr>
          <p:cNvPr id="3" name="Content Placeholder 2">
            <a:extLst>
              <a:ext uri="{FF2B5EF4-FFF2-40B4-BE49-F238E27FC236}">
                <a16:creationId xmlns:a16="http://schemas.microsoft.com/office/drawing/2014/main" id="{92932A61-B784-F686-561E-38E273FA162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a:extLst>
              <a:ext uri="{FF2B5EF4-FFF2-40B4-BE49-F238E27FC236}">
                <a16:creationId xmlns:a16="http://schemas.microsoft.com/office/drawing/2014/main" id="{ABEFDCED-5BB3-E9B5-FBF7-9F2AA267807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4">
            <a:extLst>
              <a:ext uri="{FF2B5EF4-FFF2-40B4-BE49-F238E27FC236}">
                <a16:creationId xmlns:a16="http://schemas.microsoft.com/office/drawing/2014/main" id="{D540B184-64FB-B754-87CA-3B46C62D54E6}"/>
              </a:ext>
            </a:extLst>
          </p:cNvPr>
          <p:cNvSpPr>
            <a:spLocks noGrp="1"/>
          </p:cNvSpPr>
          <p:nvPr>
            <p:ph type="dt" sz="half" idx="10"/>
          </p:nvPr>
        </p:nvSpPr>
        <p:spPr/>
        <p:txBody>
          <a:bodyPr/>
          <a:lstStyle/>
          <a:p>
            <a:fld id="{A5B17845-7AE4-CB4C-8863-2E6EA496FBD8}" type="datetime1">
              <a:rPr lang="de-DE" smtClean="0"/>
              <a:t>28.03.24</a:t>
            </a:fld>
            <a:endParaRPr lang="x-none"/>
          </a:p>
        </p:txBody>
      </p:sp>
      <p:sp>
        <p:nvSpPr>
          <p:cNvPr id="6" name="Footer Placeholder 5">
            <a:extLst>
              <a:ext uri="{FF2B5EF4-FFF2-40B4-BE49-F238E27FC236}">
                <a16:creationId xmlns:a16="http://schemas.microsoft.com/office/drawing/2014/main" id="{FA04693B-8528-C9DB-9C31-D82C2783DC1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80FA7B1-CFAB-F44D-8F82-328E3C7163C4}"/>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153915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2DDD-E811-9850-4697-18136FB10B04}"/>
              </a:ext>
            </a:extLst>
          </p:cNvPr>
          <p:cNvSpPr>
            <a:spLocks noGrp="1"/>
          </p:cNvSpPr>
          <p:nvPr>
            <p:ph type="title"/>
          </p:nvPr>
        </p:nvSpPr>
        <p:spPr>
          <a:xfrm>
            <a:off x="839788" y="365125"/>
            <a:ext cx="10515600" cy="1325563"/>
          </a:xfrm>
        </p:spPr>
        <p:txBody>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768A45D4-B7A7-08D9-077D-214A0FE8B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3F7A739-9151-2CA1-8F45-93FD2CF128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a:extLst>
              <a:ext uri="{FF2B5EF4-FFF2-40B4-BE49-F238E27FC236}">
                <a16:creationId xmlns:a16="http://schemas.microsoft.com/office/drawing/2014/main" id="{ED66E6CF-B79E-6BB5-0DDD-3A9672F7B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BF3F19-0561-268F-C9C7-3F3A7B91F3E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6">
            <a:extLst>
              <a:ext uri="{FF2B5EF4-FFF2-40B4-BE49-F238E27FC236}">
                <a16:creationId xmlns:a16="http://schemas.microsoft.com/office/drawing/2014/main" id="{88A0BB26-3992-B76B-ABA4-6F5334FD44C6}"/>
              </a:ext>
            </a:extLst>
          </p:cNvPr>
          <p:cNvSpPr>
            <a:spLocks noGrp="1"/>
          </p:cNvSpPr>
          <p:nvPr>
            <p:ph type="dt" sz="half" idx="10"/>
          </p:nvPr>
        </p:nvSpPr>
        <p:spPr/>
        <p:txBody>
          <a:bodyPr/>
          <a:lstStyle/>
          <a:p>
            <a:fld id="{CD6A2C55-8FB8-9C45-B6D7-27E8ABCDEEA1}" type="datetime1">
              <a:rPr lang="de-DE" smtClean="0"/>
              <a:t>28.03.24</a:t>
            </a:fld>
            <a:endParaRPr lang="x-none"/>
          </a:p>
        </p:txBody>
      </p:sp>
      <p:sp>
        <p:nvSpPr>
          <p:cNvPr id="8" name="Footer Placeholder 7">
            <a:extLst>
              <a:ext uri="{FF2B5EF4-FFF2-40B4-BE49-F238E27FC236}">
                <a16:creationId xmlns:a16="http://schemas.microsoft.com/office/drawing/2014/main" id="{66B3A8A0-AF59-AE57-D947-BAEADD0F233C}"/>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6F4FD906-C0C6-1B18-A84F-CFDDF790C3C5}"/>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368916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83D2-E948-7D9C-306C-19754DD7E1E4}"/>
              </a:ext>
            </a:extLst>
          </p:cNvPr>
          <p:cNvSpPr>
            <a:spLocks noGrp="1"/>
          </p:cNvSpPr>
          <p:nvPr>
            <p:ph type="title"/>
          </p:nvPr>
        </p:nvSpPr>
        <p:spPr/>
        <p:txBody>
          <a:bodyPr/>
          <a:lstStyle/>
          <a:p>
            <a:r>
              <a:rPr lang="en-GB"/>
              <a:t>Click to edit Master title style</a:t>
            </a:r>
            <a:endParaRPr lang="x-none"/>
          </a:p>
        </p:txBody>
      </p:sp>
      <p:sp>
        <p:nvSpPr>
          <p:cNvPr id="3" name="Date Placeholder 2">
            <a:extLst>
              <a:ext uri="{FF2B5EF4-FFF2-40B4-BE49-F238E27FC236}">
                <a16:creationId xmlns:a16="http://schemas.microsoft.com/office/drawing/2014/main" id="{1E893F15-176E-AF9F-DA19-00DC3B7BFB84}"/>
              </a:ext>
            </a:extLst>
          </p:cNvPr>
          <p:cNvSpPr>
            <a:spLocks noGrp="1"/>
          </p:cNvSpPr>
          <p:nvPr>
            <p:ph type="dt" sz="half" idx="10"/>
          </p:nvPr>
        </p:nvSpPr>
        <p:spPr/>
        <p:txBody>
          <a:bodyPr/>
          <a:lstStyle/>
          <a:p>
            <a:fld id="{4948185B-906B-EB40-B6B3-41F5E0CC5711}" type="datetime1">
              <a:rPr lang="de-DE" smtClean="0"/>
              <a:t>28.03.24</a:t>
            </a:fld>
            <a:endParaRPr lang="x-none"/>
          </a:p>
        </p:txBody>
      </p:sp>
      <p:sp>
        <p:nvSpPr>
          <p:cNvPr id="4" name="Footer Placeholder 3">
            <a:extLst>
              <a:ext uri="{FF2B5EF4-FFF2-40B4-BE49-F238E27FC236}">
                <a16:creationId xmlns:a16="http://schemas.microsoft.com/office/drawing/2014/main" id="{A367AAD5-B91D-02DE-4A96-E9640E7EC79C}"/>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F47EB058-A4AC-114B-091A-F52F2F62F6D7}"/>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4168103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BBB0A7-E1D6-87F8-BD42-2E57AA8D8196}"/>
              </a:ext>
            </a:extLst>
          </p:cNvPr>
          <p:cNvSpPr>
            <a:spLocks noGrp="1"/>
          </p:cNvSpPr>
          <p:nvPr>
            <p:ph type="dt" sz="half" idx="10"/>
          </p:nvPr>
        </p:nvSpPr>
        <p:spPr/>
        <p:txBody>
          <a:bodyPr/>
          <a:lstStyle/>
          <a:p>
            <a:fld id="{D294D4B9-0192-FF47-9C94-7B52EE083E84}" type="datetime1">
              <a:rPr lang="de-DE" smtClean="0"/>
              <a:t>28.03.24</a:t>
            </a:fld>
            <a:endParaRPr lang="x-none"/>
          </a:p>
        </p:txBody>
      </p:sp>
      <p:sp>
        <p:nvSpPr>
          <p:cNvPr id="3" name="Footer Placeholder 2">
            <a:extLst>
              <a:ext uri="{FF2B5EF4-FFF2-40B4-BE49-F238E27FC236}">
                <a16:creationId xmlns:a16="http://schemas.microsoft.com/office/drawing/2014/main" id="{6CB36280-47B0-21FF-FB54-F2D2EDCB4C6B}"/>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AE43052C-EDB4-A9B9-A7E2-F1D17A0EAEED}"/>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138515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16546-B771-897C-DD82-10D46EFE404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Content Placeholder 2">
            <a:extLst>
              <a:ext uri="{FF2B5EF4-FFF2-40B4-BE49-F238E27FC236}">
                <a16:creationId xmlns:a16="http://schemas.microsoft.com/office/drawing/2014/main" id="{2A0D28B4-3D7B-3EDD-EAAC-089527F00C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a:extLst>
              <a:ext uri="{FF2B5EF4-FFF2-40B4-BE49-F238E27FC236}">
                <a16:creationId xmlns:a16="http://schemas.microsoft.com/office/drawing/2014/main" id="{10E01A65-0365-7B6B-3B08-F2830AF583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ABD9FD-39B9-1FE1-58B6-99DC6AA8F90B}"/>
              </a:ext>
            </a:extLst>
          </p:cNvPr>
          <p:cNvSpPr>
            <a:spLocks noGrp="1"/>
          </p:cNvSpPr>
          <p:nvPr>
            <p:ph type="dt" sz="half" idx="10"/>
          </p:nvPr>
        </p:nvSpPr>
        <p:spPr/>
        <p:txBody>
          <a:bodyPr/>
          <a:lstStyle/>
          <a:p>
            <a:fld id="{42158B0E-7D12-6F44-98D5-834384A08CD0}" type="datetime1">
              <a:rPr lang="de-DE" smtClean="0"/>
              <a:t>28.03.24</a:t>
            </a:fld>
            <a:endParaRPr lang="x-none"/>
          </a:p>
        </p:txBody>
      </p:sp>
      <p:sp>
        <p:nvSpPr>
          <p:cNvPr id="6" name="Footer Placeholder 5">
            <a:extLst>
              <a:ext uri="{FF2B5EF4-FFF2-40B4-BE49-F238E27FC236}">
                <a16:creationId xmlns:a16="http://schemas.microsoft.com/office/drawing/2014/main" id="{7FEAAC98-305F-03EF-F3A0-49475FF88A4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8F18A1A7-7C28-AA66-A1D0-42E1178F7C32}"/>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2783064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A94D0-B3D3-A9FC-A16C-B7726EA4323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x-none"/>
          </a:p>
        </p:txBody>
      </p:sp>
      <p:sp>
        <p:nvSpPr>
          <p:cNvPr id="3" name="Picture Placeholder 2">
            <a:extLst>
              <a:ext uri="{FF2B5EF4-FFF2-40B4-BE49-F238E27FC236}">
                <a16:creationId xmlns:a16="http://schemas.microsoft.com/office/drawing/2014/main" id="{42FD46C9-A147-14AF-1796-D09D8E48F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1E05A6D6-B7BC-8067-F23A-3CABBBE419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D9080A-CCD1-37FC-421B-93F9C0DDD29F}"/>
              </a:ext>
            </a:extLst>
          </p:cNvPr>
          <p:cNvSpPr>
            <a:spLocks noGrp="1"/>
          </p:cNvSpPr>
          <p:nvPr>
            <p:ph type="dt" sz="half" idx="10"/>
          </p:nvPr>
        </p:nvSpPr>
        <p:spPr/>
        <p:txBody>
          <a:bodyPr/>
          <a:lstStyle/>
          <a:p>
            <a:fld id="{9F288830-B191-A045-A69C-5FC36C5C8805}" type="datetime1">
              <a:rPr lang="de-DE" smtClean="0"/>
              <a:t>28.03.24</a:t>
            </a:fld>
            <a:endParaRPr lang="x-none"/>
          </a:p>
        </p:txBody>
      </p:sp>
      <p:sp>
        <p:nvSpPr>
          <p:cNvPr id="6" name="Footer Placeholder 5">
            <a:extLst>
              <a:ext uri="{FF2B5EF4-FFF2-40B4-BE49-F238E27FC236}">
                <a16:creationId xmlns:a16="http://schemas.microsoft.com/office/drawing/2014/main" id="{59391DA0-24E7-F50F-82D2-BD7418D720C7}"/>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E1C89050-1F62-9EC5-4E45-5C9374A61069}"/>
              </a:ext>
            </a:extLst>
          </p:cNvPr>
          <p:cNvSpPr>
            <a:spLocks noGrp="1"/>
          </p:cNvSpPr>
          <p:nvPr>
            <p:ph type="sldNum" sz="quarter" idx="12"/>
          </p:nvPr>
        </p:nvSpPr>
        <p:spPr/>
        <p:txBody>
          <a:bodyPr/>
          <a:lstStyle/>
          <a:p>
            <a:fld id="{BE5BD845-BFF7-724A-88D3-4E04361813C8}" type="slidenum">
              <a:rPr lang="x-none" smtClean="0"/>
              <a:t>‹#›</a:t>
            </a:fld>
            <a:endParaRPr lang="x-none"/>
          </a:p>
        </p:txBody>
      </p:sp>
    </p:spTree>
    <p:extLst>
      <p:ext uri="{BB962C8B-B14F-4D97-AF65-F5344CB8AC3E}">
        <p14:creationId xmlns:p14="http://schemas.microsoft.com/office/powerpoint/2010/main" val="139053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81B79B-D2CA-199A-E0E9-3C059752CA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x-none"/>
          </a:p>
        </p:txBody>
      </p:sp>
      <p:sp>
        <p:nvSpPr>
          <p:cNvPr id="3" name="Text Placeholder 2">
            <a:extLst>
              <a:ext uri="{FF2B5EF4-FFF2-40B4-BE49-F238E27FC236}">
                <a16:creationId xmlns:a16="http://schemas.microsoft.com/office/drawing/2014/main" id="{A94721CD-827A-9605-5D7D-DFB6044192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3138C7BC-31EC-037B-3890-62ED9BF524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D55F6-44D8-0943-8F31-C17FEC8A39CA}" type="datetime1">
              <a:rPr lang="de-DE" smtClean="0"/>
              <a:t>28.03.24</a:t>
            </a:fld>
            <a:endParaRPr lang="x-none"/>
          </a:p>
        </p:txBody>
      </p:sp>
      <p:sp>
        <p:nvSpPr>
          <p:cNvPr id="5" name="Footer Placeholder 4">
            <a:extLst>
              <a:ext uri="{FF2B5EF4-FFF2-40B4-BE49-F238E27FC236}">
                <a16:creationId xmlns:a16="http://schemas.microsoft.com/office/drawing/2014/main" id="{361B52FA-87D9-0549-C58B-1565FCA96C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B6457D8-481C-C354-7342-3C90D8D98F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BD845-BFF7-724A-88D3-4E04361813C8}" type="slidenum">
              <a:rPr lang="x-none" smtClean="0"/>
              <a:t>‹#›</a:t>
            </a:fld>
            <a:endParaRPr lang="x-none"/>
          </a:p>
        </p:txBody>
      </p:sp>
    </p:spTree>
    <p:extLst>
      <p:ext uri="{BB962C8B-B14F-4D97-AF65-F5344CB8AC3E}">
        <p14:creationId xmlns:p14="http://schemas.microsoft.com/office/powerpoint/2010/main" val="163355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1.emf"/><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4.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0.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4.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1.xml"/><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4.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4.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3.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4.png"/><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14.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4.jpeg"/><Relationship Id="rId12" Type="http://schemas.openxmlformats.org/officeDocument/2006/relationships/image" Target="../media/image15.jpeg"/><Relationship Id="rId2" Type="http://schemas.openxmlformats.org/officeDocument/2006/relationships/audio" Target="../media/media3.m4a"/><Relationship Id="rId16" Type="http://schemas.openxmlformats.org/officeDocument/2006/relationships/image" Target="../media/image13.png"/><Relationship Id="rId1" Type="http://schemas.microsoft.com/office/2007/relationships/media" Target="../media/media3.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7.jpeg"/><Relationship Id="rId10" Type="http://schemas.openxmlformats.org/officeDocument/2006/relationships/image" Target="../media/image7.jpeg"/><Relationship Id="rId4" Type="http://schemas.openxmlformats.org/officeDocument/2006/relationships/notesSlide" Target="../notesSlides/notesSlide3.xml"/><Relationship Id="rId9" Type="http://schemas.openxmlformats.org/officeDocument/2006/relationships/image" Target="../media/image6.pn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jp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6.png"/><Relationship Id="rId2" Type="http://schemas.openxmlformats.org/officeDocument/2006/relationships/audio" Target="../media/media4.m4a"/><Relationship Id="rId16" Type="http://schemas.openxmlformats.org/officeDocument/2006/relationships/image" Target="../media/image13.png"/><Relationship Id="rId1" Type="http://schemas.microsoft.com/office/2007/relationships/media" Target="../media/media4.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7.jpeg"/><Relationship Id="rId4" Type="http://schemas.openxmlformats.org/officeDocument/2006/relationships/notesSlide" Target="../notesSlides/notesSlide4.xml"/><Relationship Id="rId9" Type="http://schemas.openxmlformats.org/officeDocument/2006/relationships/image" Target="../media/image6.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3.png"/><Relationship Id="rId10" Type="http://schemas.openxmlformats.org/officeDocument/2006/relationships/image" Target="../media/image7.jpeg"/><Relationship Id="rId4" Type="http://schemas.openxmlformats.org/officeDocument/2006/relationships/notesSlide" Target="../notesSlides/notesSlide5.xml"/><Relationship Id="rId9" Type="http://schemas.openxmlformats.org/officeDocument/2006/relationships/image" Target="../media/image6.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4.jp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23.w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6.xml"/><Relationship Id="rId9" Type="http://schemas.openxmlformats.org/officeDocument/2006/relationships/image" Target="../media/image6.png"/><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emf"/><Relationship Id="rId1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25.emf"/><Relationship Id="rId17" Type="http://schemas.openxmlformats.org/officeDocument/2006/relationships/image" Target="../media/image30.png"/><Relationship Id="rId2" Type="http://schemas.openxmlformats.org/officeDocument/2006/relationships/audio" Target="../media/media7.m4a"/><Relationship Id="rId16" Type="http://schemas.openxmlformats.org/officeDocument/2006/relationships/image" Target="../media/image29.png"/><Relationship Id="rId1" Type="http://schemas.microsoft.com/office/2007/relationships/media" Target="../media/media7.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28.emf"/><Relationship Id="rId10" Type="http://schemas.openxmlformats.org/officeDocument/2006/relationships/image" Target="../media/image7.jpeg"/><Relationship Id="rId4" Type="http://schemas.openxmlformats.org/officeDocument/2006/relationships/notesSlide" Target="../notesSlides/notesSlide7.xml"/><Relationship Id="rId9" Type="http://schemas.openxmlformats.org/officeDocument/2006/relationships/image" Target="../media/image6.png"/><Relationship Id="rId14" Type="http://schemas.openxmlformats.org/officeDocument/2006/relationships/image" Target="../media/image27.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2.jpe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3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3.png"/><Relationship Id="rId10" Type="http://schemas.openxmlformats.org/officeDocument/2006/relationships/image" Target="../media/image7.jpeg"/><Relationship Id="rId4" Type="http://schemas.openxmlformats.org/officeDocument/2006/relationships/notesSlide" Target="../notesSlides/notesSlide8.xml"/><Relationship Id="rId9" Type="http://schemas.openxmlformats.org/officeDocument/2006/relationships/image" Target="../media/image6.png"/><Relationship Id="rId14"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image" Target="../media/image4.jpeg"/><Relationship Id="rId12" Type="http://schemas.openxmlformats.org/officeDocument/2006/relationships/image" Target="../media/image14.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notesSlide" Target="../notesSlides/notesSlide9.xml"/><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a:extLst>
              <a:ext uri="{FF2B5EF4-FFF2-40B4-BE49-F238E27FC236}">
                <a16:creationId xmlns:a16="http://schemas.microsoft.com/office/drawing/2014/main" id="{2D8D20C7-140B-40D5-F258-E6364FBA3172}"/>
              </a:ext>
            </a:extLst>
          </p:cNvPr>
          <p:cNvPicPr>
            <a:picLocks noChangeAspect="1"/>
          </p:cNvPicPr>
          <p:nvPr/>
        </p:nvPicPr>
        <p:blipFill>
          <a:blip r:embed="rId5"/>
          <a:stretch>
            <a:fillRect/>
          </a:stretch>
        </p:blipFill>
        <p:spPr>
          <a:xfrm>
            <a:off x="0" y="6578"/>
            <a:ext cx="12191996" cy="6851422"/>
          </a:xfrm>
          <a:prstGeom prst="rect">
            <a:avLst/>
          </a:prstGeom>
        </p:spPr>
      </p:pic>
      <p:grpSp>
        <p:nvGrpSpPr>
          <p:cNvPr id="24" name="Group 23">
            <a:extLst>
              <a:ext uri="{FF2B5EF4-FFF2-40B4-BE49-F238E27FC236}">
                <a16:creationId xmlns:a16="http://schemas.microsoft.com/office/drawing/2014/main" id="{EC7CA0CA-95D8-B487-C9F6-B87EE777B447}"/>
              </a:ext>
            </a:extLst>
          </p:cNvPr>
          <p:cNvGrpSpPr/>
          <p:nvPr/>
        </p:nvGrpSpPr>
        <p:grpSpPr>
          <a:xfrm>
            <a:off x="309152" y="5723413"/>
            <a:ext cx="11740243" cy="1057054"/>
            <a:chOff x="297089" y="5754124"/>
            <a:chExt cx="11740243" cy="1057054"/>
          </a:xfrm>
        </p:grpSpPr>
        <p:pic>
          <p:nvPicPr>
            <p:cNvPr id="11" name="docshape8">
              <a:extLst>
                <a:ext uri="{FF2B5EF4-FFF2-40B4-BE49-F238E27FC236}">
                  <a16:creationId xmlns:a16="http://schemas.microsoft.com/office/drawing/2014/main" id="{FFD5CA45-DA71-10F9-CCAD-3A70A98E7ABB}"/>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7089" y="5754124"/>
              <a:ext cx="1289932" cy="102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BE72D498-1418-C74E-3E82-85E0952F5E0E}"/>
                </a:ext>
              </a:extLst>
            </p:cNvPr>
            <p:cNvGrpSpPr/>
            <p:nvPr/>
          </p:nvGrpSpPr>
          <p:grpSpPr>
            <a:xfrm>
              <a:off x="10235883" y="5964541"/>
              <a:ext cx="1801449" cy="670340"/>
              <a:chOff x="3282754" y="4672340"/>
              <a:chExt cx="1801449" cy="670340"/>
            </a:xfrm>
          </p:grpSpPr>
          <p:sp>
            <p:nvSpPr>
              <p:cNvPr id="12" name="docshape9">
                <a:extLst>
                  <a:ext uri="{FF2B5EF4-FFF2-40B4-BE49-F238E27FC236}">
                    <a16:creationId xmlns:a16="http://schemas.microsoft.com/office/drawing/2014/main" id="{227B353E-089E-EB65-8EB6-AD84727EC8BC}"/>
                  </a:ext>
                </a:extLst>
              </p:cNvPr>
              <p:cNvSpPr>
                <a:spLocks noChangeAspect="1" noEditPoints="1" noChangeArrowheads="1" noChangeShapeType="1" noTextEdit="1"/>
              </p:cNvSpPr>
              <p:nvPr/>
            </p:nvSpPr>
            <p:spPr bwMode="auto">
              <a:xfrm>
                <a:off x="4121609" y="4812669"/>
                <a:ext cx="962594" cy="447249"/>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3" name="docshape10">
                <a:extLst>
                  <a:ext uri="{FF2B5EF4-FFF2-40B4-BE49-F238E27FC236}">
                    <a16:creationId xmlns:a16="http://schemas.microsoft.com/office/drawing/2014/main" id="{D057B50F-C5DA-9D6D-6FA2-79D85132811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282754" y="4672340"/>
                <a:ext cx="668790" cy="67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docshape11">
              <a:extLst>
                <a:ext uri="{FF2B5EF4-FFF2-40B4-BE49-F238E27FC236}">
                  <a16:creationId xmlns:a16="http://schemas.microsoft.com/office/drawing/2014/main" id="{02118BFC-B0F7-DDF8-AE69-DA486AD1E997}"/>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528849" y="5940593"/>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docshape12">
              <a:extLst>
                <a:ext uri="{FF2B5EF4-FFF2-40B4-BE49-F238E27FC236}">
                  <a16:creationId xmlns:a16="http://schemas.microsoft.com/office/drawing/2014/main" id="{8E1395E9-8607-F349-982B-FD748E535B0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132917" y="5992580"/>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docshape13">
              <a:extLst>
                <a:ext uri="{FF2B5EF4-FFF2-40B4-BE49-F238E27FC236}">
                  <a16:creationId xmlns:a16="http://schemas.microsoft.com/office/drawing/2014/main" id="{CEF78A8E-E27B-63D7-6BAB-75C12AA04B1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348606" y="6133161"/>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ocshape14">
              <a:extLst>
                <a:ext uri="{FF2B5EF4-FFF2-40B4-BE49-F238E27FC236}">
                  <a16:creationId xmlns:a16="http://schemas.microsoft.com/office/drawing/2014/main" id="{7EF54837-093B-4FBB-40AD-1763431EF8DF}"/>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715981" y="6032170"/>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docshape15">
              <a:extLst>
                <a:ext uri="{FF2B5EF4-FFF2-40B4-BE49-F238E27FC236}">
                  <a16:creationId xmlns:a16="http://schemas.microsoft.com/office/drawing/2014/main" id="{8AB4C873-1425-F039-E7C6-7CEE41280539}"/>
                </a:ext>
              </a:extLst>
            </p:cNvPr>
            <p:cNvPicPr>
              <a:picLocks noChangeAspect="1" noEditPoint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955957" y="5945380"/>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F4CA30CF-1E85-CF39-77E4-73DCB1C92D0B}"/>
              </a:ext>
            </a:extLst>
          </p:cNvPr>
          <p:cNvSpPr txBox="1"/>
          <p:nvPr/>
        </p:nvSpPr>
        <p:spPr>
          <a:xfrm>
            <a:off x="634365" y="461274"/>
            <a:ext cx="11550869" cy="133882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2400" b="0" i="0" u="none" strike="noStrike" cap="none" normalizeH="0" baseline="0" dirty="0" err="1">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Ozonesonde</a:t>
            </a:r>
            <a:r>
              <a:rPr kumimoji="0" lang="en-US" altLang="x-none" sz="2400"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 Measurement Principles and Best Operational Practices</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x-none" sz="1000" dirty="0">
              <a:solidFill>
                <a:srgbClr val="002060"/>
              </a:solidFill>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sz="2400"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ASOPOS 2.0 (GAW Report No. 268)</a:t>
            </a:r>
          </a:p>
          <a:p>
            <a:pPr algn="ctr" eaLnBrk="0" fontAlgn="base" hangingPunct="0">
              <a:spcBef>
                <a:spcPct val="0"/>
              </a:spcBef>
              <a:spcAft>
                <a:spcPct val="0"/>
              </a:spcAft>
            </a:pPr>
            <a:r>
              <a:rPr kumimoji="0" lang="en-US" altLang="x-none" b="0" i="1"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(Assessment of Standard Operating Procedures for </a:t>
            </a:r>
            <a:r>
              <a:rPr kumimoji="0" lang="en-US" altLang="x-none" b="0" i="1" u="none" strike="noStrike" cap="none" normalizeH="0" baseline="0" dirty="0" err="1">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Ozonesondes</a:t>
            </a:r>
            <a:r>
              <a:rPr kumimoji="0" lang="en-US" altLang="x-none" b="0" i="1"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rPr>
              <a:t>)</a:t>
            </a:r>
            <a:endParaRPr kumimoji="0" lang="en-US" altLang="x-none" b="0" i="0" u="none" strike="noStrike" cap="none" normalizeH="0" baseline="0" dirty="0">
              <a:ln>
                <a:noFill/>
              </a:ln>
              <a:solidFill>
                <a:srgbClr val="002060"/>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x-none" sz="5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57AECC-ACD3-967B-09A0-B9505BB8DAE0}"/>
              </a:ext>
            </a:extLst>
          </p:cNvPr>
          <p:cNvSpPr txBox="1"/>
          <p:nvPr/>
        </p:nvSpPr>
        <p:spPr>
          <a:xfrm>
            <a:off x="2160919" y="1957681"/>
            <a:ext cx="7323415" cy="1107996"/>
          </a:xfrm>
          <a:prstGeom prst="rect">
            <a:avLst/>
          </a:prstGeom>
          <a:noFill/>
        </p:spPr>
        <p:txBody>
          <a:bodyPr wrap="none" rtlCol="0">
            <a:spAutoFit/>
          </a:bodyPr>
          <a:lstStyle/>
          <a:p>
            <a:pPr algn="ctr"/>
            <a:r>
              <a:rPr lang="de-DE" sz="2800" b="1" dirty="0">
                <a:solidFill>
                  <a:srgbClr val="002060"/>
                </a:solidFill>
                <a:latin typeface="Arial" panose="020B0604020202020204" pitchFamily="34" charset="0"/>
                <a:cs typeface="Arial" panose="020B0604020202020204" pitchFamily="34" charset="0"/>
              </a:rPr>
              <a:t>ASOPOS-</a:t>
            </a:r>
            <a:r>
              <a:rPr lang="x-none" sz="2800" b="1">
                <a:solidFill>
                  <a:srgbClr val="002060"/>
                </a:solidFill>
                <a:latin typeface="Arial" panose="020B0604020202020204" pitchFamily="34" charset="0"/>
                <a:cs typeface="Arial" panose="020B0604020202020204" pitchFamily="34" charset="0"/>
              </a:rPr>
              <a:t>Webinar </a:t>
            </a:r>
            <a:r>
              <a:rPr lang="x-none" sz="2800" b="1" dirty="0">
                <a:solidFill>
                  <a:srgbClr val="002060"/>
                </a:solidFill>
                <a:latin typeface="Arial" panose="020B0604020202020204" pitchFamily="34" charset="0"/>
                <a:cs typeface="Arial" panose="020B0604020202020204" pitchFamily="34" charset="0"/>
              </a:rPr>
              <a:t>No</a:t>
            </a:r>
            <a:r>
              <a:rPr lang="x-none" sz="2800" b="1">
                <a:solidFill>
                  <a:srgbClr val="002060"/>
                </a:solidFill>
                <a:latin typeface="Arial" panose="020B0604020202020204" pitchFamily="34" charset="0"/>
                <a:cs typeface="Arial" panose="020B0604020202020204" pitchFamily="34" charset="0"/>
              </a:rPr>
              <a:t>. </a:t>
            </a:r>
            <a:r>
              <a:rPr lang="de-DE" sz="2800" b="1" dirty="0">
                <a:solidFill>
                  <a:srgbClr val="002060"/>
                </a:solidFill>
                <a:latin typeface="Arial" panose="020B0604020202020204" pitchFamily="34" charset="0"/>
                <a:cs typeface="Arial" panose="020B0604020202020204" pitchFamily="34" charset="0"/>
              </a:rPr>
              <a:t>1</a:t>
            </a:r>
            <a:r>
              <a:rPr lang="x-none" sz="2800" b="1">
                <a:solidFill>
                  <a:srgbClr val="002060"/>
                </a:solidFill>
                <a:latin typeface="Arial" panose="020B0604020202020204" pitchFamily="34" charset="0"/>
                <a:cs typeface="Arial" panose="020B0604020202020204" pitchFamily="34" charset="0"/>
              </a:rPr>
              <a:t> </a:t>
            </a:r>
            <a:endParaRPr lang="x-none" sz="2800" b="1" dirty="0">
              <a:solidFill>
                <a:srgbClr val="002060"/>
              </a:solidFill>
              <a:latin typeface="Arial" panose="020B0604020202020204" pitchFamily="34" charset="0"/>
              <a:cs typeface="Arial" panose="020B0604020202020204" pitchFamily="34" charset="0"/>
            </a:endParaRPr>
          </a:p>
          <a:p>
            <a:pPr algn="ctr">
              <a:spcBef>
                <a:spcPts val="1200"/>
              </a:spcBef>
            </a:pPr>
            <a:r>
              <a:rPr lang="en-GB" sz="2800" b="1" dirty="0">
                <a:solidFill>
                  <a:srgbClr val="002060"/>
                </a:solidFill>
                <a:latin typeface="Arial" panose="020B0604020202020204" pitchFamily="34" charset="0"/>
                <a:cs typeface="Arial" panose="020B0604020202020204" pitchFamily="34" charset="0"/>
              </a:rPr>
              <a:t>Introduction to ASOPOS 2.0: An Overview</a:t>
            </a:r>
            <a:endParaRPr lang="x-none" sz="28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CA03E23-2688-35A0-6433-FF34504F02E9}"/>
              </a:ext>
            </a:extLst>
          </p:cNvPr>
          <p:cNvSpPr txBox="1"/>
          <p:nvPr/>
        </p:nvSpPr>
        <p:spPr>
          <a:xfrm>
            <a:off x="3319704" y="3449040"/>
            <a:ext cx="5079467" cy="1231106"/>
          </a:xfrm>
          <a:prstGeom prst="rect">
            <a:avLst/>
          </a:prstGeom>
          <a:noFill/>
        </p:spPr>
        <p:txBody>
          <a:bodyPr wrap="none" rtlCol="0">
            <a:spAutoFit/>
          </a:bodyPr>
          <a:lstStyle/>
          <a:p>
            <a:pPr algn="ctr"/>
            <a:r>
              <a:rPr lang="en-GB" sz="2400" dirty="0">
                <a:solidFill>
                  <a:srgbClr val="002060"/>
                </a:solidFill>
                <a:latin typeface="Arial" panose="020B0604020202020204" pitchFamily="34" charset="0"/>
                <a:cs typeface="Arial" panose="020B0604020202020204" pitchFamily="34" charset="0"/>
              </a:rPr>
              <a:t>Anne Thompson </a:t>
            </a:r>
            <a:r>
              <a:rPr lang="en-GB" sz="2400" baseline="30000" dirty="0">
                <a:solidFill>
                  <a:srgbClr val="002060"/>
                </a:solidFill>
                <a:latin typeface="Arial" panose="020B0604020202020204" pitchFamily="34" charset="0"/>
                <a:cs typeface="Arial" panose="020B0604020202020204" pitchFamily="34" charset="0"/>
              </a:rPr>
              <a:t>(1)</a:t>
            </a:r>
            <a:r>
              <a:rPr lang="en-GB" sz="2400" dirty="0">
                <a:solidFill>
                  <a:srgbClr val="002060"/>
                </a:solidFill>
                <a:latin typeface="Arial" panose="020B0604020202020204" pitchFamily="34" charset="0"/>
                <a:cs typeface="Arial" panose="020B0604020202020204" pitchFamily="34" charset="0"/>
              </a:rPr>
              <a:t>, Herman Smit </a:t>
            </a:r>
            <a:r>
              <a:rPr lang="en-GB" sz="2400" baseline="30000" dirty="0">
                <a:solidFill>
                  <a:srgbClr val="002060"/>
                </a:solidFill>
                <a:latin typeface="Arial" panose="020B0604020202020204" pitchFamily="34" charset="0"/>
                <a:cs typeface="Arial" panose="020B0604020202020204" pitchFamily="34" charset="0"/>
              </a:rPr>
              <a:t>(2)</a:t>
            </a:r>
          </a:p>
          <a:p>
            <a:pPr algn="ctr">
              <a:spcBef>
                <a:spcPts val="1200"/>
              </a:spcBef>
            </a:pPr>
            <a:r>
              <a:rPr lang="en-GB" sz="2000" dirty="0">
                <a:solidFill>
                  <a:srgbClr val="002060"/>
                </a:solidFill>
                <a:latin typeface="Arial" panose="020B0604020202020204" pitchFamily="34" charset="0"/>
                <a:cs typeface="Arial" panose="020B0604020202020204" pitchFamily="34" charset="0"/>
              </a:rPr>
              <a:t>(</a:t>
            </a:r>
            <a:r>
              <a:rPr lang="en-GB" sz="2000" baseline="30000" dirty="0">
                <a:solidFill>
                  <a:srgbClr val="002060"/>
                </a:solidFill>
                <a:latin typeface="Arial" panose="020B0604020202020204" pitchFamily="34" charset="0"/>
                <a:cs typeface="Arial" panose="020B0604020202020204" pitchFamily="34" charset="0"/>
              </a:rPr>
              <a:t>1</a:t>
            </a:r>
            <a:r>
              <a:rPr lang="en-GB" sz="2000" dirty="0">
                <a:solidFill>
                  <a:srgbClr val="002060"/>
                </a:solidFill>
                <a:latin typeface="Arial" panose="020B0604020202020204" pitchFamily="34" charset="0"/>
                <a:cs typeface="Arial" panose="020B0604020202020204" pitchFamily="34" charset="0"/>
              </a:rPr>
              <a:t>) </a:t>
            </a:r>
            <a:r>
              <a:rPr lang="en-GB" sz="2000" dirty="0" err="1">
                <a:solidFill>
                  <a:srgbClr val="002060"/>
                </a:solidFill>
                <a:latin typeface="Arial" panose="020B0604020202020204" pitchFamily="34" charset="0"/>
                <a:cs typeface="Arial" panose="020B0604020202020204" pitchFamily="34" charset="0"/>
              </a:rPr>
              <a:t>anne.m.thompson@nasa.gov</a:t>
            </a:r>
            <a:endParaRPr lang="en-GB" sz="2000" dirty="0">
              <a:solidFill>
                <a:srgbClr val="002060"/>
              </a:solidFill>
              <a:latin typeface="Arial" panose="020B0604020202020204" pitchFamily="34" charset="0"/>
              <a:cs typeface="Arial" panose="020B0604020202020204" pitchFamily="34" charset="0"/>
            </a:endParaRPr>
          </a:p>
          <a:p>
            <a:pPr algn="ctr"/>
            <a:r>
              <a:rPr lang="en-GB" sz="2000" dirty="0">
                <a:solidFill>
                  <a:srgbClr val="002060"/>
                </a:solidFill>
                <a:latin typeface="Arial" panose="020B0604020202020204" pitchFamily="34" charset="0"/>
                <a:cs typeface="Arial" panose="020B0604020202020204" pitchFamily="34" charset="0"/>
              </a:rPr>
              <a:t>(</a:t>
            </a:r>
            <a:r>
              <a:rPr lang="en-GB" sz="2000" baseline="30000" dirty="0">
                <a:solidFill>
                  <a:srgbClr val="002060"/>
                </a:solidFill>
                <a:latin typeface="Arial" panose="020B0604020202020204" pitchFamily="34" charset="0"/>
                <a:cs typeface="Arial" panose="020B0604020202020204" pitchFamily="34" charset="0"/>
              </a:rPr>
              <a:t>2</a:t>
            </a:r>
            <a:r>
              <a:rPr lang="en-GB" sz="2000" dirty="0">
                <a:solidFill>
                  <a:srgbClr val="002060"/>
                </a:solidFill>
                <a:latin typeface="Arial" panose="020B0604020202020204" pitchFamily="34" charset="0"/>
                <a:cs typeface="Arial" panose="020B0604020202020204" pitchFamily="34" charset="0"/>
              </a:rPr>
              <a:t>) </a:t>
            </a:r>
            <a:r>
              <a:rPr lang="en-GB" sz="2000" dirty="0" err="1">
                <a:solidFill>
                  <a:srgbClr val="002060"/>
                </a:solidFill>
                <a:latin typeface="Arial" panose="020B0604020202020204" pitchFamily="34" charset="0"/>
                <a:cs typeface="Arial" panose="020B0604020202020204" pitchFamily="34" charset="0"/>
              </a:rPr>
              <a:t>h.smit@fz-juelich.de</a:t>
            </a:r>
            <a:endParaRPr lang="en-GB" sz="2000" dirty="0">
              <a:solidFill>
                <a:srgbClr val="002060"/>
              </a:solidFill>
              <a:latin typeface="Arial" panose="020B0604020202020204" pitchFamily="34" charset="0"/>
              <a:cs typeface="Arial" panose="020B0604020202020204" pitchFamily="34" charset="0"/>
            </a:endParaRPr>
          </a:p>
        </p:txBody>
      </p:sp>
      <p:sp>
        <p:nvSpPr>
          <p:cNvPr id="64" name="TextBox 63">
            <a:extLst>
              <a:ext uri="{FF2B5EF4-FFF2-40B4-BE49-F238E27FC236}">
                <a16:creationId xmlns:a16="http://schemas.microsoft.com/office/drawing/2014/main" id="{08D59FD5-4BBA-8614-E7BC-1D3861598539}"/>
              </a:ext>
            </a:extLst>
          </p:cNvPr>
          <p:cNvSpPr txBox="1"/>
          <p:nvPr/>
        </p:nvSpPr>
        <p:spPr>
          <a:xfrm>
            <a:off x="44693" y="-7241"/>
            <a:ext cx="12166138"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x-none" b="0" i="0" u="none" strike="noStrike" cap="none" normalizeH="0" baseline="0" dirty="0">
                <a:ln>
                  <a:noFill/>
                </a:ln>
                <a:solidFill>
                  <a:schemeClr val="bg1"/>
                </a:solidFill>
                <a:effectLst/>
                <a:latin typeface="Arial" panose="020B0604020202020204" pitchFamily="34" charset="0"/>
                <a:ea typeface="Arial" panose="020B0604020202020204" pitchFamily="34" charset="0"/>
                <a:cs typeface="Arial" panose="020B0604020202020204" pitchFamily="34" charset="0"/>
              </a:rPr>
              <a:t>ASOPOS-Webinar Series on the Implementation of the Recommendations </a:t>
            </a:r>
            <a:r>
              <a:rPr lang="en-US" altLang="x-none" dirty="0">
                <a:solidFill>
                  <a:schemeClr val="bg1"/>
                </a:solidFill>
                <a:latin typeface="Arial" panose="020B0604020202020204" pitchFamily="34" charset="0"/>
                <a:ea typeface="Arial" panose="020B0604020202020204" pitchFamily="34" charset="0"/>
                <a:cs typeface="Arial" panose="020B0604020202020204" pitchFamily="34" charset="0"/>
              </a:rPr>
              <a:t>M</a:t>
            </a:r>
            <a:r>
              <a:rPr kumimoji="0" lang="en-US" altLang="x-none" b="0" i="0" u="none" strike="noStrike" cap="none" normalizeH="0" baseline="0" dirty="0">
                <a:ln>
                  <a:noFill/>
                </a:ln>
                <a:solidFill>
                  <a:schemeClr val="bg1"/>
                </a:solidFill>
                <a:effectLst/>
                <a:latin typeface="Arial" panose="020B0604020202020204" pitchFamily="34" charset="0"/>
                <a:ea typeface="Arial" panose="020B0604020202020204" pitchFamily="34" charset="0"/>
                <a:cs typeface="Arial" panose="020B0604020202020204" pitchFamily="34" charset="0"/>
              </a:rPr>
              <a:t>ade by the ASOPOS 2.0 Panel </a:t>
            </a:r>
            <a:endParaRPr kumimoji="0" lang="en-US" altLang="x-none" sz="4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41F9306E-ABEA-D73F-F52A-0559EF9BF07D}"/>
              </a:ext>
            </a:extLst>
          </p:cNvPr>
          <p:cNvGrpSpPr/>
          <p:nvPr/>
        </p:nvGrpSpPr>
        <p:grpSpPr>
          <a:xfrm>
            <a:off x="232676" y="969224"/>
            <a:ext cx="11785846" cy="5255056"/>
            <a:chOff x="232676" y="969224"/>
            <a:chExt cx="11785846" cy="5255056"/>
          </a:xfrm>
        </p:grpSpPr>
        <p:grpSp>
          <p:nvGrpSpPr>
            <p:cNvPr id="36" name="Group 35">
              <a:extLst>
                <a:ext uri="{FF2B5EF4-FFF2-40B4-BE49-F238E27FC236}">
                  <a16:creationId xmlns:a16="http://schemas.microsoft.com/office/drawing/2014/main" id="{EF83B90E-0175-7702-0B40-42AC8A758C2A}"/>
                </a:ext>
              </a:extLst>
            </p:cNvPr>
            <p:cNvGrpSpPr/>
            <p:nvPr/>
          </p:nvGrpSpPr>
          <p:grpSpPr>
            <a:xfrm>
              <a:off x="412176" y="3644305"/>
              <a:ext cx="10394535" cy="2579975"/>
              <a:chOff x="84704" y="3756787"/>
              <a:chExt cx="9779352" cy="2299250"/>
            </a:xfrm>
          </p:grpSpPr>
          <p:cxnSp>
            <p:nvCxnSpPr>
              <p:cNvPr id="37" name="Straight Connector 36">
                <a:extLst>
                  <a:ext uri="{FF2B5EF4-FFF2-40B4-BE49-F238E27FC236}">
                    <a16:creationId xmlns:a16="http://schemas.microsoft.com/office/drawing/2014/main" id="{B3FC1F44-2FAE-41AA-2F0E-2CB347F60449}"/>
                  </a:ext>
                </a:extLst>
              </p:cNvPr>
              <p:cNvCxnSpPr>
                <a:cxnSpLocks/>
              </p:cNvCxnSpPr>
              <p:nvPr/>
            </p:nvCxnSpPr>
            <p:spPr>
              <a:xfrm>
                <a:off x="84704" y="4608053"/>
                <a:ext cx="0" cy="591371"/>
              </a:xfrm>
              <a:prstGeom prst="line">
                <a:avLst/>
              </a:prstGeom>
              <a:ln w="31750">
                <a:solidFill>
                  <a:srgbClr val="0403FF"/>
                </a:solidFill>
                <a:headEnd type="oval"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6DFEB10-4FB7-A998-5301-BDE3B8367444}"/>
                  </a:ext>
                </a:extLst>
              </p:cNvPr>
              <p:cNvCxnSpPr>
                <a:cxnSpLocks/>
              </p:cNvCxnSpPr>
              <p:nvPr/>
            </p:nvCxnSpPr>
            <p:spPr>
              <a:xfrm flipH="1">
                <a:off x="84704" y="5189385"/>
                <a:ext cx="1108178" cy="10039"/>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519313B-ACE9-7A93-AEFC-7F2DE962B366}"/>
                  </a:ext>
                </a:extLst>
              </p:cNvPr>
              <p:cNvCxnSpPr>
                <a:cxnSpLocks/>
              </p:cNvCxnSpPr>
              <p:nvPr/>
            </p:nvCxnSpPr>
            <p:spPr>
              <a:xfrm flipH="1">
                <a:off x="8646781" y="5189385"/>
                <a:ext cx="1217275" cy="8950"/>
              </a:xfrm>
              <a:prstGeom prst="line">
                <a:avLst/>
              </a:prstGeom>
              <a:ln w="31750">
                <a:solidFill>
                  <a:srgbClr val="0403FF"/>
                </a:solidFill>
                <a:headEnd type="none" w="lg" len="lg"/>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5EAFE26-F023-6E25-ABDC-7D9BA7B70BF1}"/>
                  </a:ext>
                </a:extLst>
              </p:cNvPr>
              <p:cNvCxnSpPr>
                <a:cxnSpLocks/>
              </p:cNvCxnSpPr>
              <p:nvPr/>
            </p:nvCxnSpPr>
            <p:spPr>
              <a:xfrm>
                <a:off x="9864055" y="3756787"/>
                <a:ext cx="0" cy="1441964"/>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pic>
            <p:nvPicPr>
              <p:cNvPr id="41" name="Graphic 40" descr="Computer outline">
                <a:extLst>
                  <a:ext uri="{FF2B5EF4-FFF2-40B4-BE49-F238E27FC236}">
                    <a16:creationId xmlns:a16="http://schemas.microsoft.com/office/drawing/2014/main" id="{B31DCFA9-BC68-07BC-3C54-D8A8DE6551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51055" y="4198708"/>
                <a:ext cx="1857328" cy="1857329"/>
              </a:xfrm>
              <a:prstGeom prst="rect">
                <a:avLst/>
              </a:prstGeom>
            </p:spPr>
          </p:pic>
        </p:grpSp>
        <p:grpSp>
          <p:nvGrpSpPr>
            <p:cNvPr id="65" name="Group 64">
              <a:extLst>
                <a:ext uri="{FF2B5EF4-FFF2-40B4-BE49-F238E27FC236}">
                  <a16:creationId xmlns:a16="http://schemas.microsoft.com/office/drawing/2014/main" id="{C6455ED0-7064-F34C-B3D3-CA4C5CB3F019}"/>
                </a:ext>
              </a:extLst>
            </p:cNvPr>
            <p:cNvGrpSpPr/>
            <p:nvPr/>
          </p:nvGrpSpPr>
          <p:grpSpPr>
            <a:xfrm rot="21357303">
              <a:off x="330648" y="969224"/>
              <a:ext cx="1649160" cy="2825074"/>
              <a:chOff x="361196" y="864534"/>
              <a:chExt cx="1649160" cy="2825074"/>
            </a:xfrm>
          </p:grpSpPr>
          <p:sp>
            <p:nvSpPr>
              <p:cNvPr id="4" name="Oval 3">
                <a:extLst>
                  <a:ext uri="{FF2B5EF4-FFF2-40B4-BE49-F238E27FC236}">
                    <a16:creationId xmlns:a16="http://schemas.microsoft.com/office/drawing/2014/main" id="{9180B1ED-7741-D132-334B-B60DECCDFE21}"/>
                  </a:ext>
                </a:extLst>
              </p:cNvPr>
              <p:cNvSpPr>
                <a:spLocks noChangeAspect="1"/>
              </p:cNvSpPr>
              <p:nvPr/>
            </p:nvSpPr>
            <p:spPr>
              <a:xfrm rot="1587381">
                <a:off x="1095037" y="864534"/>
                <a:ext cx="915319" cy="914004"/>
              </a:xfrm>
              <a:prstGeom prst="ellipse">
                <a:avLst/>
              </a:prstGeom>
              <a:gradFill flip="none" rotWithShape="1">
                <a:gsLst>
                  <a:gs pos="1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FBC74A5C-778F-7907-FE90-3B8DD943831B}"/>
                  </a:ext>
                </a:extLst>
              </p:cNvPr>
              <p:cNvCxnSpPr>
                <a:cxnSpLocks/>
              </p:cNvCxnSpPr>
              <p:nvPr/>
            </p:nvCxnSpPr>
            <p:spPr>
              <a:xfrm rot="1587381">
                <a:off x="1262340" y="1708209"/>
                <a:ext cx="0" cy="243875"/>
              </a:xfrm>
              <a:prstGeom prst="line">
                <a:avLst/>
              </a:prstGeom>
              <a:ln w="31750">
                <a:solidFill>
                  <a:srgbClr val="0403FF"/>
                </a:solidFill>
              </a:ln>
            </p:spPr>
            <p:style>
              <a:lnRef idx="1">
                <a:schemeClr val="accent1"/>
              </a:lnRef>
              <a:fillRef idx="0">
                <a:schemeClr val="accent1"/>
              </a:fillRef>
              <a:effectRef idx="0">
                <a:schemeClr val="accent1"/>
              </a:effectRef>
              <a:fontRef idx="minor">
                <a:schemeClr val="tx1"/>
              </a:fontRef>
            </p:style>
          </p:cxnSp>
          <p:sp>
            <p:nvSpPr>
              <p:cNvPr id="8" name="Triangle 7">
                <a:extLst>
                  <a:ext uri="{FF2B5EF4-FFF2-40B4-BE49-F238E27FC236}">
                    <a16:creationId xmlns:a16="http://schemas.microsoft.com/office/drawing/2014/main" id="{CA92D5A6-2D9A-BFCE-3F35-8B41DBCD6357}"/>
                  </a:ext>
                </a:extLst>
              </p:cNvPr>
              <p:cNvSpPr/>
              <p:nvPr/>
            </p:nvSpPr>
            <p:spPr>
              <a:xfrm rot="1587381">
                <a:off x="1046482" y="1930300"/>
                <a:ext cx="175114" cy="323791"/>
              </a:xfrm>
              <a:prstGeom prst="triangle">
                <a:avLst/>
              </a:prstGeom>
              <a:gradFill flip="none" rotWithShape="1">
                <a:gsLst>
                  <a:gs pos="49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E8D767B6-A9E1-778F-3166-F2827CB2BB69}"/>
                  </a:ext>
                </a:extLst>
              </p:cNvPr>
              <p:cNvCxnSpPr>
                <a:cxnSpLocks/>
              </p:cNvCxnSpPr>
              <p:nvPr/>
            </p:nvCxnSpPr>
            <p:spPr>
              <a:xfrm rot="1587381">
                <a:off x="935341" y="2205557"/>
                <a:ext cx="0" cy="600760"/>
              </a:xfrm>
              <a:prstGeom prst="line">
                <a:avLst/>
              </a:prstGeom>
              <a:ln w="31750">
                <a:solidFill>
                  <a:srgbClr val="0403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C6A02C0A-2B5E-E4F9-FE40-4A1E595BCF14}"/>
                  </a:ext>
                </a:extLst>
              </p:cNvPr>
              <p:cNvSpPr>
                <a:spLocks noChangeAspect="1"/>
              </p:cNvSpPr>
              <p:nvPr/>
            </p:nvSpPr>
            <p:spPr>
              <a:xfrm rot="1587381">
                <a:off x="469811" y="2732906"/>
                <a:ext cx="399816" cy="517618"/>
              </a:xfrm>
              <a:prstGeom prst="rect">
                <a:avLst/>
              </a:prstGeom>
              <a:gradFill flip="none" rotWithShape="1">
                <a:gsLst>
                  <a:gs pos="10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5DCB48BC-5A9E-0AD1-793F-0B78F1B59DC7}"/>
                  </a:ext>
                </a:extLst>
              </p:cNvPr>
              <p:cNvSpPr>
                <a:spLocks noChangeAspect="1"/>
              </p:cNvSpPr>
              <p:nvPr/>
            </p:nvSpPr>
            <p:spPr>
              <a:xfrm rot="1587381">
                <a:off x="817625" y="2960722"/>
                <a:ext cx="163617" cy="407905"/>
              </a:xfrm>
              <a:prstGeom prst="rect">
                <a:avLst/>
              </a:prstGeom>
              <a:gradFill flip="none" rotWithShape="1">
                <a:gsLst>
                  <a:gs pos="2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33F909EE-1001-5BC9-45FD-889360E0321F}"/>
                  </a:ext>
                </a:extLst>
              </p:cNvPr>
              <p:cNvCxnSpPr>
                <a:cxnSpLocks/>
              </p:cNvCxnSpPr>
              <p:nvPr/>
            </p:nvCxnSpPr>
            <p:spPr>
              <a:xfrm rot="1587381" flipH="1">
                <a:off x="1022611" y="3003053"/>
                <a:ext cx="162002" cy="233522"/>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97CE225-4334-FEFD-2DCE-1090B8659F58}"/>
                  </a:ext>
                </a:extLst>
              </p:cNvPr>
              <p:cNvCxnSpPr>
                <a:cxnSpLocks/>
              </p:cNvCxnSpPr>
              <p:nvPr/>
            </p:nvCxnSpPr>
            <p:spPr>
              <a:xfrm rot="1587381" flipV="1">
                <a:off x="726352" y="3330013"/>
                <a:ext cx="0" cy="359595"/>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sp>
            <p:nvSpPr>
              <p:cNvPr id="34" name="Right Arrow 33">
                <a:extLst>
                  <a:ext uri="{FF2B5EF4-FFF2-40B4-BE49-F238E27FC236}">
                    <a16:creationId xmlns:a16="http://schemas.microsoft.com/office/drawing/2014/main" id="{84CDAEB3-3C1B-92D7-3BC8-430EDF6AA8DB}"/>
                  </a:ext>
                </a:extLst>
              </p:cNvPr>
              <p:cNvSpPr/>
              <p:nvPr/>
            </p:nvSpPr>
            <p:spPr>
              <a:xfrm rot="1587381">
                <a:off x="361196" y="2726880"/>
                <a:ext cx="284739" cy="62410"/>
              </a:xfrm>
              <a:prstGeom prst="rightArrow">
                <a:avLst/>
              </a:prstGeom>
              <a:no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06576712-951A-78C4-BBFE-A781BA95D0B2}"/>
                  </a:ext>
                </a:extLst>
              </p:cNvPr>
              <p:cNvSpPr/>
              <p:nvPr/>
            </p:nvSpPr>
            <p:spPr>
              <a:xfrm rot="1587381">
                <a:off x="510328" y="2776146"/>
                <a:ext cx="89438" cy="14629"/>
              </a:xfrm>
              <a:prstGeom prst="rect">
                <a:avLst/>
              </a:prstGeom>
              <a:solidFill>
                <a:schemeClr val="bg1"/>
              </a:soli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FCB9DB54-97CB-0246-4AE5-41494684B8DC}"/>
                </a:ext>
              </a:extLst>
            </p:cNvPr>
            <p:cNvGrpSpPr>
              <a:grpSpLocks noChangeAspect="1"/>
            </p:cNvGrpSpPr>
            <p:nvPr/>
          </p:nvGrpSpPr>
          <p:grpSpPr>
            <a:xfrm>
              <a:off x="8317464" y="4137768"/>
              <a:ext cx="1280739" cy="1641345"/>
              <a:chOff x="10334995" y="1444275"/>
              <a:chExt cx="1652764" cy="2118118"/>
            </a:xfrm>
          </p:grpSpPr>
          <p:sp>
            <p:nvSpPr>
              <p:cNvPr id="47" name="Rectangle 46">
                <a:extLst>
                  <a:ext uri="{FF2B5EF4-FFF2-40B4-BE49-F238E27FC236}">
                    <a16:creationId xmlns:a16="http://schemas.microsoft.com/office/drawing/2014/main" id="{EF7A7400-FAD4-42DD-402D-2D869280EA03}"/>
                  </a:ext>
                </a:extLst>
              </p:cNvPr>
              <p:cNvSpPr/>
              <p:nvPr/>
            </p:nvSpPr>
            <p:spPr>
              <a:xfrm>
                <a:off x="10334995" y="1444275"/>
                <a:ext cx="1652764" cy="211272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1750">
                <a:solidFill>
                  <a:srgbClr val="040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sp>
            <p:nvSpPr>
              <p:cNvPr id="45" name="Freeform 44">
                <a:extLst>
                  <a:ext uri="{FF2B5EF4-FFF2-40B4-BE49-F238E27FC236}">
                    <a16:creationId xmlns:a16="http://schemas.microsoft.com/office/drawing/2014/main" id="{98471223-2D29-49C8-24D6-2455367FDADF}"/>
                  </a:ext>
                </a:extLst>
              </p:cNvPr>
              <p:cNvSpPr/>
              <p:nvPr/>
            </p:nvSpPr>
            <p:spPr>
              <a:xfrm>
                <a:off x="10563781" y="1449671"/>
                <a:ext cx="1313848" cy="2112722"/>
              </a:xfrm>
              <a:custGeom>
                <a:avLst/>
                <a:gdLst>
                  <a:gd name="connsiteX0" fmla="*/ 303315 w 1313848"/>
                  <a:gd name="connsiteY0" fmla="*/ 0 h 2112722"/>
                  <a:gd name="connsiteX1" fmla="*/ 334266 w 1313848"/>
                  <a:gd name="connsiteY1" fmla="*/ 24760 h 2112722"/>
                  <a:gd name="connsiteX2" fmla="*/ 359027 w 1313848"/>
                  <a:gd name="connsiteY2" fmla="*/ 61901 h 2112722"/>
                  <a:gd name="connsiteX3" fmla="*/ 389977 w 1313848"/>
                  <a:gd name="connsiteY3" fmla="*/ 99041 h 2112722"/>
                  <a:gd name="connsiteX4" fmla="*/ 408548 w 1313848"/>
                  <a:gd name="connsiteY4" fmla="*/ 117612 h 2112722"/>
                  <a:gd name="connsiteX5" fmla="*/ 433308 w 1313848"/>
                  <a:gd name="connsiteY5" fmla="*/ 154753 h 2112722"/>
                  <a:gd name="connsiteX6" fmla="*/ 470449 w 1313848"/>
                  <a:gd name="connsiteY6" fmla="*/ 191893 h 2112722"/>
                  <a:gd name="connsiteX7" fmla="*/ 489019 w 1313848"/>
                  <a:gd name="connsiteY7" fmla="*/ 204274 h 2112722"/>
                  <a:gd name="connsiteX8" fmla="*/ 507590 w 1313848"/>
                  <a:gd name="connsiteY8" fmla="*/ 222845 h 2112722"/>
                  <a:gd name="connsiteX9" fmla="*/ 544730 w 1313848"/>
                  <a:gd name="connsiteY9" fmla="*/ 247605 h 2112722"/>
                  <a:gd name="connsiteX10" fmla="*/ 563301 w 1313848"/>
                  <a:gd name="connsiteY10" fmla="*/ 259985 h 2112722"/>
                  <a:gd name="connsiteX11" fmla="*/ 588061 w 1313848"/>
                  <a:gd name="connsiteY11" fmla="*/ 272365 h 2112722"/>
                  <a:gd name="connsiteX12" fmla="*/ 643773 w 1313848"/>
                  <a:gd name="connsiteY12" fmla="*/ 303316 h 2112722"/>
                  <a:gd name="connsiteX13" fmla="*/ 687103 w 1313848"/>
                  <a:gd name="connsiteY13" fmla="*/ 334266 h 2112722"/>
                  <a:gd name="connsiteX14" fmla="*/ 724244 w 1313848"/>
                  <a:gd name="connsiteY14" fmla="*/ 359027 h 2112722"/>
                  <a:gd name="connsiteX15" fmla="*/ 761385 w 1313848"/>
                  <a:gd name="connsiteY15" fmla="*/ 383787 h 2112722"/>
                  <a:gd name="connsiteX16" fmla="*/ 779955 w 1313848"/>
                  <a:gd name="connsiteY16" fmla="*/ 396168 h 2112722"/>
                  <a:gd name="connsiteX17" fmla="*/ 817096 w 1313848"/>
                  <a:gd name="connsiteY17" fmla="*/ 408548 h 2112722"/>
                  <a:gd name="connsiteX18" fmla="*/ 860427 w 1313848"/>
                  <a:gd name="connsiteY18" fmla="*/ 433308 h 2112722"/>
                  <a:gd name="connsiteX19" fmla="*/ 897568 w 1313848"/>
                  <a:gd name="connsiteY19" fmla="*/ 445689 h 2112722"/>
                  <a:gd name="connsiteX20" fmla="*/ 934709 w 1313848"/>
                  <a:gd name="connsiteY20" fmla="*/ 464259 h 2112722"/>
                  <a:gd name="connsiteX21" fmla="*/ 978039 w 1313848"/>
                  <a:gd name="connsiteY21" fmla="*/ 482829 h 2112722"/>
                  <a:gd name="connsiteX22" fmla="*/ 1015180 w 1313848"/>
                  <a:gd name="connsiteY22" fmla="*/ 501400 h 2112722"/>
                  <a:gd name="connsiteX23" fmla="*/ 1039941 w 1313848"/>
                  <a:gd name="connsiteY23" fmla="*/ 513780 h 2112722"/>
                  <a:gd name="connsiteX24" fmla="*/ 1064701 w 1313848"/>
                  <a:gd name="connsiteY24" fmla="*/ 519970 h 2112722"/>
                  <a:gd name="connsiteX25" fmla="*/ 1083272 w 1313848"/>
                  <a:gd name="connsiteY25" fmla="*/ 526160 h 2112722"/>
                  <a:gd name="connsiteX26" fmla="*/ 1126603 w 1313848"/>
                  <a:gd name="connsiteY26" fmla="*/ 550921 h 2112722"/>
                  <a:gd name="connsiteX27" fmla="*/ 1163743 w 1313848"/>
                  <a:gd name="connsiteY27" fmla="*/ 575681 h 2112722"/>
                  <a:gd name="connsiteX28" fmla="*/ 1182314 w 1313848"/>
                  <a:gd name="connsiteY28" fmla="*/ 588062 h 2112722"/>
                  <a:gd name="connsiteX29" fmla="*/ 1200884 w 1313848"/>
                  <a:gd name="connsiteY29" fmla="*/ 606632 h 2112722"/>
                  <a:gd name="connsiteX30" fmla="*/ 1238025 w 1313848"/>
                  <a:gd name="connsiteY30" fmla="*/ 631393 h 2112722"/>
                  <a:gd name="connsiteX31" fmla="*/ 1275166 w 1313848"/>
                  <a:gd name="connsiteY31" fmla="*/ 668533 h 2112722"/>
                  <a:gd name="connsiteX32" fmla="*/ 1299926 w 1313848"/>
                  <a:gd name="connsiteY32" fmla="*/ 705674 h 2112722"/>
                  <a:gd name="connsiteX33" fmla="*/ 1306116 w 1313848"/>
                  <a:gd name="connsiteY33" fmla="*/ 817096 h 2112722"/>
                  <a:gd name="connsiteX34" fmla="*/ 1299926 w 1313848"/>
                  <a:gd name="connsiteY34" fmla="*/ 841857 h 2112722"/>
                  <a:gd name="connsiteX35" fmla="*/ 1275166 w 1313848"/>
                  <a:gd name="connsiteY35" fmla="*/ 878998 h 2112722"/>
                  <a:gd name="connsiteX36" fmla="*/ 1256595 w 1313848"/>
                  <a:gd name="connsiteY36" fmla="*/ 885188 h 2112722"/>
                  <a:gd name="connsiteX37" fmla="*/ 1207074 w 1313848"/>
                  <a:gd name="connsiteY37" fmla="*/ 897568 h 2112722"/>
                  <a:gd name="connsiteX38" fmla="*/ 1176124 w 1313848"/>
                  <a:gd name="connsiteY38" fmla="*/ 928519 h 2112722"/>
                  <a:gd name="connsiteX39" fmla="*/ 1157553 w 1313848"/>
                  <a:gd name="connsiteY39" fmla="*/ 947089 h 2112722"/>
                  <a:gd name="connsiteX40" fmla="*/ 1120412 w 1313848"/>
                  <a:gd name="connsiteY40" fmla="*/ 959469 h 2112722"/>
                  <a:gd name="connsiteX41" fmla="*/ 1077082 w 1313848"/>
                  <a:gd name="connsiteY41" fmla="*/ 978040 h 2112722"/>
                  <a:gd name="connsiteX42" fmla="*/ 1052321 w 1313848"/>
                  <a:gd name="connsiteY42" fmla="*/ 996610 h 2112722"/>
                  <a:gd name="connsiteX43" fmla="*/ 1008990 w 1313848"/>
                  <a:gd name="connsiteY43" fmla="*/ 1015181 h 2112722"/>
                  <a:gd name="connsiteX44" fmla="*/ 947089 w 1313848"/>
                  <a:gd name="connsiteY44" fmla="*/ 1033751 h 2112722"/>
                  <a:gd name="connsiteX45" fmla="*/ 928518 w 1313848"/>
                  <a:gd name="connsiteY45" fmla="*/ 1039941 h 2112722"/>
                  <a:gd name="connsiteX46" fmla="*/ 909948 w 1313848"/>
                  <a:gd name="connsiteY46" fmla="*/ 1052321 h 2112722"/>
                  <a:gd name="connsiteX47" fmla="*/ 866617 w 1313848"/>
                  <a:gd name="connsiteY47" fmla="*/ 1064702 h 2112722"/>
                  <a:gd name="connsiteX48" fmla="*/ 841857 w 1313848"/>
                  <a:gd name="connsiteY48" fmla="*/ 1077082 h 2112722"/>
                  <a:gd name="connsiteX49" fmla="*/ 823286 w 1313848"/>
                  <a:gd name="connsiteY49" fmla="*/ 1083272 h 2112722"/>
                  <a:gd name="connsiteX50" fmla="*/ 786145 w 1313848"/>
                  <a:gd name="connsiteY50" fmla="*/ 1108032 h 2112722"/>
                  <a:gd name="connsiteX51" fmla="*/ 767575 w 1313848"/>
                  <a:gd name="connsiteY51" fmla="*/ 1114223 h 2112722"/>
                  <a:gd name="connsiteX52" fmla="*/ 742815 w 1313848"/>
                  <a:gd name="connsiteY52" fmla="*/ 1126603 h 2112722"/>
                  <a:gd name="connsiteX53" fmla="*/ 718054 w 1313848"/>
                  <a:gd name="connsiteY53" fmla="*/ 1132793 h 2112722"/>
                  <a:gd name="connsiteX54" fmla="*/ 699484 w 1313848"/>
                  <a:gd name="connsiteY54" fmla="*/ 1145173 h 2112722"/>
                  <a:gd name="connsiteX55" fmla="*/ 656153 w 1313848"/>
                  <a:gd name="connsiteY55" fmla="*/ 1157554 h 2112722"/>
                  <a:gd name="connsiteX56" fmla="*/ 594251 w 1313848"/>
                  <a:gd name="connsiteY56" fmla="*/ 1169934 h 2112722"/>
                  <a:gd name="connsiteX57" fmla="*/ 550921 w 1313848"/>
                  <a:gd name="connsiteY57" fmla="*/ 1213265 h 2112722"/>
                  <a:gd name="connsiteX58" fmla="*/ 532350 w 1313848"/>
                  <a:gd name="connsiteY58" fmla="*/ 1225645 h 2112722"/>
                  <a:gd name="connsiteX59" fmla="*/ 476639 w 1313848"/>
                  <a:gd name="connsiteY59" fmla="*/ 1281356 h 2112722"/>
                  <a:gd name="connsiteX60" fmla="*/ 458069 w 1313848"/>
                  <a:gd name="connsiteY60" fmla="*/ 1299926 h 2112722"/>
                  <a:gd name="connsiteX61" fmla="*/ 408548 w 1313848"/>
                  <a:gd name="connsiteY61" fmla="*/ 1355638 h 2112722"/>
                  <a:gd name="connsiteX62" fmla="*/ 389977 w 1313848"/>
                  <a:gd name="connsiteY62" fmla="*/ 1374208 h 2112722"/>
                  <a:gd name="connsiteX63" fmla="*/ 377597 w 1313848"/>
                  <a:gd name="connsiteY63" fmla="*/ 1392778 h 2112722"/>
                  <a:gd name="connsiteX64" fmla="*/ 359027 w 1313848"/>
                  <a:gd name="connsiteY64" fmla="*/ 1398969 h 2112722"/>
                  <a:gd name="connsiteX65" fmla="*/ 340456 w 1313848"/>
                  <a:gd name="connsiteY65" fmla="*/ 1411349 h 2112722"/>
                  <a:gd name="connsiteX66" fmla="*/ 297125 w 1313848"/>
                  <a:gd name="connsiteY66" fmla="*/ 1442299 h 2112722"/>
                  <a:gd name="connsiteX67" fmla="*/ 247604 w 1313848"/>
                  <a:gd name="connsiteY67" fmla="*/ 1467059 h 2112722"/>
                  <a:gd name="connsiteX68" fmla="*/ 229034 w 1313848"/>
                  <a:gd name="connsiteY68" fmla="*/ 1479440 h 2112722"/>
                  <a:gd name="connsiteX69" fmla="*/ 204273 w 1313848"/>
                  <a:gd name="connsiteY69" fmla="*/ 1498011 h 2112722"/>
                  <a:gd name="connsiteX70" fmla="*/ 173323 w 1313848"/>
                  <a:gd name="connsiteY70" fmla="*/ 1516580 h 2112722"/>
                  <a:gd name="connsiteX71" fmla="*/ 148562 w 1313848"/>
                  <a:gd name="connsiteY71" fmla="*/ 1541342 h 2112722"/>
                  <a:gd name="connsiteX72" fmla="*/ 123802 w 1313848"/>
                  <a:gd name="connsiteY72" fmla="*/ 1559911 h 2112722"/>
                  <a:gd name="connsiteX73" fmla="*/ 80471 w 1313848"/>
                  <a:gd name="connsiteY73" fmla="*/ 1584672 h 2112722"/>
                  <a:gd name="connsiteX74" fmla="*/ 37140 w 1313848"/>
                  <a:gd name="connsiteY74" fmla="*/ 1615623 h 2112722"/>
                  <a:gd name="connsiteX75" fmla="*/ 18569 w 1313848"/>
                  <a:gd name="connsiteY75" fmla="*/ 1634193 h 2112722"/>
                  <a:gd name="connsiteX76" fmla="*/ 0 w 1313848"/>
                  <a:gd name="connsiteY76" fmla="*/ 1696094 h 2112722"/>
                  <a:gd name="connsiteX77" fmla="*/ 18569 w 1313848"/>
                  <a:gd name="connsiteY77" fmla="*/ 1751805 h 2112722"/>
                  <a:gd name="connsiteX78" fmla="*/ 24760 w 1313848"/>
                  <a:gd name="connsiteY78" fmla="*/ 1770376 h 2112722"/>
                  <a:gd name="connsiteX79" fmla="*/ 55710 w 1313848"/>
                  <a:gd name="connsiteY79" fmla="*/ 1807517 h 2112722"/>
                  <a:gd name="connsiteX80" fmla="*/ 61900 w 1313848"/>
                  <a:gd name="connsiteY80" fmla="*/ 1925129 h 2112722"/>
                  <a:gd name="connsiteX81" fmla="*/ 74281 w 1313848"/>
                  <a:gd name="connsiteY81" fmla="*/ 1987030 h 2112722"/>
                  <a:gd name="connsiteX82" fmla="*/ 80471 w 1313848"/>
                  <a:gd name="connsiteY82" fmla="*/ 2030361 h 2112722"/>
                  <a:gd name="connsiteX83" fmla="*/ 86661 w 1313848"/>
                  <a:gd name="connsiteY83" fmla="*/ 2067502 h 2112722"/>
                  <a:gd name="connsiteX84" fmla="*/ 86661 w 1313848"/>
                  <a:gd name="connsiteY84" fmla="*/ 2104643 h 21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13848" h="2112722" extrusionOk="0">
                    <a:moveTo>
                      <a:pt x="303315" y="0"/>
                    </a:moveTo>
                    <a:cubicBezTo>
                      <a:pt x="312668" y="8893"/>
                      <a:pt x="326660" y="15206"/>
                      <a:pt x="334266" y="24760"/>
                    </a:cubicBezTo>
                    <a:cubicBezTo>
                      <a:pt x="345525" y="34292"/>
                      <a:pt x="346840" y="52288"/>
                      <a:pt x="359027" y="61901"/>
                    </a:cubicBezTo>
                    <a:cubicBezTo>
                      <a:pt x="420840" y="106118"/>
                      <a:pt x="348439" y="53314"/>
                      <a:pt x="389977" y="99041"/>
                    </a:cubicBezTo>
                    <a:cubicBezTo>
                      <a:pt x="396859" y="105554"/>
                      <a:pt x="402715" y="110534"/>
                      <a:pt x="408548" y="117612"/>
                    </a:cubicBezTo>
                    <a:cubicBezTo>
                      <a:pt x="415721" y="129026"/>
                      <a:pt x="421962" y="144024"/>
                      <a:pt x="433308" y="154753"/>
                    </a:cubicBezTo>
                    <a:cubicBezTo>
                      <a:pt x="447167" y="166332"/>
                      <a:pt x="455715" y="183726"/>
                      <a:pt x="470449" y="191893"/>
                    </a:cubicBezTo>
                    <a:cubicBezTo>
                      <a:pt x="477763" y="195405"/>
                      <a:pt x="484340" y="199348"/>
                      <a:pt x="489019" y="204274"/>
                    </a:cubicBezTo>
                    <a:cubicBezTo>
                      <a:pt x="496960" y="209861"/>
                      <a:pt x="500679" y="217654"/>
                      <a:pt x="507590" y="222845"/>
                    </a:cubicBezTo>
                    <a:cubicBezTo>
                      <a:pt x="518286" y="231906"/>
                      <a:pt x="531955" y="237993"/>
                      <a:pt x="544730" y="247605"/>
                    </a:cubicBezTo>
                    <a:cubicBezTo>
                      <a:pt x="552274" y="251178"/>
                      <a:pt x="556507" y="257029"/>
                      <a:pt x="563301" y="259985"/>
                    </a:cubicBezTo>
                    <a:cubicBezTo>
                      <a:pt x="571381" y="264353"/>
                      <a:pt x="579540" y="267641"/>
                      <a:pt x="588061" y="272365"/>
                    </a:cubicBezTo>
                    <a:cubicBezTo>
                      <a:pt x="641758" y="299825"/>
                      <a:pt x="606883" y="290990"/>
                      <a:pt x="643773" y="303316"/>
                    </a:cubicBezTo>
                    <a:cubicBezTo>
                      <a:pt x="706434" y="345900"/>
                      <a:pt x="591866" y="278411"/>
                      <a:pt x="687103" y="334266"/>
                    </a:cubicBezTo>
                    <a:cubicBezTo>
                      <a:pt x="697816" y="345046"/>
                      <a:pt x="711880" y="352235"/>
                      <a:pt x="724244" y="359027"/>
                    </a:cubicBezTo>
                    <a:cubicBezTo>
                      <a:pt x="740643" y="374372"/>
                      <a:pt x="753945" y="379033"/>
                      <a:pt x="761385" y="383787"/>
                    </a:cubicBezTo>
                    <a:cubicBezTo>
                      <a:pt x="767566" y="387386"/>
                      <a:pt x="771844" y="393311"/>
                      <a:pt x="779955" y="396168"/>
                    </a:cubicBezTo>
                    <a:cubicBezTo>
                      <a:pt x="797246" y="405386"/>
                      <a:pt x="801190" y="406449"/>
                      <a:pt x="817096" y="408548"/>
                    </a:cubicBezTo>
                    <a:cubicBezTo>
                      <a:pt x="832425" y="419413"/>
                      <a:pt x="839686" y="424206"/>
                      <a:pt x="860427" y="433308"/>
                    </a:cubicBezTo>
                    <a:cubicBezTo>
                      <a:pt x="874364" y="437460"/>
                      <a:pt x="885820" y="439059"/>
                      <a:pt x="897568" y="445689"/>
                    </a:cubicBezTo>
                    <a:cubicBezTo>
                      <a:pt x="954506" y="479806"/>
                      <a:pt x="886256" y="436050"/>
                      <a:pt x="934709" y="464259"/>
                    </a:cubicBezTo>
                    <a:cubicBezTo>
                      <a:pt x="978289" y="487051"/>
                      <a:pt x="931914" y="472571"/>
                      <a:pt x="978039" y="482829"/>
                    </a:cubicBezTo>
                    <a:cubicBezTo>
                      <a:pt x="1011261" y="499465"/>
                      <a:pt x="980866" y="488036"/>
                      <a:pt x="1015180" y="501400"/>
                    </a:cubicBezTo>
                    <a:cubicBezTo>
                      <a:pt x="1024087" y="504919"/>
                      <a:pt x="1031393" y="510259"/>
                      <a:pt x="1039941" y="513780"/>
                    </a:cubicBezTo>
                    <a:cubicBezTo>
                      <a:pt x="1048135" y="517414"/>
                      <a:pt x="1056080" y="517159"/>
                      <a:pt x="1064701" y="519970"/>
                    </a:cubicBezTo>
                    <a:cubicBezTo>
                      <a:pt x="1071355" y="522016"/>
                      <a:pt x="1076902" y="524152"/>
                      <a:pt x="1083272" y="526160"/>
                    </a:cubicBezTo>
                    <a:cubicBezTo>
                      <a:pt x="1141631" y="558561"/>
                      <a:pt x="1051950" y="498176"/>
                      <a:pt x="1126603" y="550921"/>
                    </a:cubicBezTo>
                    <a:cubicBezTo>
                      <a:pt x="1139634" y="555714"/>
                      <a:pt x="1152046" y="567453"/>
                      <a:pt x="1163743" y="575681"/>
                    </a:cubicBezTo>
                    <a:cubicBezTo>
                      <a:pt x="1170436" y="580010"/>
                      <a:pt x="1178037" y="582381"/>
                      <a:pt x="1182314" y="588062"/>
                    </a:cubicBezTo>
                    <a:cubicBezTo>
                      <a:pt x="1187111" y="593905"/>
                      <a:pt x="1194517" y="602865"/>
                      <a:pt x="1200884" y="606632"/>
                    </a:cubicBezTo>
                    <a:cubicBezTo>
                      <a:pt x="1212891" y="618226"/>
                      <a:pt x="1227304" y="621587"/>
                      <a:pt x="1238025" y="631393"/>
                    </a:cubicBezTo>
                    <a:cubicBezTo>
                      <a:pt x="1250351" y="645484"/>
                      <a:pt x="1266829" y="654075"/>
                      <a:pt x="1275166" y="668533"/>
                    </a:cubicBezTo>
                    <a:cubicBezTo>
                      <a:pt x="1281179" y="683675"/>
                      <a:pt x="1289169" y="695264"/>
                      <a:pt x="1299926" y="705674"/>
                    </a:cubicBezTo>
                    <a:cubicBezTo>
                      <a:pt x="1317324" y="765212"/>
                      <a:pt x="1316049" y="741479"/>
                      <a:pt x="1306116" y="817096"/>
                    </a:cubicBezTo>
                    <a:cubicBezTo>
                      <a:pt x="1305081" y="824940"/>
                      <a:pt x="1302113" y="833946"/>
                      <a:pt x="1299926" y="841857"/>
                    </a:cubicBezTo>
                    <a:cubicBezTo>
                      <a:pt x="1294788" y="860863"/>
                      <a:pt x="1293393" y="866118"/>
                      <a:pt x="1275166" y="878998"/>
                    </a:cubicBezTo>
                    <a:cubicBezTo>
                      <a:pt x="1269553" y="883048"/>
                      <a:pt x="1262596" y="884178"/>
                      <a:pt x="1256595" y="885188"/>
                    </a:cubicBezTo>
                    <a:cubicBezTo>
                      <a:pt x="1235888" y="893650"/>
                      <a:pt x="1228825" y="888247"/>
                      <a:pt x="1207074" y="897568"/>
                    </a:cubicBezTo>
                    <a:cubicBezTo>
                      <a:pt x="1184869" y="932638"/>
                      <a:pt x="1210692" y="905435"/>
                      <a:pt x="1176124" y="928519"/>
                    </a:cubicBezTo>
                    <a:cubicBezTo>
                      <a:pt x="1170194" y="934127"/>
                      <a:pt x="1166158" y="943690"/>
                      <a:pt x="1157553" y="947089"/>
                    </a:cubicBezTo>
                    <a:cubicBezTo>
                      <a:pt x="1143883" y="952737"/>
                      <a:pt x="1131230" y="953941"/>
                      <a:pt x="1120412" y="959469"/>
                    </a:cubicBezTo>
                    <a:cubicBezTo>
                      <a:pt x="1089912" y="974977"/>
                      <a:pt x="1102269" y="966899"/>
                      <a:pt x="1077082" y="978040"/>
                    </a:cubicBezTo>
                    <a:cubicBezTo>
                      <a:pt x="1067483" y="985340"/>
                      <a:pt x="1061973" y="992415"/>
                      <a:pt x="1052321" y="996610"/>
                    </a:cubicBezTo>
                    <a:cubicBezTo>
                      <a:pt x="1038559" y="1005747"/>
                      <a:pt x="1024028" y="1011915"/>
                      <a:pt x="1008990" y="1015181"/>
                    </a:cubicBezTo>
                    <a:cubicBezTo>
                      <a:pt x="955331" y="1027441"/>
                      <a:pt x="1026796" y="1007276"/>
                      <a:pt x="947089" y="1033751"/>
                    </a:cubicBezTo>
                    <a:cubicBezTo>
                      <a:pt x="941942" y="1036245"/>
                      <a:pt x="933960" y="1035811"/>
                      <a:pt x="928518" y="1039941"/>
                    </a:cubicBezTo>
                    <a:cubicBezTo>
                      <a:pt x="922277" y="1043390"/>
                      <a:pt x="916807" y="1048392"/>
                      <a:pt x="909948" y="1052321"/>
                    </a:cubicBezTo>
                    <a:cubicBezTo>
                      <a:pt x="894706" y="1060486"/>
                      <a:pt x="883171" y="1057859"/>
                      <a:pt x="866617" y="1064702"/>
                    </a:cubicBezTo>
                    <a:cubicBezTo>
                      <a:pt x="856358" y="1068014"/>
                      <a:pt x="851280" y="1073428"/>
                      <a:pt x="841857" y="1077082"/>
                    </a:cubicBezTo>
                    <a:cubicBezTo>
                      <a:pt x="835720" y="1079787"/>
                      <a:pt x="830457" y="1081357"/>
                      <a:pt x="823286" y="1083272"/>
                    </a:cubicBezTo>
                    <a:cubicBezTo>
                      <a:pt x="809390" y="1089525"/>
                      <a:pt x="800236" y="1104848"/>
                      <a:pt x="786145" y="1108032"/>
                    </a:cubicBezTo>
                    <a:cubicBezTo>
                      <a:pt x="779905" y="1110022"/>
                      <a:pt x="774075" y="1111450"/>
                      <a:pt x="767575" y="1114223"/>
                    </a:cubicBezTo>
                    <a:cubicBezTo>
                      <a:pt x="758181" y="1118984"/>
                      <a:pt x="752375" y="1123575"/>
                      <a:pt x="742815" y="1126603"/>
                    </a:cubicBezTo>
                    <a:cubicBezTo>
                      <a:pt x="735192" y="1129424"/>
                      <a:pt x="727924" y="1131251"/>
                      <a:pt x="718054" y="1132793"/>
                    </a:cubicBezTo>
                    <a:cubicBezTo>
                      <a:pt x="712495" y="1137032"/>
                      <a:pt x="706479" y="1142727"/>
                      <a:pt x="699484" y="1145173"/>
                    </a:cubicBezTo>
                    <a:cubicBezTo>
                      <a:pt x="691622" y="1150211"/>
                      <a:pt x="663264" y="1155976"/>
                      <a:pt x="656153" y="1157554"/>
                    </a:cubicBezTo>
                    <a:cubicBezTo>
                      <a:pt x="635578" y="1161963"/>
                      <a:pt x="594251" y="1169934"/>
                      <a:pt x="594251" y="1169934"/>
                    </a:cubicBezTo>
                    <a:cubicBezTo>
                      <a:pt x="542246" y="1221072"/>
                      <a:pt x="605818" y="1158837"/>
                      <a:pt x="550921" y="1213265"/>
                    </a:cubicBezTo>
                    <a:cubicBezTo>
                      <a:pt x="545426" y="1217863"/>
                      <a:pt x="538023" y="1220909"/>
                      <a:pt x="532350" y="1225645"/>
                    </a:cubicBezTo>
                    <a:cubicBezTo>
                      <a:pt x="532245" y="1225307"/>
                      <a:pt x="485913" y="1271499"/>
                      <a:pt x="476639" y="1281356"/>
                    </a:cubicBezTo>
                    <a:cubicBezTo>
                      <a:pt x="471119" y="1288010"/>
                      <a:pt x="462433" y="1293443"/>
                      <a:pt x="458069" y="1299926"/>
                    </a:cubicBezTo>
                    <a:cubicBezTo>
                      <a:pt x="436211" y="1335943"/>
                      <a:pt x="449020" y="1317549"/>
                      <a:pt x="408548" y="1355638"/>
                    </a:cubicBezTo>
                    <a:cubicBezTo>
                      <a:pt x="403583" y="1360966"/>
                      <a:pt x="394915" y="1368600"/>
                      <a:pt x="389977" y="1374208"/>
                    </a:cubicBezTo>
                    <a:cubicBezTo>
                      <a:pt x="386090" y="1380175"/>
                      <a:pt x="383086" y="1388855"/>
                      <a:pt x="377597" y="1392778"/>
                    </a:cubicBezTo>
                    <a:cubicBezTo>
                      <a:pt x="372324" y="1396059"/>
                      <a:pt x="364136" y="1397018"/>
                      <a:pt x="359027" y="1398969"/>
                    </a:cubicBezTo>
                    <a:cubicBezTo>
                      <a:pt x="353028" y="1402490"/>
                      <a:pt x="346450" y="1406310"/>
                      <a:pt x="340456" y="1411349"/>
                    </a:cubicBezTo>
                    <a:cubicBezTo>
                      <a:pt x="330731" y="1419646"/>
                      <a:pt x="310177" y="1436130"/>
                      <a:pt x="297125" y="1442299"/>
                    </a:cubicBezTo>
                    <a:cubicBezTo>
                      <a:pt x="280560" y="1454136"/>
                      <a:pt x="264530" y="1458155"/>
                      <a:pt x="247604" y="1467059"/>
                    </a:cubicBezTo>
                    <a:cubicBezTo>
                      <a:pt x="242257" y="1470578"/>
                      <a:pt x="233920" y="1475557"/>
                      <a:pt x="229034" y="1479440"/>
                    </a:cubicBezTo>
                    <a:cubicBezTo>
                      <a:pt x="221217" y="1487136"/>
                      <a:pt x="213156" y="1491299"/>
                      <a:pt x="204273" y="1498011"/>
                    </a:cubicBezTo>
                    <a:cubicBezTo>
                      <a:pt x="193015" y="1505467"/>
                      <a:pt x="183069" y="1509068"/>
                      <a:pt x="173323" y="1516580"/>
                    </a:cubicBezTo>
                    <a:cubicBezTo>
                      <a:pt x="165426" y="1524902"/>
                      <a:pt x="156667" y="1532703"/>
                      <a:pt x="148562" y="1541342"/>
                    </a:cubicBezTo>
                    <a:cubicBezTo>
                      <a:pt x="140952" y="1548659"/>
                      <a:pt x="131460" y="1553365"/>
                      <a:pt x="123802" y="1559911"/>
                    </a:cubicBezTo>
                    <a:cubicBezTo>
                      <a:pt x="95900" y="1584240"/>
                      <a:pt x="115209" y="1565124"/>
                      <a:pt x="80471" y="1584672"/>
                    </a:cubicBezTo>
                    <a:cubicBezTo>
                      <a:pt x="71548" y="1589839"/>
                      <a:pt x="43451" y="1610743"/>
                      <a:pt x="37140" y="1615623"/>
                    </a:cubicBezTo>
                    <a:cubicBezTo>
                      <a:pt x="31756" y="1620927"/>
                      <a:pt x="24060" y="1629338"/>
                      <a:pt x="18569" y="1634193"/>
                    </a:cubicBezTo>
                    <a:cubicBezTo>
                      <a:pt x="1716" y="1679384"/>
                      <a:pt x="8825" y="1656540"/>
                      <a:pt x="0" y="1696094"/>
                    </a:cubicBezTo>
                    <a:cubicBezTo>
                      <a:pt x="5200" y="1716941"/>
                      <a:pt x="18631" y="1737389"/>
                      <a:pt x="18569" y="1751805"/>
                    </a:cubicBezTo>
                    <a:cubicBezTo>
                      <a:pt x="20873" y="1758023"/>
                      <a:pt x="20521" y="1766374"/>
                      <a:pt x="24760" y="1770376"/>
                    </a:cubicBezTo>
                    <a:cubicBezTo>
                      <a:pt x="49797" y="1794230"/>
                      <a:pt x="36665" y="1782085"/>
                      <a:pt x="55710" y="1807517"/>
                    </a:cubicBezTo>
                    <a:cubicBezTo>
                      <a:pt x="56335" y="1844972"/>
                      <a:pt x="57854" y="1888877"/>
                      <a:pt x="61900" y="1925129"/>
                    </a:cubicBezTo>
                    <a:cubicBezTo>
                      <a:pt x="63116" y="1946008"/>
                      <a:pt x="71241" y="1964515"/>
                      <a:pt x="74281" y="1987030"/>
                    </a:cubicBezTo>
                    <a:cubicBezTo>
                      <a:pt x="76406" y="2002683"/>
                      <a:pt x="76896" y="2015166"/>
                      <a:pt x="80471" y="2030361"/>
                    </a:cubicBezTo>
                    <a:cubicBezTo>
                      <a:pt x="81285" y="2042895"/>
                      <a:pt x="86255" y="2057060"/>
                      <a:pt x="86661" y="2067502"/>
                    </a:cubicBezTo>
                    <a:cubicBezTo>
                      <a:pt x="95908" y="2115305"/>
                      <a:pt x="102447" y="2121466"/>
                      <a:pt x="86661" y="2104643"/>
                    </a:cubicBezTo>
                  </a:path>
                </a:pathLst>
              </a:custGeom>
              <a:noFill/>
              <a:ln w="28575" cap="rnd">
                <a:solidFill>
                  <a:srgbClr val="FF0000"/>
                </a:solidFill>
                <a:round/>
                <a:extLst>
                  <a:ext uri="{C807C97D-BFC1-408E-A445-0C87EB9F89A2}">
                    <ask:lineSketchStyleProps xmlns:ask="http://schemas.microsoft.com/office/drawing/2018/sketchyshapes" sd="1841380898">
                      <a:custGeom>
                        <a:avLst/>
                        <a:gdLst>
                          <a:gd name="connsiteX0" fmla="*/ 481780 w 2086886"/>
                          <a:gd name="connsiteY0" fmla="*/ 0 h 3355800"/>
                          <a:gd name="connsiteX1" fmla="*/ 530942 w 2086886"/>
                          <a:gd name="connsiteY1" fmla="*/ 39329 h 3355800"/>
                          <a:gd name="connsiteX2" fmla="*/ 570271 w 2086886"/>
                          <a:gd name="connsiteY2" fmla="*/ 98323 h 3355800"/>
                          <a:gd name="connsiteX3" fmla="*/ 619432 w 2086886"/>
                          <a:gd name="connsiteY3" fmla="*/ 157316 h 3355800"/>
                          <a:gd name="connsiteX4" fmla="*/ 648929 w 2086886"/>
                          <a:gd name="connsiteY4" fmla="*/ 186813 h 3355800"/>
                          <a:gd name="connsiteX5" fmla="*/ 688258 w 2086886"/>
                          <a:gd name="connsiteY5" fmla="*/ 245807 h 3355800"/>
                          <a:gd name="connsiteX6" fmla="*/ 747251 w 2086886"/>
                          <a:gd name="connsiteY6" fmla="*/ 304800 h 3355800"/>
                          <a:gd name="connsiteX7" fmla="*/ 776748 w 2086886"/>
                          <a:gd name="connsiteY7" fmla="*/ 324465 h 3355800"/>
                          <a:gd name="connsiteX8" fmla="*/ 806245 w 2086886"/>
                          <a:gd name="connsiteY8" fmla="*/ 353962 h 3355800"/>
                          <a:gd name="connsiteX9" fmla="*/ 865238 w 2086886"/>
                          <a:gd name="connsiteY9" fmla="*/ 393291 h 3355800"/>
                          <a:gd name="connsiteX10" fmla="*/ 894735 w 2086886"/>
                          <a:gd name="connsiteY10" fmla="*/ 412955 h 3355800"/>
                          <a:gd name="connsiteX11" fmla="*/ 934064 w 2086886"/>
                          <a:gd name="connsiteY11" fmla="*/ 432620 h 3355800"/>
                          <a:gd name="connsiteX12" fmla="*/ 1022555 w 2086886"/>
                          <a:gd name="connsiteY12" fmla="*/ 481781 h 3355800"/>
                          <a:gd name="connsiteX13" fmla="*/ 1091380 w 2086886"/>
                          <a:gd name="connsiteY13" fmla="*/ 530942 h 3355800"/>
                          <a:gd name="connsiteX14" fmla="*/ 1150374 w 2086886"/>
                          <a:gd name="connsiteY14" fmla="*/ 570271 h 3355800"/>
                          <a:gd name="connsiteX15" fmla="*/ 1209367 w 2086886"/>
                          <a:gd name="connsiteY15" fmla="*/ 609600 h 3355800"/>
                          <a:gd name="connsiteX16" fmla="*/ 1238864 w 2086886"/>
                          <a:gd name="connsiteY16" fmla="*/ 629265 h 3355800"/>
                          <a:gd name="connsiteX17" fmla="*/ 1297858 w 2086886"/>
                          <a:gd name="connsiteY17" fmla="*/ 648929 h 3355800"/>
                          <a:gd name="connsiteX18" fmla="*/ 1366684 w 2086886"/>
                          <a:gd name="connsiteY18" fmla="*/ 688258 h 3355800"/>
                          <a:gd name="connsiteX19" fmla="*/ 1425677 w 2086886"/>
                          <a:gd name="connsiteY19" fmla="*/ 707923 h 3355800"/>
                          <a:gd name="connsiteX20" fmla="*/ 1484671 w 2086886"/>
                          <a:gd name="connsiteY20" fmla="*/ 737420 h 3355800"/>
                          <a:gd name="connsiteX21" fmla="*/ 1553496 w 2086886"/>
                          <a:gd name="connsiteY21" fmla="*/ 766916 h 3355800"/>
                          <a:gd name="connsiteX22" fmla="*/ 1612490 w 2086886"/>
                          <a:gd name="connsiteY22" fmla="*/ 796413 h 3355800"/>
                          <a:gd name="connsiteX23" fmla="*/ 1651819 w 2086886"/>
                          <a:gd name="connsiteY23" fmla="*/ 816078 h 3355800"/>
                          <a:gd name="connsiteX24" fmla="*/ 1691148 w 2086886"/>
                          <a:gd name="connsiteY24" fmla="*/ 825910 h 3355800"/>
                          <a:gd name="connsiteX25" fmla="*/ 1720645 w 2086886"/>
                          <a:gd name="connsiteY25" fmla="*/ 835742 h 3355800"/>
                          <a:gd name="connsiteX26" fmla="*/ 1789471 w 2086886"/>
                          <a:gd name="connsiteY26" fmla="*/ 875071 h 3355800"/>
                          <a:gd name="connsiteX27" fmla="*/ 1848464 w 2086886"/>
                          <a:gd name="connsiteY27" fmla="*/ 914400 h 3355800"/>
                          <a:gd name="connsiteX28" fmla="*/ 1877961 w 2086886"/>
                          <a:gd name="connsiteY28" fmla="*/ 934065 h 3355800"/>
                          <a:gd name="connsiteX29" fmla="*/ 1907458 w 2086886"/>
                          <a:gd name="connsiteY29" fmla="*/ 963562 h 3355800"/>
                          <a:gd name="connsiteX30" fmla="*/ 1966451 w 2086886"/>
                          <a:gd name="connsiteY30" fmla="*/ 1002891 h 3355800"/>
                          <a:gd name="connsiteX31" fmla="*/ 2025445 w 2086886"/>
                          <a:gd name="connsiteY31" fmla="*/ 1061884 h 3355800"/>
                          <a:gd name="connsiteX32" fmla="*/ 2064774 w 2086886"/>
                          <a:gd name="connsiteY32" fmla="*/ 1120878 h 3355800"/>
                          <a:gd name="connsiteX33" fmla="*/ 2074606 w 2086886"/>
                          <a:gd name="connsiteY33" fmla="*/ 1297858 h 3355800"/>
                          <a:gd name="connsiteX34" fmla="*/ 2064774 w 2086886"/>
                          <a:gd name="connsiteY34" fmla="*/ 1337187 h 3355800"/>
                          <a:gd name="connsiteX35" fmla="*/ 2025445 w 2086886"/>
                          <a:gd name="connsiteY35" fmla="*/ 1396181 h 3355800"/>
                          <a:gd name="connsiteX36" fmla="*/ 1995948 w 2086886"/>
                          <a:gd name="connsiteY36" fmla="*/ 1406013 h 3355800"/>
                          <a:gd name="connsiteX37" fmla="*/ 1917290 w 2086886"/>
                          <a:gd name="connsiteY37" fmla="*/ 1425678 h 3355800"/>
                          <a:gd name="connsiteX38" fmla="*/ 1868129 w 2086886"/>
                          <a:gd name="connsiteY38" fmla="*/ 1474839 h 3355800"/>
                          <a:gd name="connsiteX39" fmla="*/ 1838632 w 2086886"/>
                          <a:gd name="connsiteY39" fmla="*/ 1504336 h 3355800"/>
                          <a:gd name="connsiteX40" fmla="*/ 1779638 w 2086886"/>
                          <a:gd name="connsiteY40" fmla="*/ 1524000 h 3355800"/>
                          <a:gd name="connsiteX41" fmla="*/ 1710813 w 2086886"/>
                          <a:gd name="connsiteY41" fmla="*/ 1553497 h 3355800"/>
                          <a:gd name="connsiteX42" fmla="*/ 1671484 w 2086886"/>
                          <a:gd name="connsiteY42" fmla="*/ 1582994 h 3355800"/>
                          <a:gd name="connsiteX43" fmla="*/ 1602658 w 2086886"/>
                          <a:gd name="connsiteY43" fmla="*/ 1612491 h 3355800"/>
                          <a:gd name="connsiteX44" fmla="*/ 1504335 w 2086886"/>
                          <a:gd name="connsiteY44" fmla="*/ 1641987 h 3355800"/>
                          <a:gd name="connsiteX45" fmla="*/ 1474838 w 2086886"/>
                          <a:gd name="connsiteY45" fmla="*/ 1651820 h 3355800"/>
                          <a:gd name="connsiteX46" fmla="*/ 1445342 w 2086886"/>
                          <a:gd name="connsiteY46" fmla="*/ 1671484 h 3355800"/>
                          <a:gd name="connsiteX47" fmla="*/ 1376516 w 2086886"/>
                          <a:gd name="connsiteY47" fmla="*/ 1691149 h 3355800"/>
                          <a:gd name="connsiteX48" fmla="*/ 1337187 w 2086886"/>
                          <a:gd name="connsiteY48" fmla="*/ 1710813 h 3355800"/>
                          <a:gd name="connsiteX49" fmla="*/ 1307690 w 2086886"/>
                          <a:gd name="connsiteY49" fmla="*/ 1720645 h 3355800"/>
                          <a:gd name="connsiteX50" fmla="*/ 1248696 w 2086886"/>
                          <a:gd name="connsiteY50" fmla="*/ 1759974 h 3355800"/>
                          <a:gd name="connsiteX51" fmla="*/ 1219200 w 2086886"/>
                          <a:gd name="connsiteY51" fmla="*/ 1769807 h 3355800"/>
                          <a:gd name="connsiteX52" fmla="*/ 1179871 w 2086886"/>
                          <a:gd name="connsiteY52" fmla="*/ 1789471 h 3355800"/>
                          <a:gd name="connsiteX53" fmla="*/ 1140542 w 2086886"/>
                          <a:gd name="connsiteY53" fmla="*/ 1799303 h 3355800"/>
                          <a:gd name="connsiteX54" fmla="*/ 1111045 w 2086886"/>
                          <a:gd name="connsiteY54" fmla="*/ 1818968 h 3355800"/>
                          <a:gd name="connsiteX55" fmla="*/ 1042219 w 2086886"/>
                          <a:gd name="connsiteY55" fmla="*/ 1838633 h 3355800"/>
                          <a:gd name="connsiteX56" fmla="*/ 943896 w 2086886"/>
                          <a:gd name="connsiteY56" fmla="*/ 1858297 h 3355800"/>
                          <a:gd name="connsiteX57" fmla="*/ 875071 w 2086886"/>
                          <a:gd name="connsiteY57" fmla="*/ 1927123 h 3355800"/>
                          <a:gd name="connsiteX58" fmla="*/ 845574 w 2086886"/>
                          <a:gd name="connsiteY58" fmla="*/ 1946787 h 3355800"/>
                          <a:gd name="connsiteX59" fmla="*/ 757084 w 2086886"/>
                          <a:gd name="connsiteY59" fmla="*/ 2035278 h 3355800"/>
                          <a:gd name="connsiteX60" fmla="*/ 727587 w 2086886"/>
                          <a:gd name="connsiteY60" fmla="*/ 2064774 h 3355800"/>
                          <a:gd name="connsiteX61" fmla="*/ 648929 w 2086886"/>
                          <a:gd name="connsiteY61" fmla="*/ 2153265 h 3355800"/>
                          <a:gd name="connsiteX62" fmla="*/ 619432 w 2086886"/>
                          <a:gd name="connsiteY62" fmla="*/ 2182762 h 3355800"/>
                          <a:gd name="connsiteX63" fmla="*/ 599767 w 2086886"/>
                          <a:gd name="connsiteY63" fmla="*/ 2212258 h 3355800"/>
                          <a:gd name="connsiteX64" fmla="*/ 570271 w 2086886"/>
                          <a:gd name="connsiteY64" fmla="*/ 2222091 h 3355800"/>
                          <a:gd name="connsiteX65" fmla="*/ 540774 w 2086886"/>
                          <a:gd name="connsiteY65" fmla="*/ 2241755 h 3355800"/>
                          <a:gd name="connsiteX66" fmla="*/ 471948 w 2086886"/>
                          <a:gd name="connsiteY66" fmla="*/ 2290916 h 3355800"/>
                          <a:gd name="connsiteX67" fmla="*/ 393290 w 2086886"/>
                          <a:gd name="connsiteY67" fmla="*/ 2330245 h 3355800"/>
                          <a:gd name="connsiteX68" fmla="*/ 363793 w 2086886"/>
                          <a:gd name="connsiteY68" fmla="*/ 2349910 h 3355800"/>
                          <a:gd name="connsiteX69" fmla="*/ 324464 w 2086886"/>
                          <a:gd name="connsiteY69" fmla="*/ 2379407 h 3355800"/>
                          <a:gd name="connsiteX70" fmla="*/ 275303 w 2086886"/>
                          <a:gd name="connsiteY70" fmla="*/ 2408903 h 3355800"/>
                          <a:gd name="connsiteX71" fmla="*/ 235974 w 2086886"/>
                          <a:gd name="connsiteY71" fmla="*/ 2448233 h 3355800"/>
                          <a:gd name="connsiteX72" fmla="*/ 196645 w 2086886"/>
                          <a:gd name="connsiteY72" fmla="*/ 2477729 h 3355800"/>
                          <a:gd name="connsiteX73" fmla="*/ 127819 w 2086886"/>
                          <a:gd name="connsiteY73" fmla="*/ 2517058 h 3355800"/>
                          <a:gd name="connsiteX74" fmla="*/ 58993 w 2086886"/>
                          <a:gd name="connsiteY74" fmla="*/ 2566220 h 3355800"/>
                          <a:gd name="connsiteX75" fmla="*/ 29496 w 2086886"/>
                          <a:gd name="connsiteY75" fmla="*/ 2595716 h 3355800"/>
                          <a:gd name="connsiteX76" fmla="*/ 0 w 2086886"/>
                          <a:gd name="connsiteY76" fmla="*/ 2694039 h 3355800"/>
                          <a:gd name="connsiteX77" fmla="*/ 29496 w 2086886"/>
                          <a:gd name="connsiteY77" fmla="*/ 2782529 h 3355800"/>
                          <a:gd name="connsiteX78" fmla="*/ 39329 w 2086886"/>
                          <a:gd name="connsiteY78" fmla="*/ 2812026 h 3355800"/>
                          <a:gd name="connsiteX79" fmla="*/ 88490 w 2086886"/>
                          <a:gd name="connsiteY79" fmla="*/ 2871020 h 3355800"/>
                          <a:gd name="connsiteX80" fmla="*/ 98322 w 2086886"/>
                          <a:gd name="connsiteY80" fmla="*/ 3057833 h 3355800"/>
                          <a:gd name="connsiteX81" fmla="*/ 117987 w 2086886"/>
                          <a:gd name="connsiteY81" fmla="*/ 3156155 h 3355800"/>
                          <a:gd name="connsiteX82" fmla="*/ 127819 w 2086886"/>
                          <a:gd name="connsiteY82" fmla="*/ 3224981 h 3355800"/>
                          <a:gd name="connsiteX83" fmla="*/ 137651 w 2086886"/>
                          <a:gd name="connsiteY83" fmla="*/ 3283974 h 3355800"/>
                          <a:gd name="connsiteX84" fmla="*/ 137651 w 2086886"/>
                          <a:gd name="connsiteY84" fmla="*/ 3342968 h 335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086886" h="3355800">
                            <a:moveTo>
                              <a:pt x="481780" y="0"/>
                            </a:moveTo>
                            <a:cubicBezTo>
                              <a:pt x="498167" y="13110"/>
                              <a:pt x="516903" y="23730"/>
                              <a:pt x="530942" y="39329"/>
                            </a:cubicBezTo>
                            <a:cubicBezTo>
                              <a:pt x="546752" y="56896"/>
                              <a:pt x="553560" y="81611"/>
                              <a:pt x="570271" y="98323"/>
                            </a:cubicBezTo>
                            <a:cubicBezTo>
                              <a:pt x="656454" y="184509"/>
                              <a:pt x="550980" y="75176"/>
                              <a:pt x="619432" y="157316"/>
                            </a:cubicBezTo>
                            <a:cubicBezTo>
                              <a:pt x="628334" y="167998"/>
                              <a:pt x="640392" y="175837"/>
                              <a:pt x="648929" y="186813"/>
                            </a:cubicBezTo>
                            <a:cubicBezTo>
                              <a:pt x="663439" y="205469"/>
                              <a:pt x="671546" y="229095"/>
                              <a:pt x="688258" y="245807"/>
                            </a:cubicBezTo>
                            <a:cubicBezTo>
                              <a:pt x="707922" y="265471"/>
                              <a:pt x="724112" y="289374"/>
                              <a:pt x="747251" y="304800"/>
                            </a:cubicBezTo>
                            <a:cubicBezTo>
                              <a:pt x="757083" y="311355"/>
                              <a:pt x="767670" y="316900"/>
                              <a:pt x="776748" y="324465"/>
                            </a:cubicBezTo>
                            <a:cubicBezTo>
                              <a:pt x="787430" y="333367"/>
                              <a:pt x="795269" y="345425"/>
                              <a:pt x="806245" y="353962"/>
                            </a:cubicBezTo>
                            <a:cubicBezTo>
                              <a:pt x="824900" y="368472"/>
                              <a:pt x="845574" y="380181"/>
                              <a:pt x="865238" y="393291"/>
                            </a:cubicBezTo>
                            <a:cubicBezTo>
                              <a:pt x="875070" y="399846"/>
                              <a:pt x="884166" y="407670"/>
                              <a:pt x="894735" y="412955"/>
                            </a:cubicBezTo>
                            <a:cubicBezTo>
                              <a:pt x="907845" y="419510"/>
                              <a:pt x="921496" y="425079"/>
                              <a:pt x="934064" y="432620"/>
                            </a:cubicBezTo>
                            <a:cubicBezTo>
                              <a:pt x="1018583" y="483332"/>
                              <a:pt x="963225" y="462005"/>
                              <a:pt x="1022555" y="481781"/>
                            </a:cubicBezTo>
                            <a:cubicBezTo>
                              <a:pt x="1118460" y="545718"/>
                              <a:pt x="969411" y="445564"/>
                              <a:pt x="1091380" y="530942"/>
                            </a:cubicBezTo>
                            <a:cubicBezTo>
                              <a:pt x="1110742" y="544495"/>
                              <a:pt x="1130709" y="557161"/>
                              <a:pt x="1150374" y="570271"/>
                            </a:cubicBezTo>
                            <a:lnTo>
                              <a:pt x="1209367" y="609600"/>
                            </a:lnTo>
                            <a:cubicBezTo>
                              <a:pt x="1219199" y="616155"/>
                              <a:pt x="1227653" y="625528"/>
                              <a:pt x="1238864" y="629265"/>
                            </a:cubicBezTo>
                            <a:lnTo>
                              <a:pt x="1297858" y="648929"/>
                            </a:lnTo>
                            <a:cubicBezTo>
                              <a:pt x="1324467" y="666668"/>
                              <a:pt x="1335494" y="675782"/>
                              <a:pt x="1366684" y="688258"/>
                            </a:cubicBezTo>
                            <a:cubicBezTo>
                              <a:pt x="1385930" y="695956"/>
                              <a:pt x="1408430" y="696425"/>
                              <a:pt x="1425677" y="707923"/>
                            </a:cubicBezTo>
                            <a:cubicBezTo>
                              <a:pt x="1510215" y="764280"/>
                              <a:pt x="1403252" y="696710"/>
                              <a:pt x="1484671" y="737420"/>
                            </a:cubicBezTo>
                            <a:cubicBezTo>
                              <a:pt x="1552567" y="771369"/>
                              <a:pt x="1471648" y="746454"/>
                              <a:pt x="1553496" y="766916"/>
                            </a:cubicBezTo>
                            <a:cubicBezTo>
                              <a:pt x="1610184" y="804709"/>
                              <a:pt x="1555498" y="771988"/>
                              <a:pt x="1612490" y="796413"/>
                            </a:cubicBezTo>
                            <a:cubicBezTo>
                              <a:pt x="1625962" y="802187"/>
                              <a:pt x="1638095" y="810932"/>
                              <a:pt x="1651819" y="816078"/>
                            </a:cubicBezTo>
                            <a:cubicBezTo>
                              <a:pt x="1664472" y="820823"/>
                              <a:pt x="1678155" y="822198"/>
                              <a:pt x="1691148" y="825910"/>
                            </a:cubicBezTo>
                            <a:cubicBezTo>
                              <a:pt x="1701113" y="828757"/>
                              <a:pt x="1710813" y="832465"/>
                              <a:pt x="1720645" y="835742"/>
                            </a:cubicBezTo>
                            <a:cubicBezTo>
                              <a:pt x="1822677" y="903765"/>
                              <a:pt x="1664732" y="800228"/>
                              <a:pt x="1789471" y="875071"/>
                            </a:cubicBezTo>
                            <a:cubicBezTo>
                              <a:pt x="1809737" y="887230"/>
                              <a:pt x="1828800" y="901290"/>
                              <a:pt x="1848464" y="914400"/>
                            </a:cubicBezTo>
                            <a:cubicBezTo>
                              <a:pt x="1858296" y="920955"/>
                              <a:pt x="1869605" y="925709"/>
                              <a:pt x="1877961" y="934065"/>
                            </a:cubicBezTo>
                            <a:cubicBezTo>
                              <a:pt x="1887793" y="943897"/>
                              <a:pt x="1896482" y="955025"/>
                              <a:pt x="1907458" y="963562"/>
                            </a:cubicBezTo>
                            <a:cubicBezTo>
                              <a:pt x="1926113" y="978072"/>
                              <a:pt x="1949739" y="986180"/>
                              <a:pt x="1966451" y="1002891"/>
                            </a:cubicBezTo>
                            <a:cubicBezTo>
                              <a:pt x="1986116" y="1022555"/>
                              <a:pt x="2010019" y="1038745"/>
                              <a:pt x="2025445" y="1061884"/>
                            </a:cubicBezTo>
                            <a:lnTo>
                              <a:pt x="2064774" y="1120878"/>
                            </a:lnTo>
                            <a:cubicBezTo>
                              <a:pt x="2094711" y="1210691"/>
                              <a:pt x="2090361" y="1171818"/>
                              <a:pt x="2074606" y="1297858"/>
                            </a:cubicBezTo>
                            <a:cubicBezTo>
                              <a:pt x="2072930" y="1311267"/>
                              <a:pt x="2068486" y="1324194"/>
                              <a:pt x="2064774" y="1337187"/>
                            </a:cubicBezTo>
                            <a:cubicBezTo>
                              <a:pt x="2056285" y="1366899"/>
                              <a:pt x="2054569" y="1376765"/>
                              <a:pt x="2025445" y="1396181"/>
                            </a:cubicBezTo>
                            <a:cubicBezTo>
                              <a:pt x="2016821" y="1401930"/>
                              <a:pt x="2006003" y="1403499"/>
                              <a:pt x="1995948" y="1406013"/>
                            </a:cubicBezTo>
                            <a:lnTo>
                              <a:pt x="1917290" y="1425678"/>
                            </a:lnTo>
                            <a:cubicBezTo>
                              <a:pt x="1881239" y="1479754"/>
                              <a:pt x="1917290" y="1433871"/>
                              <a:pt x="1868129" y="1474839"/>
                            </a:cubicBezTo>
                            <a:cubicBezTo>
                              <a:pt x="1857447" y="1483741"/>
                              <a:pt x="1850787" y="1497583"/>
                              <a:pt x="1838632" y="1504336"/>
                            </a:cubicBezTo>
                            <a:cubicBezTo>
                              <a:pt x="1820512" y="1514402"/>
                              <a:pt x="1798178" y="1514730"/>
                              <a:pt x="1779638" y="1524000"/>
                            </a:cubicBezTo>
                            <a:cubicBezTo>
                              <a:pt x="1731039" y="1548300"/>
                              <a:pt x="1754214" y="1539030"/>
                              <a:pt x="1710813" y="1553497"/>
                            </a:cubicBezTo>
                            <a:cubicBezTo>
                              <a:pt x="1697703" y="1563329"/>
                              <a:pt x="1685380" y="1574309"/>
                              <a:pt x="1671484" y="1582994"/>
                            </a:cubicBezTo>
                            <a:cubicBezTo>
                              <a:pt x="1649409" y="1596791"/>
                              <a:pt x="1627304" y="1605449"/>
                              <a:pt x="1602658" y="1612491"/>
                            </a:cubicBezTo>
                            <a:cubicBezTo>
                              <a:pt x="1498630" y="1642214"/>
                              <a:pt x="1644546" y="1595250"/>
                              <a:pt x="1504335" y="1641987"/>
                            </a:cubicBezTo>
                            <a:cubicBezTo>
                              <a:pt x="1494503" y="1645264"/>
                              <a:pt x="1483462" y="1646071"/>
                              <a:pt x="1474838" y="1651820"/>
                            </a:cubicBezTo>
                            <a:cubicBezTo>
                              <a:pt x="1465006" y="1658375"/>
                              <a:pt x="1455911" y="1666200"/>
                              <a:pt x="1445342" y="1671484"/>
                            </a:cubicBezTo>
                            <a:cubicBezTo>
                              <a:pt x="1421580" y="1683365"/>
                              <a:pt x="1401708" y="1681702"/>
                              <a:pt x="1376516" y="1691149"/>
                            </a:cubicBezTo>
                            <a:cubicBezTo>
                              <a:pt x="1362792" y="1696295"/>
                              <a:pt x="1350659" y="1705039"/>
                              <a:pt x="1337187" y="1710813"/>
                            </a:cubicBezTo>
                            <a:cubicBezTo>
                              <a:pt x="1327661" y="1714896"/>
                              <a:pt x="1317522" y="1717368"/>
                              <a:pt x="1307690" y="1720645"/>
                            </a:cubicBezTo>
                            <a:cubicBezTo>
                              <a:pt x="1288025" y="1733755"/>
                              <a:pt x="1271117" y="1752500"/>
                              <a:pt x="1248696" y="1759974"/>
                            </a:cubicBezTo>
                            <a:cubicBezTo>
                              <a:pt x="1238864" y="1763252"/>
                              <a:pt x="1228726" y="1765724"/>
                              <a:pt x="1219200" y="1769807"/>
                            </a:cubicBezTo>
                            <a:cubicBezTo>
                              <a:pt x="1205728" y="1775581"/>
                              <a:pt x="1193595" y="1784325"/>
                              <a:pt x="1179871" y="1789471"/>
                            </a:cubicBezTo>
                            <a:cubicBezTo>
                              <a:pt x="1167218" y="1794216"/>
                              <a:pt x="1153652" y="1796026"/>
                              <a:pt x="1140542" y="1799303"/>
                            </a:cubicBezTo>
                            <a:cubicBezTo>
                              <a:pt x="1130710" y="1805858"/>
                              <a:pt x="1121614" y="1813683"/>
                              <a:pt x="1111045" y="1818968"/>
                            </a:cubicBezTo>
                            <a:cubicBezTo>
                              <a:pt x="1098152" y="1825415"/>
                              <a:pt x="1053239" y="1836272"/>
                              <a:pt x="1042219" y="1838633"/>
                            </a:cubicBezTo>
                            <a:cubicBezTo>
                              <a:pt x="1009538" y="1845636"/>
                              <a:pt x="943896" y="1858297"/>
                              <a:pt x="943896" y="1858297"/>
                            </a:cubicBezTo>
                            <a:cubicBezTo>
                              <a:pt x="839013" y="1936960"/>
                              <a:pt x="966843" y="1835351"/>
                              <a:pt x="875071" y="1927123"/>
                            </a:cubicBezTo>
                            <a:cubicBezTo>
                              <a:pt x="866715" y="1935479"/>
                              <a:pt x="854406" y="1938936"/>
                              <a:pt x="845574" y="1946787"/>
                            </a:cubicBezTo>
                            <a:cubicBezTo>
                              <a:pt x="845544" y="1946814"/>
                              <a:pt x="771847" y="2020515"/>
                              <a:pt x="757084" y="2035278"/>
                            </a:cubicBezTo>
                            <a:cubicBezTo>
                              <a:pt x="747252" y="2045110"/>
                              <a:pt x="735300" y="2053205"/>
                              <a:pt x="727587" y="2064774"/>
                            </a:cubicBezTo>
                            <a:cubicBezTo>
                              <a:pt x="692496" y="2117410"/>
                              <a:pt x="716277" y="2085916"/>
                              <a:pt x="648929" y="2153265"/>
                            </a:cubicBezTo>
                            <a:cubicBezTo>
                              <a:pt x="639097" y="2163097"/>
                              <a:pt x="627145" y="2171193"/>
                              <a:pt x="619432" y="2182762"/>
                            </a:cubicBezTo>
                            <a:cubicBezTo>
                              <a:pt x="612877" y="2192594"/>
                              <a:pt x="608994" y="2204876"/>
                              <a:pt x="599767" y="2212258"/>
                            </a:cubicBezTo>
                            <a:cubicBezTo>
                              <a:pt x="591674" y="2218732"/>
                              <a:pt x="579541" y="2217456"/>
                              <a:pt x="570271" y="2222091"/>
                            </a:cubicBezTo>
                            <a:cubicBezTo>
                              <a:pt x="559702" y="2227376"/>
                              <a:pt x="550390" y="2234887"/>
                              <a:pt x="540774" y="2241755"/>
                            </a:cubicBezTo>
                            <a:cubicBezTo>
                              <a:pt x="524606" y="2253304"/>
                              <a:pt x="491562" y="2280218"/>
                              <a:pt x="471948" y="2290916"/>
                            </a:cubicBezTo>
                            <a:cubicBezTo>
                              <a:pt x="446213" y="2304953"/>
                              <a:pt x="417681" y="2313984"/>
                              <a:pt x="393290" y="2330245"/>
                            </a:cubicBezTo>
                            <a:cubicBezTo>
                              <a:pt x="383458" y="2336800"/>
                              <a:pt x="373409" y="2343041"/>
                              <a:pt x="363793" y="2349910"/>
                            </a:cubicBezTo>
                            <a:cubicBezTo>
                              <a:pt x="350458" y="2359435"/>
                              <a:pt x="338099" y="2370317"/>
                              <a:pt x="324464" y="2379407"/>
                            </a:cubicBezTo>
                            <a:cubicBezTo>
                              <a:pt x="308563" y="2390007"/>
                              <a:pt x="290388" y="2397170"/>
                              <a:pt x="275303" y="2408903"/>
                            </a:cubicBezTo>
                            <a:cubicBezTo>
                              <a:pt x="260668" y="2420286"/>
                              <a:pt x="249927" y="2436024"/>
                              <a:pt x="235974" y="2448233"/>
                            </a:cubicBezTo>
                            <a:cubicBezTo>
                              <a:pt x="223642" y="2459024"/>
                              <a:pt x="209980" y="2468204"/>
                              <a:pt x="196645" y="2477729"/>
                            </a:cubicBezTo>
                            <a:cubicBezTo>
                              <a:pt x="148727" y="2511956"/>
                              <a:pt x="185440" y="2484132"/>
                              <a:pt x="127819" y="2517058"/>
                            </a:cubicBezTo>
                            <a:cubicBezTo>
                              <a:pt x="112257" y="2525951"/>
                              <a:pt x="69544" y="2557177"/>
                              <a:pt x="58993" y="2566220"/>
                            </a:cubicBezTo>
                            <a:cubicBezTo>
                              <a:pt x="48436" y="2575269"/>
                              <a:pt x="39328" y="2585884"/>
                              <a:pt x="29496" y="2595716"/>
                            </a:cubicBezTo>
                            <a:cubicBezTo>
                              <a:pt x="5559" y="2667530"/>
                              <a:pt x="14859" y="2634601"/>
                              <a:pt x="0" y="2694039"/>
                            </a:cubicBezTo>
                            <a:lnTo>
                              <a:pt x="29496" y="2782529"/>
                            </a:lnTo>
                            <a:cubicBezTo>
                              <a:pt x="32774" y="2792361"/>
                              <a:pt x="32000" y="2804697"/>
                              <a:pt x="39329" y="2812026"/>
                            </a:cubicBezTo>
                            <a:cubicBezTo>
                              <a:pt x="77182" y="2849879"/>
                              <a:pt x="61113" y="2829953"/>
                              <a:pt x="88490" y="2871020"/>
                            </a:cubicBezTo>
                            <a:cubicBezTo>
                              <a:pt x="91767" y="2933291"/>
                              <a:pt x="91905" y="2995807"/>
                              <a:pt x="98322" y="3057833"/>
                            </a:cubicBezTo>
                            <a:cubicBezTo>
                              <a:pt x="101761" y="3091079"/>
                              <a:pt x="113260" y="3123068"/>
                              <a:pt x="117987" y="3156155"/>
                            </a:cubicBezTo>
                            <a:cubicBezTo>
                              <a:pt x="121264" y="3179097"/>
                              <a:pt x="124295" y="3202076"/>
                              <a:pt x="127819" y="3224981"/>
                            </a:cubicBezTo>
                            <a:cubicBezTo>
                              <a:pt x="130850" y="3244685"/>
                              <a:pt x="134620" y="3264270"/>
                              <a:pt x="137651" y="3283974"/>
                            </a:cubicBezTo>
                            <a:cubicBezTo>
                              <a:pt x="149092" y="3358341"/>
                              <a:pt x="163681" y="3368996"/>
                              <a:pt x="137651" y="334296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latin typeface="Arial" panose="020B0604020202020204" pitchFamily="34" charset="0"/>
                  <a:cs typeface="Arial" panose="020B0604020202020204" pitchFamily="34" charset="0"/>
                </a:endParaRPr>
              </a:p>
            </p:txBody>
          </p:sp>
          <p:sp>
            <p:nvSpPr>
              <p:cNvPr id="46" name="Freeform 45">
                <a:extLst>
                  <a:ext uri="{FF2B5EF4-FFF2-40B4-BE49-F238E27FC236}">
                    <a16:creationId xmlns:a16="http://schemas.microsoft.com/office/drawing/2014/main" id="{6D88A5BE-4B2B-2293-E2B0-5748E1ACC3A0}"/>
                  </a:ext>
                </a:extLst>
              </p:cNvPr>
              <p:cNvSpPr/>
              <p:nvPr/>
            </p:nvSpPr>
            <p:spPr>
              <a:xfrm>
                <a:off x="10530074" y="1459900"/>
                <a:ext cx="1027561" cy="2092263"/>
              </a:xfrm>
              <a:custGeom>
                <a:avLst/>
                <a:gdLst>
                  <a:gd name="connsiteX0" fmla="*/ 222844 w 1027561"/>
                  <a:gd name="connsiteY0" fmla="*/ 0 h 2092263"/>
                  <a:gd name="connsiteX1" fmla="*/ 191893 w 1027561"/>
                  <a:gd name="connsiteY1" fmla="*/ 30950 h 2092263"/>
                  <a:gd name="connsiteX2" fmla="*/ 173323 w 1027561"/>
                  <a:gd name="connsiteY2" fmla="*/ 37140 h 2092263"/>
                  <a:gd name="connsiteX3" fmla="*/ 154753 w 1027561"/>
                  <a:gd name="connsiteY3" fmla="*/ 49520 h 2092263"/>
                  <a:gd name="connsiteX4" fmla="*/ 142372 w 1027561"/>
                  <a:gd name="connsiteY4" fmla="*/ 154752 h 2092263"/>
                  <a:gd name="connsiteX5" fmla="*/ 123802 w 1027561"/>
                  <a:gd name="connsiteY5" fmla="*/ 229034 h 2092263"/>
                  <a:gd name="connsiteX6" fmla="*/ 117612 w 1027561"/>
                  <a:gd name="connsiteY6" fmla="*/ 253794 h 2092263"/>
                  <a:gd name="connsiteX7" fmla="*/ 111422 w 1027561"/>
                  <a:gd name="connsiteY7" fmla="*/ 272365 h 2092263"/>
                  <a:gd name="connsiteX8" fmla="*/ 99041 w 1027561"/>
                  <a:gd name="connsiteY8" fmla="*/ 334266 h 2092263"/>
                  <a:gd name="connsiteX9" fmla="*/ 92851 w 1027561"/>
                  <a:gd name="connsiteY9" fmla="*/ 352837 h 2092263"/>
                  <a:gd name="connsiteX10" fmla="*/ 68091 w 1027561"/>
                  <a:gd name="connsiteY10" fmla="*/ 389977 h 2092263"/>
                  <a:gd name="connsiteX11" fmla="*/ 43331 w 1027561"/>
                  <a:gd name="connsiteY11" fmla="*/ 501400 h 2092263"/>
                  <a:gd name="connsiteX12" fmla="*/ 30950 w 1027561"/>
                  <a:gd name="connsiteY12" fmla="*/ 538540 h 2092263"/>
                  <a:gd name="connsiteX13" fmla="*/ 24760 w 1027561"/>
                  <a:gd name="connsiteY13" fmla="*/ 557111 h 2092263"/>
                  <a:gd name="connsiteX14" fmla="*/ 18570 w 1027561"/>
                  <a:gd name="connsiteY14" fmla="*/ 600442 h 2092263"/>
                  <a:gd name="connsiteX15" fmla="*/ 12380 w 1027561"/>
                  <a:gd name="connsiteY15" fmla="*/ 637582 h 2092263"/>
                  <a:gd name="connsiteX16" fmla="*/ 0 w 1027561"/>
                  <a:gd name="connsiteY16" fmla="*/ 786146 h 2092263"/>
                  <a:gd name="connsiteX17" fmla="*/ 6189 w 1027561"/>
                  <a:gd name="connsiteY17" fmla="*/ 1330877 h 2092263"/>
                  <a:gd name="connsiteX18" fmla="*/ 12380 w 1027561"/>
                  <a:gd name="connsiteY18" fmla="*/ 1368018 h 2092263"/>
                  <a:gd name="connsiteX19" fmla="*/ 18570 w 1027561"/>
                  <a:gd name="connsiteY19" fmla="*/ 1386588 h 2092263"/>
                  <a:gd name="connsiteX20" fmla="*/ 55710 w 1027561"/>
                  <a:gd name="connsiteY20" fmla="*/ 1411349 h 2092263"/>
                  <a:gd name="connsiteX21" fmla="*/ 80471 w 1027561"/>
                  <a:gd name="connsiteY21" fmla="*/ 1429919 h 2092263"/>
                  <a:gd name="connsiteX22" fmla="*/ 99041 w 1027561"/>
                  <a:gd name="connsiteY22" fmla="*/ 1442299 h 2092263"/>
                  <a:gd name="connsiteX23" fmla="*/ 117612 w 1027561"/>
                  <a:gd name="connsiteY23" fmla="*/ 1460870 h 2092263"/>
                  <a:gd name="connsiteX24" fmla="*/ 154753 w 1027561"/>
                  <a:gd name="connsiteY24" fmla="*/ 1485630 h 2092263"/>
                  <a:gd name="connsiteX25" fmla="*/ 185703 w 1027561"/>
                  <a:gd name="connsiteY25" fmla="*/ 1516581 h 2092263"/>
                  <a:gd name="connsiteX26" fmla="*/ 216654 w 1027561"/>
                  <a:gd name="connsiteY26" fmla="*/ 1547531 h 2092263"/>
                  <a:gd name="connsiteX27" fmla="*/ 241414 w 1027561"/>
                  <a:gd name="connsiteY27" fmla="*/ 1566102 h 2092263"/>
                  <a:gd name="connsiteX28" fmla="*/ 284745 w 1027561"/>
                  <a:gd name="connsiteY28" fmla="*/ 1597052 h 2092263"/>
                  <a:gd name="connsiteX29" fmla="*/ 303316 w 1027561"/>
                  <a:gd name="connsiteY29" fmla="*/ 1615623 h 2092263"/>
                  <a:gd name="connsiteX30" fmla="*/ 359027 w 1027561"/>
                  <a:gd name="connsiteY30" fmla="*/ 1646573 h 2092263"/>
                  <a:gd name="connsiteX31" fmla="*/ 420928 w 1027561"/>
                  <a:gd name="connsiteY31" fmla="*/ 1683714 h 2092263"/>
                  <a:gd name="connsiteX32" fmla="*/ 439498 w 1027561"/>
                  <a:gd name="connsiteY32" fmla="*/ 1689904 h 2092263"/>
                  <a:gd name="connsiteX33" fmla="*/ 464259 w 1027561"/>
                  <a:gd name="connsiteY33" fmla="*/ 1708475 h 2092263"/>
                  <a:gd name="connsiteX34" fmla="*/ 513780 w 1027561"/>
                  <a:gd name="connsiteY34" fmla="*/ 1733235 h 2092263"/>
                  <a:gd name="connsiteX35" fmla="*/ 532350 w 1027561"/>
                  <a:gd name="connsiteY35" fmla="*/ 1745616 h 2092263"/>
                  <a:gd name="connsiteX36" fmla="*/ 569491 w 1027561"/>
                  <a:gd name="connsiteY36" fmla="*/ 1776566 h 2092263"/>
                  <a:gd name="connsiteX37" fmla="*/ 588062 w 1027561"/>
                  <a:gd name="connsiteY37" fmla="*/ 1782756 h 2092263"/>
                  <a:gd name="connsiteX38" fmla="*/ 606632 w 1027561"/>
                  <a:gd name="connsiteY38" fmla="*/ 1801327 h 2092263"/>
                  <a:gd name="connsiteX39" fmla="*/ 643773 w 1027561"/>
                  <a:gd name="connsiteY39" fmla="*/ 1826087 h 2092263"/>
                  <a:gd name="connsiteX40" fmla="*/ 680913 w 1027561"/>
                  <a:gd name="connsiteY40" fmla="*/ 1863227 h 2092263"/>
                  <a:gd name="connsiteX41" fmla="*/ 724244 w 1027561"/>
                  <a:gd name="connsiteY41" fmla="*/ 1894179 h 2092263"/>
                  <a:gd name="connsiteX42" fmla="*/ 742815 w 1027561"/>
                  <a:gd name="connsiteY42" fmla="*/ 1906559 h 2092263"/>
                  <a:gd name="connsiteX43" fmla="*/ 761385 w 1027561"/>
                  <a:gd name="connsiteY43" fmla="*/ 1925129 h 2092263"/>
                  <a:gd name="connsiteX44" fmla="*/ 798526 w 1027561"/>
                  <a:gd name="connsiteY44" fmla="*/ 1949890 h 2092263"/>
                  <a:gd name="connsiteX45" fmla="*/ 817096 w 1027561"/>
                  <a:gd name="connsiteY45" fmla="*/ 1962270 h 2092263"/>
                  <a:gd name="connsiteX46" fmla="*/ 841857 w 1027561"/>
                  <a:gd name="connsiteY46" fmla="*/ 1974650 h 2092263"/>
                  <a:gd name="connsiteX47" fmla="*/ 878998 w 1027561"/>
                  <a:gd name="connsiteY47" fmla="*/ 1999411 h 2092263"/>
                  <a:gd name="connsiteX48" fmla="*/ 903758 w 1027561"/>
                  <a:gd name="connsiteY48" fmla="*/ 2011791 h 2092263"/>
                  <a:gd name="connsiteX49" fmla="*/ 940898 w 1027561"/>
                  <a:gd name="connsiteY49" fmla="*/ 2036552 h 2092263"/>
                  <a:gd name="connsiteX50" fmla="*/ 959469 w 1027561"/>
                  <a:gd name="connsiteY50" fmla="*/ 2048931 h 2092263"/>
                  <a:gd name="connsiteX51" fmla="*/ 978040 w 1027561"/>
                  <a:gd name="connsiteY51" fmla="*/ 2055121 h 2092263"/>
                  <a:gd name="connsiteX52" fmla="*/ 1027561 w 1027561"/>
                  <a:gd name="connsiteY52" fmla="*/ 2092263 h 209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27561" h="2092263" extrusionOk="0">
                    <a:moveTo>
                      <a:pt x="222844" y="0"/>
                    </a:moveTo>
                    <a:cubicBezTo>
                      <a:pt x="211468" y="9663"/>
                      <a:pt x="202237" y="22695"/>
                      <a:pt x="191893" y="30950"/>
                    </a:cubicBezTo>
                    <a:cubicBezTo>
                      <a:pt x="186821" y="34896"/>
                      <a:pt x="178939" y="34229"/>
                      <a:pt x="173323" y="37140"/>
                    </a:cubicBezTo>
                    <a:cubicBezTo>
                      <a:pt x="165797" y="41318"/>
                      <a:pt x="160891" y="45683"/>
                      <a:pt x="154753" y="49520"/>
                    </a:cubicBezTo>
                    <a:cubicBezTo>
                      <a:pt x="128985" y="169119"/>
                      <a:pt x="181985" y="29664"/>
                      <a:pt x="142372" y="154752"/>
                    </a:cubicBezTo>
                    <a:cubicBezTo>
                      <a:pt x="138285" y="212620"/>
                      <a:pt x="143618" y="189383"/>
                      <a:pt x="123802" y="229034"/>
                    </a:cubicBezTo>
                    <a:cubicBezTo>
                      <a:pt x="121447" y="237243"/>
                      <a:pt x="119196" y="246323"/>
                      <a:pt x="117612" y="253794"/>
                    </a:cubicBezTo>
                    <a:cubicBezTo>
                      <a:pt x="115779" y="259673"/>
                      <a:pt x="112312" y="266808"/>
                      <a:pt x="111422" y="272365"/>
                    </a:cubicBezTo>
                    <a:cubicBezTo>
                      <a:pt x="110054" y="294752"/>
                      <a:pt x="107333" y="314698"/>
                      <a:pt x="99041" y="334266"/>
                    </a:cubicBezTo>
                    <a:cubicBezTo>
                      <a:pt x="95723" y="340253"/>
                      <a:pt x="96712" y="347699"/>
                      <a:pt x="92851" y="352837"/>
                    </a:cubicBezTo>
                    <a:cubicBezTo>
                      <a:pt x="85626" y="365845"/>
                      <a:pt x="68091" y="389978"/>
                      <a:pt x="68091" y="389977"/>
                    </a:cubicBezTo>
                    <a:cubicBezTo>
                      <a:pt x="63384" y="414803"/>
                      <a:pt x="54366" y="477993"/>
                      <a:pt x="43331" y="501400"/>
                    </a:cubicBezTo>
                    <a:cubicBezTo>
                      <a:pt x="38243" y="516481"/>
                      <a:pt x="38048" y="520927"/>
                      <a:pt x="30950" y="538540"/>
                    </a:cubicBezTo>
                    <a:cubicBezTo>
                      <a:pt x="30722" y="541632"/>
                      <a:pt x="27810" y="550687"/>
                      <a:pt x="24760" y="557111"/>
                    </a:cubicBezTo>
                    <a:cubicBezTo>
                      <a:pt x="20581" y="571405"/>
                      <a:pt x="19810" y="584026"/>
                      <a:pt x="18570" y="600442"/>
                    </a:cubicBezTo>
                    <a:cubicBezTo>
                      <a:pt x="16770" y="611390"/>
                      <a:pt x="13243" y="625319"/>
                      <a:pt x="12380" y="637582"/>
                    </a:cubicBezTo>
                    <a:cubicBezTo>
                      <a:pt x="7435" y="687028"/>
                      <a:pt x="1" y="786147"/>
                      <a:pt x="0" y="786146"/>
                    </a:cubicBezTo>
                    <a:cubicBezTo>
                      <a:pt x="1505" y="980992"/>
                      <a:pt x="10099" y="1144718"/>
                      <a:pt x="6189" y="1330877"/>
                    </a:cubicBezTo>
                    <a:cubicBezTo>
                      <a:pt x="5454" y="1345016"/>
                      <a:pt x="7948" y="1355857"/>
                      <a:pt x="12380" y="1368018"/>
                    </a:cubicBezTo>
                    <a:cubicBezTo>
                      <a:pt x="13847" y="1374490"/>
                      <a:pt x="13533" y="1382197"/>
                      <a:pt x="18570" y="1386588"/>
                    </a:cubicBezTo>
                    <a:cubicBezTo>
                      <a:pt x="29506" y="1394739"/>
                      <a:pt x="42704" y="1402359"/>
                      <a:pt x="55710" y="1411349"/>
                    </a:cubicBezTo>
                    <a:cubicBezTo>
                      <a:pt x="64936" y="1418375"/>
                      <a:pt x="71693" y="1425080"/>
                      <a:pt x="80471" y="1429919"/>
                    </a:cubicBezTo>
                    <a:cubicBezTo>
                      <a:pt x="85867" y="1435564"/>
                      <a:pt x="92468" y="1436397"/>
                      <a:pt x="99041" y="1442299"/>
                    </a:cubicBezTo>
                    <a:cubicBezTo>
                      <a:pt x="106822" y="1448235"/>
                      <a:pt x="110668" y="1454793"/>
                      <a:pt x="117612" y="1460870"/>
                    </a:cubicBezTo>
                    <a:cubicBezTo>
                      <a:pt x="129357" y="1470005"/>
                      <a:pt x="154752" y="1485630"/>
                      <a:pt x="154753" y="1485630"/>
                    </a:cubicBezTo>
                    <a:cubicBezTo>
                      <a:pt x="178333" y="1526449"/>
                      <a:pt x="151168" y="1482903"/>
                      <a:pt x="185703" y="1516581"/>
                    </a:cubicBezTo>
                    <a:cubicBezTo>
                      <a:pt x="197151" y="1525838"/>
                      <a:pt x="205937" y="1537511"/>
                      <a:pt x="216654" y="1547531"/>
                    </a:cubicBezTo>
                    <a:cubicBezTo>
                      <a:pt x="223422" y="1554023"/>
                      <a:pt x="233691" y="1559444"/>
                      <a:pt x="241414" y="1566102"/>
                    </a:cubicBezTo>
                    <a:cubicBezTo>
                      <a:pt x="260423" y="1580423"/>
                      <a:pt x="264670" y="1580121"/>
                      <a:pt x="284745" y="1597052"/>
                    </a:cubicBezTo>
                    <a:cubicBezTo>
                      <a:pt x="292175" y="1602594"/>
                      <a:pt x="296014" y="1611714"/>
                      <a:pt x="303316" y="1615623"/>
                    </a:cubicBezTo>
                    <a:cubicBezTo>
                      <a:pt x="335630" y="1640566"/>
                      <a:pt x="330943" y="1637020"/>
                      <a:pt x="359027" y="1646573"/>
                    </a:cubicBezTo>
                    <a:cubicBezTo>
                      <a:pt x="386650" y="1664213"/>
                      <a:pt x="394644" y="1672669"/>
                      <a:pt x="420928" y="1683714"/>
                    </a:cubicBezTo>
                    <a:cubicBezTo>
                      <a:pt x="427055" y="1686409"/>
                      <a:pt x="433406" y="1688081"/>
                      <a:pt x="439498" y="1689904"/>
                    </a:cubicBezTo>
                    <a:cubicBezTo>
                      <a:pt x="448101" y="1696439"/>
                      <a:pt x="454737" y="1702460"/>
                      <a:pt x="464259" y="1708475"/>
                    </a:cubicBezTo>
                    <a:cubicBezTo>
                      <a:pt x="479208" y="1718758"/>
                      <a:pt x="501071" y="1723592"/>
                      <a:pt x="513780" y="1733235"/>
                    </a:cubicBezTo>
                    <a:cubicBezTo>
                      <a:pt x="520948" y="1736318"/>
                      <a:pt x="526568" y="1740733"/>
                      <a:pt x="532350" y="1745616"/>
                    </a:cubicBezTo>
                    <a:cubicBezTo>
                      <a:pt x="551708" y="1763271"/>
                      <a:pt x="546496" y="1765863"/>
                      <a:pt x="569491" y="1776566"/>
                    </a:cubicBezTo>
                    <a:cubicBezTo>
                      <a:pt x="575225" y="1779368"/>
                      <a:pt x="581981" y="1780575"/>
                      <a:pt x="588062" y="1782756"/>
                    </a:cubicBezTo>
                    <a:cubicBezTo>
                      <a:pt x="594591" y="1789362"/>
                      <a:pt x="600781" y="1796134"/>
                      <a:pt x="606632" y="1801327"/>
                    </a:cubicBezTo>
                    <a:cubicBezTo>
                      <a:pt x="617373" y="1810829"/>
                      <a:pt x="633175" y="1812965"/>
                      <a:pt x="643773" y="1826087"/>
                    </a:cubicBezTo>
                    <a:cubicBezTo>
                      <a:pt x="656240" y="1837591"/>
                      <a:pt x="667024" y="1851509"/>
                      <a:pt x="680913" y="1863227"/>
                    </a:cubicBezTo>
                    <a:cubicBezTo>
                      <a:pt x="720784" y="1892718"/>
                      <a:pt x="672837" y="1852108"/>
                      <a:pt x="724244" y="1894179"/>
                    </a:cubicBezTo>
                    <a:cubicBezTo>
                      <a:pt x="730771" y="1898130"/>
                      <a:pt x="737679" y="1901751"/>
                      <a:pt x="742815" y="1906559"/>
                    </a:cubicBezTo>
                    <a:cubicBezTo>
                      <a:pt x="749666" y="1911673"/>
                      <a:pt x="754567" y="1919410"/>
                      <a:pt x="761385" y="1925129"/>
                    </a:cubicBezTo>
                    <a:cubicBezTo>
                      <a:pt x="772804" y="1935884"/>
                      <a:pt x="785927" y="1941401"/>
                      <a:pt x="798526" y="1949890"/>
                    </a:cubicBezTo>
                    <a:cubicBezTo>
                      <a:pt x="805587" y="1954717"/>
                      <a:pt x="809370" y="1959242"/>
                      <a:pt x="817096" y="1962270"/>
                    </a:cubicBezTo>
                    <a:cubicBezTo>
                      <a:pt x="825237" y="1966437"/>
                      <a:pt x="833934" y="1969418"/>
                      <a:pt x="841857" y="1974650"/>
                    </a:cubicBezTo>
                    <a:cubicBezTo>
                      <a:pt x="852369" y="1983138"/>
                      <a:pt x="865540" y="1995016"/>
                      <a:pt x="878998" y="1999411"/>
                    </a:cubicBezTo>
                    <a:cubicBezTo>
                      <a:pt x="886782" y="2003126"/>
                      <a:pt x="896573" y="2007109"/>
                      <a:pt x="903758" y="2011791"/>
                    </a:cubicBezTo>
                    <a:cubicBezTo>
                      <a:pt x="914349" y="2019240"/>
                      <a:pt x="927439" y="2028771"/>
                      <a:pt x="940898" y="2036552"/>
                    </a:cubicBezTo>
                    <a:cubicBezTo>
                      <a:pt x="946199" y="2039643"/>
                      <a:pt x="952517" y="2045230"/>
                      <a:pt x="959469" y="2048931"/>
                    </a:cubicBezTo>
                    <a:cubicBezTo>
                      <a:pt x="967167" y="2053230"/>
                      <a:pt x="975319" y="2053586"/>
                      <a:pt x="978040" y="2055121"/>
                    </a:cubicBezTo>
                    <a:cubicBezTo>
                      <a:pt x="1019661" y="2083210"/>
                      <a:pt x="1006065" y="2073218"/>
                      <a:pt x="1027561" y="2092263"/>
                    </a:cubicBezTo>
                  </a:path>
                </a:pathLst>
              </a:custGeom>
              <a:noFill/>
              <a:ln w="25400" cap="rnd">
                <a:solidFill>
                  <a:srgbClr val="00FA00"/>
                </a:solidFill>
                <a:prstDash val="sysDash"/>
                <a:round/>
                <a:extLst>
                  <a:ext uri="{C807C97D-BFC1-408E-A445-0C87EB9F89A2}">
                    <ask:lineSketchStyleProps xmlns:ask="http://schemas.microsoft.com/office/drawing/2018/sketchyshapes" sd="1219033472">
                      <a:custGeom>
                        <a:avLst/>
                        <a:gdLst>
                          <a:gd name="connsiteX0" fmla="*/ 353961 w 1632155"/>
                          <a:gd name="connsiteY0" fmla="*/ 0 h 3323303"/>
                          <a:gd name="connsiteX1" fmla="*/ 304800 w 1632155"/>
                          <a:gd name="connsiteY1" fmla="*/ 49161 h 3323303"/>
                          <a:gd name="connsiteX2" fmla="*/ 275303 w 1632155"/>
                          <a:gd name="connsiteY2" fmla="*/ 58993 h 3323303"/>
                          <a:gd name="connsiteX3" fmla="*/ 245807 w 1632155"/>
                          <a:gd name="connsiteY3" fmla="*/ 78658 h 3323303"/>
                          <a:gd name="connsiteX4" fmla="*/ 226142 w 1632155"/>
                          <a:gd name="connsiteY4" fmla="*/ 245806 h 3323303"/>
                          <a:gd name="connsiteX5" fmla="*/ 196645 w 1632155"/>
                          <a:gd name="connsiteY5" fmla="*/ 363793 h 3323303"/>
                          <a:gd name="connsiteX6" fmla="*/ 186813 w 1632155"/>
                          <a:gd name="connsiteY6" fmla="*/ 403122 h 3323303"/>
                          <a:gd name="connsiteX7" fmla="*/ 176981 w 1632155"/>
                          <a:gd name="connsiteY7" fmla="*/ 432619 h 3323303"/>
                          <a:gd name="connsiteX8" fmla="*/ 157316 w 1632155"/>
                          <a:gd name="connsiteY8" fmla="*/ 530942 h 3323303"/>
                          <a:gd name="connsiteX9" fmla="*/ 147484 w 1632155"/>
                          <a:gd name="connsiteY9" fmla="*/ 560439 h 3323303"/>
                          <a:gd name="connsiteX10" fmla="*/ 108155 w 1632155"/>
                          <a:gd name="connsiteY10" fmla="*/ 619432 h 3323303"/>
                          <a:gd name="connsiteX11" fmla="*/ 68826 w 1632155"/>
                          <a:gd name="connsiteY11" fmla="*/ 796413 h 3323303"/>
                          <a:gd name="connsiteX12" fmla="*/ 49161 w 1632155"/>
                          <a:gd name="connsiteY12" fmla="*/ 855406 h 3323303"/>
                          <a:gd name="connsiteX13" fmla="*/ 39329 w 1632155"/>
                          <a:gd name="connsiteY13" fmla="*/ 884903 h 3323303"/>
                          <a:gd name="connsiteX14" fmla="*/ 29497 w 1632155"/>
                          <a:gd name="connsiteY14" fmla="*/ 953729 h 3323303"/>
                          <a:gd name="connsiteX15" fmla="*/ 19665 w 1632155"/>
                          <a:gd name="connsiteY15" fmla="*/ 1012722 h 3323303"/>
                          <a:gd name="connsiteX16" fmla="*/ 0 w 1632155"/>
                          <a:gd name="connsiteY16" fmla="*/ 1248697 h 3323303"/>
                          <a:gd name="connsiteX17" fmla="*/ 9832 w 1632155"/>
                          <a:gd name="connsiteY17" fmla="*/ 2113935 h 3323303"/>
                          <a:gd name="connsiteX18" fmla="*/ 19665 w 1632155"/>
                          <a:gd name="connsiteY18" fmla="*/ 2172929 h 3323303"/>
                          <a:gd name="connsiteX19" fmla="*/ 29497 w 1632155"/>
                          <a:gd name="connsiteY19" fmla="*/ 2202426 h 3323303"/>
                          <a:gd name="connsiteX20" fmla="*/ 88490 w 1632155"/>
                          <a:gd name="connsiteY20" fmla="*/ 2241755 h 3323303"/>
                          <a:gd name="connsiteX21" fmla="*/ 127819 w 1632155"/>
                          <a:gd name="connsiteY21" fmla="*/ 2271251 h 3323303"/>
                          <a:gd name="connsiteX22" fmla="*/ 157316 w 1632155"/>
                          <a:gd name="connsiteY22" fmla="*/ 2290916 h 3323303"/>
                          <a:gd name="connsiteX23" fmla="*/ 186813 w 1632155"/>
                          <a:gd name="connsiteY23" fmla="*/ 2320413 h 3323303"/>
                          <a:gd name="connsiteX24" fmla="*/ 245807 w 1632155"/>
                          <a:gd name="connsiteY24" fmla="*/ 2359742 h 3323303"/>
                          <a:gd name="connsiteX25" fmla="*/ 294968 w 1632155"/>
                          <a:gd name="connsiteY25" fmla="*/ 2408903 h 3323303"/>
                          <a:gd name="connsiteX26" fmla="*/ 344129 w 1632155"/>
                          <a:gd name="connsiteY26" fmla="*/ 2458064 h 3323303"/>
                          <a:gd name="connsiteX27" fmla="*/ 383458 w 1632155"/>
                          <a:gd name="connsiteY27" fmla="*/ 2487561 h 3323303"/>
                          <a:gd name="connsiteX28" fmla="*/ 452284 w 1632155"/>
                          <a:gd name="connsiteY28" fmla="*/ 2536722 h 3323303"/>
                          <a:gd name="connsiteX29" fmla="*/ 481781 w 1632155"/>
                          <a:gd name="connsiteY29" fmla="*/ 2566219 h 3323303"/>
                          <a:gd name="connsiteX30" fmla="*/ 570271 w 1632155"/>
                          <a:gd name="connsiteY30" fmla="*/ 2615380 h 3323303"/>
                          <a:gd name="connsiteX31" fmla="*/ 668594 w 1632155"/>
                          <a:gd name="connsiteY31" fmla="*/ 2674374 h 3323303"/>
                          <a:gd name="connsiteX32" fmla="*/ 698090 w 1632155"/>
                          <a:gd name="connsiteY32" fmla="*/ 2684206 h 3323303"/>
                          <a:gd name="connsiteX33" fmla="*/ 737419 w 1632155"/>
                          <a:gd name="connsiteY33" fmla="*/ 2713703 h 3323303"/>
                          <a:gd name="connsiteX34" fmla="*/ 816078 w 1632155"/>
                          <a:gd name="connsiteY34" fmla="*/ 2753032 h 3323303"/>
                          <a:gd name="connsiteX35" fmla="*/ 845574 w 1632155"/>
                          <a:gd name="connsiteY35" fmla="*/ 2772697 h 3323303"/>
                          <a:gd name="connsiteX36" fmla="*/ 904568 w 1632155"/>
                          <a:gd name="connsiteY36" fmla="*/ 2821858 h 3323303"/>
                          <a:gd name="connsiteX37" fmla="*/ 934065 w 1632155"/>
                          <a:gd name="connsiteY37" fmla="*/ 2831690 h 3323303"/>
                          <a:gd name="connsiteX38" fmla="*/ 963561 w 1632155"/>
                          <a:gd name="connsiteY38" fmla="*/ 2861187 h 3323303"/>
                          <a:gd name="connsiteX39" fmla="*/ 1022555 w 1632155"/>
                          <a:gd name="connsiteY39" fmla="*/ 2900516 h 3323303"/>
                          <a:gd name="connsiteX40" fmla="*/ 1081548 w 1632155"/>
                          <a:gd name="connsiteY40" fmla="*/ 2959509 h 3323303"/>
                          <a:gd name="connsiteX41" fmla="*/ 1150374 w 1632155"/>
                          <a:gd name="connsiteY41" fmla="*/ 3008671 h 3323303"/>
                          <a:gd name="connsiteX42" fmla="*/ 1179871 w 1632155"/>
                          <a:gd name="connsiteY42" fmla="*/ 3028335 h 3323303"/>
                          <a:gd name="connsiteX43" fmla="*/ 1209368 w 1632155"/>
                          <a:gd name="connsiteY43" fmla="*/ 3057832 h 3323303"/>
                          <a:gd name="connsiteX44" fmla="*/ 1268361 w 1632155"/>
                          <a:gd name="connsiteY44" fmla="*/ 3097161 h 3323303"/>
                          <a:gd name="connsiteX45" fmla="*/ 1297858 w 1632155"/>
                          <a:gd name="connsiteY45" fmla="*/ 3116826 h 3323303"/>
                          <a:gd name="connsiteX46" fmla="*/ 1337187 w 1632155"/>
                          <a:gd name="connsiteY46" fmla="*/ 3136490 h 3323303"/>
                          <a:gd name="connsiteX47" fmla="*/ 1396181 w 1632155"/>
                          <a:gd name="connsiteY47" fmla="*/ 3175819 h 3323303"/>
                          <a:gd name="connsiteX48" fmla="*/ 1435510 w 1632155"/>
                          <a:gd name="connsiteY48" fmla="*/ 3195484 h 3323303"/>
                          <a:gd name="connsiteX49" fmla="*/ 1494503 w 1632155"/>
                          <a:gd name="connsiteY49" fmla="*/ 3234813 h 3323303"/>
                          <a:gd name="connsiteX50" fmla="*/ 1524000 w 1632155"/>
                          <a:gd name="connsiteY50" fmla="*/ 3254477 h 3323303"/>
                          <a:gd name="connsiteX51" fmla="*/ 1553497 w 1632155"/>
                          <a:gd name="connsiteY51" fmla="*/ 3264309 h 3323303"/>
                          <a:gd name="connsiteX52" fmla="*/ 1632155 w 1632155"/>
                          <a:gd name="connsiteY52" fmla="*/ 3323303 h 3323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632155" h="3323303">
                            <a:moveTo>
                              <a:pt x="353961" y="0"/>
                            </a:moveTo>
                            <a:cubicBezTo>
                              <a:pt x="337574" y="16387"/>
                              <a:pt x="323340" y="35256"/>
                              <a:pt x="304800" y="49161"/>
                            </a:cubicBezTo>
                            <a:cubicBezTo>
                              <a:pt x="296509" y="55379"/>
                              <a:pt x="284573" y="54358"/>
                              <a:pt x="275303" y="58993"/>
                            </a:cubicBezTo>
                            <a:cubicBezTo>
                              <a:pt x="264734" y="64278"/>
                              <a:pt x="255639" y="72103"/>
                              <a:pt x="245807" y="78658"/>
                            </a:cubicBezTo>
                            <a:cubicBezTo>
                              <a:pt x="220959" y="277424"/>
                              <a:pt x="251621" y="29228"/>
                              <a:pt x="226142" y="245806"/>
                            </a:cubicBezTo>
                            <a:cubicBezTo>
                              <a:pt x="215388" y="337216"/>
                              <a:pt x="227630" y="301824"/>
                              <a:pt x="196645" y="363793"/>
                            </a:cubicBezTo>
                            <a:cubicBezTo>
                              <a:pt x="193368" y="376903"/>
                              <a:pt x="190525" y="390129"/>
                              <a:pt x="186813" y="403122"/>
                            </a:cubicBezTo>
                            <a:cubicBezTo>
                              <a:pt x="183966" y="413087"/>
                              <a:pt x="179311" y="422520"/>
                              <a:pt x="176981" y="432619"/>
                            </a:cubicBezTo>
                            <a:cubicBezTo>
                              <a:pt x="169465" y="465186"/>
                              <a:pt x="167885" y="499234"/>
                              <a:pt x="157316" y="530942"/>
                            </a:cubicBezTo>
                            <a:cubicBezTo>
                              <a:pt x="154039" y="540774"/>
                              <a:pt x="152517" y="551379"/>
                              <a:pt x="147484" y="560439"/>
                            </a:cubicBezTo>
                            <a:cubicBezTo>
                              <a:pt x="136007" y="581099"/>
                              <a:pt x="108155" y="619432"/>
                              <a:pt x="108155" y="619432"/>
                            </a:cubicBezTo>
                            <a:cubicBezTo>
                              <a:pt x="100365" y="658382"/>
                              <a:pt x="82708" y="754768"/>
                              <a:pt x="68826" y="796413"/>
                            </a:cubicBezTo>
                            <a:lnTo>
                              <a:pt x="49161" y="855406"/>
                            </a:lnTo>
                            <a:lnTo>
                              <a:pt x="39329" y="884903"/>
                            </a:lnTo>
                            <a:cubicBezTo>
                              <a:pt x="36052" y="907845"/>
                              <a:pt x="33021" y="930824"/>
                              <a:pt x="29497" y="953729"/>
                            </a:cubicBezTo>
                            <a:cubicBezTo>
                              <a:pt x="26466" y="973433"/>
                              <a:pt x="21649" y="992885"/>
                              <a:pt x="19665" y="1012722"/>
                            </a:cubicBezTo>
                            <a:cubicBezTo>
                              <a:pt x="11811" y="1091261"/>
                              <a:pt x="0" y="1248697"/>
                              <a:pt x="0" y="1248697"/>
                            </a:cubicBezTo>
                            <a:cubicBezTo>
                              <a:pt x="3277" y="1537110"/>
                              <a:pt x="3696" y="1825569"/>
                              <a:pt x="9832" y="2113935"/>
                            </a:cubicBezTo>
                            <a:cubicBezTo>
                              <a:pt x="10256" y="2133866"/>
                              <a:pt x="15340" y="2153468"/>
                              <a:pt x="19665" y="2172929"/>
                            </a:cubicBezTo>
                            <a:cubicBezTo>
                              <a:pt x="21913" y="2183046"/>
                              <a:pt x="22168" y="2195097"/>
                              <a:pt x="29497" y="2202426"/>
                            </a:cubicBezTo>
                            <a:cubicBezTo>
                              <a:pt x="46208" y="2219138"/>
                              <a:pt x="69583" y="2227575"/>
                              <a:pt x="88490" y="2241755"/>
                            </a:cubicBezTo>
                            <a:cubicBezTo>
                              <a:pt x="101600" y="2251587"/>
                              <a:pt x="114484" y="2261726"/>
                              <a:pt x="127819" y="2271251"/>
                            </a:cubicBezTo>
                            <a:cubicBezTo>
                              <a:pt x="137435" y="2278119"/>
                              <a:pt x="148238" y="2283351"/>
                              <a:pt x="157316" y="2290916"/>
                            </a:cubicBezTo>
                            <a:cubicBezTo>
                              <a:pt x="167998" y="2299818"/>
                              <a:pt x="175837" y="2311876"/>
                              <a:pt x="186813" y="2320413"/>
                            </a:cubicBezTo>
                            <a:cubicBezTo>
                              <a:pt x="205469" y="2334923"/>
                              <a:pt x="245807" y="2359742"/>
                              <a:pt x="245807" y="2359742"/>
                            </a:cubicBezTo>
                            <a:cubicBezTo>
                              <a:pt x="285135" y="2418736"/>
                              <a:pt x="242529" y="2363020"/>
                              <a:pt x="294968" y="2408903"/>
                            </a:cubicBezTo>
                            <a:cubicBezTo>
                              <a:pt x="312409" y="2424164"/>
                              <a:pt x="326808" y="2442668"/>
                              <a:pt x="344129" y="2458064"/>
                            </a:cubicBezTo>
                            <a:cubicBezTo>
                              <a:pt x="356377" y="2468951"/>
                              <a:pt x="370123" y="2478036"/>
                              <a:pt x="383458" y="2487561"/>
                            </a:cubicBezTo>
                            <a:cubicBezTo>
                              <a:pt x="414578" y="2509790"/>
                              <a:pt x="420158" y="2509185"/>
                              <a:pt x="452284" y="2536722"/>
                            </a:cubicBezTo>
                            <a:cubicBezTo>
                              <a:pt x="462842" y="2545771"/>
                              <a:pt x="470805" y="2557682"/>
                              <a:pt x="481781" y="2566219"/>
                            </a:cubicBezTo>
                            <a:cubicBezTo>
                              <a:pt x="532494" y="2605663"/>
                              <a:pt x="525766" y="2600545"/>
                              <a:pt x="570271" y="2615380"/>
                            </a:cubicBezTo>
                            <a:cubicBezTo>
                              <a:pt x="612207" y="2643337"/>
                              <a:pt x="626269" y="2656234"/>
                              <a:pt x="668594" y="2674374"/>
                            </a:cubicBezTo>
                            <a:cubicBezTo>
                              <a:pt x="678120" y="2678457"/>
                              <a:pt x="688258" y="2680929"/>
                              <a:pt x="698090" y="2684206"/>
                            </a:cubicBezTo>
                            <a:cubicBezTo>
                              <a:pt x="711200" y="2694038"/>
                              <a:pt x="723264" y="2705446"/>
                              <a:pt x="737419" y="2713703"/>
                            </a:cubicBezTo>
                            <a:cubicBezTo>
                              <a:pt x="762740" y="2728474"/>
                              <a:pt x="791687" y="2736771"/>
                              <a:pt x="816078" y="2753032"/>
                            </a:cubicBezTo>
                            <a:cubicBezTo>
                              <a:pt x="825910" y="2759587"/>
                              <a:pt x="836496" y="2765132"/>
                              <a:pt x="845574" y="2772697"/>
                            </a:cubicBezTo>
                            <a:cubicBezTo>
                              <a:pt x="878187" y="2799875"/>
                              <a:pt x="867955" y="2803551"/>
                              <a:pt x="904568" y="2821858"/>
                            </a:cubicBezTo>
                            <a:cubicBezTo>
                              <a:pt x="913838" y="2826493"/>
                              <a:pt x="924233" y="2828413"/>
                              <a:pt x="934065" y="2831690"/>
                            </a:cubicBezTo>
                            <a:cubicBezTo>
                              <a:pt x="943897" y="2841522"/>
                              <a:pt x="952585" y="2852650"/>
                              <a:pt x="963561" y="2861187"/>
                            </a:cubicBezTo>
                            <a:cubicBezTo>
                              <a:pt x="982216" y="2875697"/>
                              <a:pt x="1005843" y="2883804"/>
                              <a:pt x="1022555" y="2900516"/>
                            </a:cubicBezTo>
                            <a:cubicBezTo>
                              <a:pt x="1042219" y="2920180"/>
                              <a:pt x="1058409" y="2944083"/>
                              <a:pt x="1081548" y="2959509"/>
                            </a:cubicBezTo>
                            <a:cubicBezTo>
                              <a:pt x="1151082" y="3005866"/>
                              <a:pt x="1064978" y="2947674"/>
                              <a:pt x="1150374" y="3008671"/>
                            </a:cubicBezTo>
                            <a:cubicBezTo>
                              <a:pt x="1159990" y="3015539"/>
                              <a:pt x="1170793" y="3020770"/>
                              <a:pt x="1179871" y="3028335"/>
                            </a:cubicBezTo>
                            <a:cubicBezTo>
                              <a:pt x="1190553" y="3037237"/>
                              <a:pt x="1198392" y="3049295"/>
                              <a:pt x="1209368" y="3057832"/>
                            </a:cubicBezTo>
                            <a:cubicBezTo>
                              <a:pt x="1228023" y="3072342"/>
                              <a:pt x="1248697" y="3084051"/>
                              <a:pt x="1268361" y="3097161"/>
                            </a:cubicBezTo>
                            <a:cubicBezTo>
                              <a:pt x="1278193" y="3103716"/>
                              <a:pt x="1287288" y="3111541"/>
                              <a:pt x="1297858" y="3116826"/>
                            </a:cubicBezTo>
                            <a:cubicBezTo>
                              <a:pt x="1310968" y="3123381"/>
                              <a:pt x="1324619" y="3128949"/>
                              <a:pt x="1337187" y="3136490"/>
                            </a:cubicBezTo>
                            <a:cubicBezTo>
                              <a:pt x="1357453" y="3148649"/>
                              <a:pt x="1375042" y="3165249"/>
                              <a:pt x="1396181" y="3175819"/>
                            </a:cubicBezTo>
                            <a:cubicBezTo>
                              <a:pt x="1409291" y="3182374"/>
                              <a:pt x="1422942" y="3187943"/>
                              <a:pt x="1435510" y="3195484"/>
                            </a:cubicBezTo>
                            <a:cubicBezTo>
                              <a:pt x="1455776" y="3207644"/>
                              <a:pt x="1474839" y="3221703"/>
                              <a:pt x="1494503" y="3234813"/>
                            </a:cubicBezTo>
                            <a:cubicBezTo>
                              <a:pt x="1504335" y="3241368"/>
                              <a:pt x="1512789" y="3250740"/>
                              <a:pt x="1524000" y="3254477"/>
                            </a:cubicBezTo>
                            <a:lnTo>
                              <a:pt x="1553497" y="3264309"/>
                            </a:lnTo>
                            <a:cubicBezTo>
                              <a:pt x="1620203" y="3308781"/>
                              <a:pt x="1595778" y="3286928"/>
                              <a:pt x="1632155" y="3323303"/>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atin typeface="Arial" panose="020B0604020202020204" pitchFamily="34" charset="0"/>
                  <a:cs typeface="Arial" panose="020B0604020202020204" pitchFamily="34" charset="0"/>
                </a:endParaRPr>
              </a:p>
            </p:txBody>
          </p:sp>
        </p:grpSp>
        <p:pic>
          <p:nvPicPr>
            <p:cNvPr id="2" name="Picture 1">
              <a:extLst>
                <a:ext uri="{FF2B5EF4-FFF2-40B4-BE49-F238E27FC236}">
                  <a16:creationId xmlns:a16="http://schemas.microsoft.com/office/drawing/2014/main" id="{8C3854FA-32FA-6D33-ADB4-65E3F6869E9F}"/>
                </a:ext>
              </a:extLst>
            </p:cNvPr>
            <p:cNvPicPr>
              <a:picLocks noChangeAspect="1"/>
            </p:cNvPicPr>
            <p:nvPr/>
          </p:nvPicPr>
          <p:blipFill rotWithShape="1">
            <a:blip r:embed="rId15"/>
            <a:srcRect t="51168"/>
            <a:stretch/>
          </p:blipFill>
          <p:spPr>
            <a:xfrm rot="1349616">
              <a:off x="232676" y="3796907"/>
              <a:ext cx="820685" cy="400752"/>
            </a:xfrm>
            <a:prstGeom prst="rect">
              <a:avLst/>
            </a:prstGeom>
          </p:spPr>
        </p:pic>
        <p:pic>
          <p:nvPicPr>
            <p:cNvPr id="26" name="Picture 25" descr="MapDescription automatically generated">
              <a:extLst>
                <a:ext uri="{FF2B5EF4-FFF2-40B4-BE49-F238E27FC236}">
                  <a16:creationId xmlns:a16="http://schemas.microsoft.com/office/drawing/2014/main" id="{A972E36B-97F5-576F-CEBE-F9D3AA30D029}"/>
                </a:ext>
              </a:extLst>
            </p:cNvPr>
            <p:cNvPicPr>
              <a:picLocks/>
            </p:cNvPicPr>
            <p:nvPr/>
          </p:nvPicPr>
          <p:blipFill rotWithShape="1">
            <a:blip r:embed="rId16">
              <a:extLst>
                <a:ext uri="{28A0092B-C50C-407E-A947-70E740481C1C}">
                  <a14:useLocalDpi xmlns:a14="http://schemas.microsoft.com/office/drawing/2010/main" val="0"/>
                </a:ext>
              </a:extLst>
            </a:blip>
            <a:srcRect l="6676" t="3311" r="8549"/>
            <a:stretch/>
          </p:blipFill>
          <p:spPr bwMode="auto">
            <a:xfrm>
              <a:off x="9594901" y="1834660"/>
              <a:ext cx="2423621" cy="1798673"/>
            </a:xfrm>
            <a:prstGeom prst="rect">
              <a:avLst/>
            </a:prstGeom>
            <a:noFill/>
            <a:ln>
              <a:solidFill>
                <a:srgbClr val="0403FF"/>
              </a:solidFill>
            </a:ln>
          </p:spPr>
        </p:pic>
      </p:grpSp>
      <p:cxnSp>
        <p:nvCxnSpPr>
          <p:cNvPr id="10" name="Straight Connector 9">
            <a:extLst>
              <a:ext uri="{FF2B5EF4-FFF2-40B4-BE49-F238E27FC236}">
                <a16:creationId xmlns:a16="http://schemas.microsoft.com/office/drawing/2014/main" id="{7B87B6E6-C48C-D72D-387B-7E4709ED3EA8}"/>
              </a:ext>
            </a:extLst>
          </p:cNvPr>
          <p:cNvCxnSpPr>
            <a:cxnSpLocks/>
          </p:cNvCxnSpPr>
          <p:nvPr/>
        </p:nvCxnSpPr>
        <p:spPr>
          <a:xfrm flipH="1">
            <a:off x="3475314" y="5246689"/>
            <a:ext cx="4842146" cy="22213"/>
          </a:xfrm>
          <a:prstGeom prst="line">
            <a:avLst/>
          </a:prstGeom>
          <a:ln w="31750">
            <a:solidFill>
              <a:srgbClr val="0403FF"/>
            </a:solidFill>
            <a:headEnd type="stealth" w="lg" len="lg"/>
          </a:ln>
        </p:spPr>
        <p:style>
          <a:lnRef idx="1">
            <a:schemeClr val="accent1"/>
          </a:lnRef>
          <a:fillRef idx="0">
            <a:schemeClr val="accent1"/>
          </a:fillRef>
          <a:effectRef idx="0">
            <a:schemeClr val="accent1"/>
          </a:effectRef>
          <a:fontRef idx="minor">
            <a:schemeClr val="tx1"/>
          </a:fontRef>
        </p:style>
      </p:cxn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88738" y="6154738"/>
            <a:ext cx="487362" cy="487362"/>
          </a:xfrm>
          <a:prstGeom prst="rect">
            <a:avLst/>
          </a:prstGeom>
        </p:spPr>
      </p:pic>
      <p:sp>
        <p:nvSpPr>
          <p:cNvPr id="20" name="TextBox 19">
            <a:extLst>
              <a:ext uri="{FF2B5EF4-FFF2-40B4-BE49-F238E27FC236}">
                <a16:creationId xmlns:a16="http://schemas.microsoft.com/office/drawing/2014/main" id="{DF3C5846-3C57-B9C6-8B68-216A16051F30}"/>
              </a:ext>
            </a:extLst>
          </p:cNvPr>
          <p:cNvSpPr txBox="1"/>
          <p:nvPr/>
        </p:nvSpPr>
        <p:spPr>
          <a:xfrm>
            <a:off x="4951337" y="5363154"/>
            <a:ext cx="2578206" cy="400110"/>
          </a:xfrm>
          <a:prstGeom prst="rect">
            <a:avLst/>
          </a:prstGeom>
          <a:noFill/>
        </p:spPr>
        <p:txBody>
          <a:bodyPr wrap="none" rtlCol="0">
            <a:spAutoFit/>
          </a:bodyPr>
          <a:lstStyle/>
          <a:p>
            <a:r>
              <a:rPr lang="en-US" sz="2000" b="1">
                <a:solidFill>
                  <a:srgbClr val="002060"/>
                </a:solidFill>
                <a:latin typeface="Arial" panose="020B0604020202020204" pitchFamily="34" charset="0"/>
                <a:cs typeface="Arial" panose="020B0604020202020204" pitchFamily="34" charset="0"/>
              </a:rPr>
              <a:t>Version March 2024</a:t>
            </a:r>
            <a:endParaRPr lang="en-US"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8526462"/>
      </p:ext>
    </p:extLst>
  </p:cSld>
  <p:clrMapOvr>
    <a:masterClrMapping/>
  </p:clrMapOvr>
  <mc:AlternateContent xmlns:mc="http://schemas.openxmlformats.org/markup-compatibility/2006" xmlns:p14="http://schemas.microsoft.com/office/powerpoint/2010/main">
    <mc:Choice Requires="p14">
      <p:transition spd="slow" p14:dur="2000" advTm="50350"/>
    </mc:Choice>
    <mc:Fallback xmlns="">
      <p:transition spd="slow" advTm="50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0"/>
            <a:ext cx="12191999" cy="830997"/>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Ozonesonde</a:t>
            </a:r>
            <a:r>
              <a:rPr lang="en-US" sz="2400" dirty="0">
                <a:latin typeface="Arial" panose="020B0604020202020204" pitchFamily="34" charset="0"/>
                <a:cs typeface="Arial" panose="020B0604020202020204" pitchFamily="34" charset="0"/>
              </a:rPr>
              <a:t> Measurement Principles and Best Operational Practices”</a:t>
            </a:r>
          </a:p>
          <a:p>
            <a:pPr algn="ctr"/>
            <a:r>
              <a:rPr lang="en-US" sz="2400" dirty="0">
                <a:latin typeface="Arial" panose="020B0604020202020204" pitchFamily="34" charset="0"/>
                <a:cs typeface="Arial" panose="020B0604020202020204" pitchFamily="34" charset="0"/>
              </a:rPr>
              <a:t>(WMO/GAW-Report No. 268)</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10</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C6830FB-09D4-9E7C-3441-49BCA84B9D54}"/>
              </a:ext>
            </a:extLst>
          </p:cNvPr>
          <p:cNvSpPr txBox="1"/>
          <p:nvPr/>
        </p:nvSpPr>
        <p:spPr>
          <a:xfrm>
            <a:off x="212526" y="1232280"/>
            <a:ext cx="11781196" cy="4862870"/>
          </a:xfrm>
          <a:prstGeom prst="rect">
            <a:avLst/>
          </a:prstGeom>
          <a:noFill/>
        </p:spPr>
        <p:txBody>
          <a:bodyPr wrap="square" rtlCol="0">
            <a:spAutoFit/>
          </a:bodyPr>
          <a:lstStyle/>
          <a:p>
            <a:pPr>
              <a:spcBef>
                <a:spcPts val="726"/>
              </a:spcBef>
            </a:pPr>
            <a:r>
              <a:rPr lang="en-DE" sz="2000" b="1" dirty="0">
                <a:solidFill>
                  <a:srgbClr val="002060"/>
                </a:solidFill>
                <a:latin typeface="Arial" panose="020B0604020202020204" pitchFamily="34" charset="0"/>
                <a:cs typeface="Arial" panose="020B0604020202020204" pitchFamily="34" charset="0"/>
              </a:rPr>
              <a:t>  Table of Content</a:t>
            </a:r>
            <a:r>
              <a:rPr lang="en-DE" sz="2000" i="1" dirty="0">
                <a:solidFill>
                  <a:srgbClr val="002060"/>
                </a:solidFill>
                <a:latin typeface="Arial" panose="020B0604020202020204" pitchFamily="34" charset="0"/>
                <a:cs typeface="Arial" panose="020B0604020202020204" pitchFamily="34" charset="0"/>
              </a:rPr>
              <a:t>	</a:t>
            </a:r>
            <a:r>
              <a:rPr lang="en-US" sz="2000" i="1" dirty="0">
                <a:solidFill>
                  <a:srgbClr val="002060"/>
                </a:solidFill>
                <a:latin typeface="Arial" panose="020B0604020202020204" pitchFamily="34" charset="0"/>
                <a:cs typeface="Arial" panose="020B0604020202020204" pitchFamily="34" charset="0"/>
              </a:rPr>
              <a:t>            	</a:t>
            </a:r>
          </a:p>
          <a:p>
            <a:pPr>
              <a:spcBef>
                <a:spcPts val="500"/>
              </a:spcBef>
            </a:pPr>
            <a:r>
              <a:rPr lang="en-US" sz="2000" i="1" dirty="0">
                <a:solidFill>
                  <a:srgbClr val="002060"/>
                </a:solidFill>
                <a:latin typeface="Arial" panose="020B0604020202020204" pitchFamily="34" charset="0"/>
                <a:cs typeface="Arial" panose="020B0604020202020204" pitchFamily="34" charset="0"/>
              </a:rPr>
              <a:t>		</a:t>
            </a:r>
            <a:r>
              <a:rPr lang="en-DE" sz="2000" dirty="0">
                <a:solidFill>
                  <a:srgbClr val="002060"/>
                </a:solidFill>
                <a:latin typeface="Arial" panose="020B0604020202020204" pitchFamily="34" charset="0"/>
                <a:cs typeface="Arial" panose="020B0604020202020204" pitchFamily="34" charset="0"/>
              </a:rPr>
              <a:t>Preface (WMO-GAW</a:t>
            </a:r>
            <a:r>
              <a:rPr lang="en-US" sz="2000" dirty="0">
                <a:solidFill>
                  <a:srgbClr val="002060"/>
                </a:solidFill>
                <a:latin typeface="Arial" panose="020B0604020202020204" pitchFamily="34" charset="0"/>
                <a:cs typeface="Arial" panose="020B0604020202020204" pitchFamily="34" charset="0"/>
              </a:rPr>
              <a:t> (Global Atmospheric Watch</a:t>
            </a:r>
            <a:r>
              <a:rPr lang="en-DE" sz="2000" dirty="0">
                <a:solidFill>
                  <a:srgbClr val="002060"/>
                </a:solidFill>
                <a:latin typeface="Arial" panose="020B0604020202020204" pitchFamily="34" charset="0"/>
                <a:cs typeface="Arial" panose="020B0604020202020204" pitchFamily="34" charset="0"/>
              </a:rPr>
              <a:t>)</a:t>
            </a:r>
            <a:r>
              <a:rPr lang="en-US" sz="2000" dirty="0">
                <a:solidFill>
                  <a:srgbClr val="002060"/>
                </a:solidFill>
                <a:latin typeface="Arial" panose="020B0604020202020204" pitchFamily="34" charset="0"/>
                <a:cs typeface="Arial" panose="020B0604020202020204" pitchFamily="34" charset="0"/>
              </a:rPr>
              <a:t>.  </a:t>
            </a:r>
            <a:endParaRPr lang="en-DE" sz="2000" dirty="0">
              <a:solidFill>
                <a:srgbClr val="002060"/>
              </a:solidFill>
              <a:latin typeface="Arial" panose="020B0604020202020204" pitchFamily="34" charset="0"/>
              <a:cs typeface="Arial" panose="020B0604020202020204" pitchFamily="34" charset="0"/>
            </a:endParaRP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Chapter 1	Introduction</a:t>
            </a:r>
            <a:endParaRPr lang="en-DE" sz="2000" i="1" dirty="0">
              <a:solidFill>
                <a:srgbClr val="002060"/>
              </a:solidFill>
              <a:latin typeface="Arial" panose="020B0604020202020204" pitchFamily="34" charset="0"/>
              <a:cs typeface="Arial" panose="020B0604020202020204" pitchFamily="34" charset="0"/>
            </a:endParaRP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Chapter 2	Technical description of instrument</a:t>
            </a:r>
            <a:endParaRPr lang="en-US" sz="2000" dirty="0">
              <a:solidFill>
                <a:srgbClr val="002060"/>
              </a:solidFill>
              <a:latin typeface="Arial" panose="020B0604020202020204" pitchFamily="34" charset="0"/>
              <a:cs typeface="Arial" panose="020B0604020202020204" pitchFamily="34" charset="0"/>
            </a:endParaRP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Chapter 3	Data Quality Objectives </a:t>
            </a:r>
            <a:r>
              <a:rPr lang="en-US" sz="2000" dirty="0">
                <a:solidFill>
                  <a:srgbClr val="002060"/>
                </a:solidFill>
                <a:latin typeface="Arial" panose="020B0604020202020204" pitchFamily="34" charset="0"/>
                <a:cs typeface="Arial" panose="020B0604020202020204" pitchFamily="34" charset="0"/>
              </a:rPr>
              <a:t>&amp; Uncertainties  </a:t>
            </a: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Chapter 4	SOPs</a:t>
            </a:r>
            <a:r>
              <a:rPr lang="en-US" sz="2000" dirty="0">
                <a:solidFill>
                  <a:srgbClr val="002060"/>
                </a:solidFill>
                <a:latin typeface="Arial" panose="020B0604020202020204" pitchFamily="34" charset="0"/>
                <a:cs typeface="Arial" panose="020B0604020202020204" pitchFamily="34" charset="0"/>
              </a:rPr>
              <a:t>: Sonde Preparation, Operation, Data Archiving</a:t>
            </a:r>
            <a:endParaRPr lang="en-DE" sz="2000" i="1" dirty="0">
              <a:solidFill>
                <a:srgbClr val="002060"/>
              </a:solidFill>
              <a:latin typeface="Arial" panose="020B0604020202020204" pitchFamily="34" charset="0"/>
              <a:cs typeface="Arial" panose="020B0604020202020204" pitchFamily="34" charset="0"/>
            </a:endParaRP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Chapter 5	Data Quality Indicators (DQI’s)</a:t>
            </a:r>
            <a:r>
              <a:rPr lang="en-US" sz="2000" dirty="0">
                <a:solidFill>
                  <a:srgbClr val="002060"/>
                </a:solidFill>
                <a:latin typeface="Arial" panose="020B0604020202020204" pitchFamily="34" charset="0"/>
                <a:cs typeface="Arial" panose="020B0604020202020204" pitchFamily="34" charset="0"/>
              </a:rPr>
              <a:t> </a:t>
            </a: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Annex-A	Measurement Guidelines (MG’s)</a:t>
            </a:r>
          </a:p>
          <a:p>
            <a:pPr marL="91440" lvl="2">
              <a:spcBef>
                <a:spcPts val="500"/>
              </a:spcBef>
            </a:pPr>
            <a:r>
              <a:rPr lang="en-DE" sz="2000" dirty="0">
                <a:solidFill>
                  <a:srgbClr val="002060"/>
                </a:solidFill>
                <a:latin typeface="Arial" panose="020B0604020202020204" pitchFamily="34" charset="0"/>
                <a:cs typeface="Arial" panose="020B0604020202020204" pitchFamily="34" charset="0"/>
              </a:rPr>
              <a:t>Annex-B	Meta-Data</a:t>
            </a:r>
            <a:endParaRPr lang="en-US" sz="2000" dirty="0">
              <a:solidFill>
                <a:srgbClr val="002060"/>
              </a:solidFill>
              <a:latin typeface="Arial" panose="020B0604020202020204" pitchFamily="34" charset="0"/>
              <a:cs typeface="Arial" panose="020B0604020202020204" pitchFamily="34" charset="0"/>
            </a:endParaRPr>
          </a:p>
          <a:p>
            <a:pPr marL="91440" lvl="2">
              <a:spcBef>
                <a:spcPts val="500"/>
              </a:spcBef>
            </a:pPr>
            <a:r>
              <a:rPr lang="en-US" sz="2000" dirty="0">
                <a:solidFill>
                  <a:srgbClr val="002060"/>
                </a:solidFill>
                <a:latin typeface="Arial" panose="020B0604020202020204" pitchFamily="34" charset="0"/>
                <a:cs typeface="Arial" panose="020B0604020202020204" pitchFamily="34" charset="0"/>
              </a:rPr>
              <a:t>Annex-C      	Practical Guidelines for Determining Uncertainties</a:t>
            </a:r>
          </a:p>
          <a:p>
            <a:pPr marL="91440" lvl="2">
              <a:spcBef>
                <a:spcPts val="500"/>
              </a:spcBef>
            </a:pPr>
            <a:r>
              <a:rPr lang="en-US" sz="2000" dirty="0">
                <a:solidFill>
                  <a:srgbClr val="002060"/>
                </a:solidFill>
                <a:latin typeface="Arial" panose="020B0604020202020204" pitchFamily="34" charset="0"/>
                <a:cs typeface="Arial" panose="020B0604020202020204" pitchFamily="34" charset="0"/>
              </a:rPr>
              <a:t>Annex-D      	Guidelines for Data Homogenization</a:t>
            </a:r>
          </a:p>
          <a:p>
            <a:pPr marL="91440" lvl="2">
              <a:spcBef>
                <a:spcPts val="500"/>
              </a:spcBef>
            </a:pPr>
            <a:r>
              <a:rPr lang="en-US" sz="2000" dirty="0">
                <a:solidFill>
                  <a:srgbClr val="002060"/>
                </a:solidFill>
                <a:latin typeface="Arial" panose="020B0604020202020204" pitchFamily="34" charset="0"/>
                <a:cs typeface="Arial" panose="020B0604020202020204" pitchFamily="34" charset="0"/>
              </a:rPr>
              <a:t>Annex-E	Acronyms</a:t>
            </a:r>
            <a:endParaRPr lang="en-US" sz="2000" dirty="0">
              <a:solidFill>
                <a:srgbClr val="002060"/>
              </a:solidFill>
              <a:highlight>
                <a:srgbClr val="C0C0C0"/>
              </a:highlight>
              <a:latin typeface="Arial" panose="020B0604020202020204" pitchFamily="34" charset="0"/>
              <a:cs typeface="Arial" panose="020B0604020202020204" pitchFamily="34" charset="0"/>
            </a:endParaRPr>
          </a:p>
          <a:p>
            <a:pPr marL="91440" lvl="2">
              <a:spcBef>
                <a:spcPts val="500"/>
              </a:spcBef>
            </a:pPr>
            <a:r>
              <a:rPr lang="en-US" sz="2000" dirty="0">
                <a:solidFill>
                  <a:srgbClr val="002060"/>
                </a:solidFill>
                <a:latin typeface="Arial" panose="020B0604020202020204" pitchFamily="34" charset="0"/>
                <a:cs typeface="Arial" panose="020B0604020202020204" pitchFamily="34" charset="0"/>
              </a:rPr>
              <a:t>Annex-F      	ASOPOS Panel &amp; Reviewers</a:t>
            </a:r>
            <a:endParaRPr lang="en-DE" sz="20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E14264E-3591-D57C-40C9-AE453408938C}"/>
              </a:ext>
            </a:extLst>
          </p:cNvPr>
          <p:cNvPicPr>
            <a:picLocks noChangeAspect="1"/>
          </p:cNvPicPr>
          <p:nvPr/>
        </p:nvPicPr>
        <p:blipFill>
          <a:blip r:embed="rId12"/>
          <a:stretch>
            <a:fillRect/>
          </a:stretch>
        </p:blipFill>
        <p:spPr>
          <a:xfrm>
            <a:off x="8323420" y="1464069"/>
            <a:ext cx="3730036" cy="4528437"/>
          </a:xfrm>
          <a:prstGeom prst="rect">
            <a:avLst/>
          </a:prstGeom>
        </p:spPr>
      </p:pic>
      <p:sp>
        <p:nvSpPr>
          <p:cNvPr id="17" name="TextBox 16">
            <a:extLst>
              <a:ext uri="{FF2B5EF4-FFF2-40B4-BE49-F238E27FC236}">
                <a16:creationId xmlns:a16="http://schemas.microsoft.com/office/drawing/2014/main" id="{22A57110-03A4-E129-7E59-67A452E0CF11}"/>
              </a:ext>
            </a:extLst>
          </p:cNvPr>
          <p:cNvSpPr txBox="1"/>
          <p:nvPr/>
        </p:nvSpPr>
        <p:spPr>
          <a:xfrm rot="20191387">
            <a:off x="8636352" y="1992783"/>
            <a:ext cx="3628862" cy="338554"/>
          </a:xfrm>
          <a:prstGeom prst="rect">
            <a:avLst/>
          </a:prstGeom>
          <a:noFill/>
        </p:spPr>
        <p:txBody>
          <a:bodyPr wrap="square" rtlCol="0">
            <a:spAutoFit/>
          </a:bodyPr>
          <a:lstStyle/>
          <a:p>
            <a:r>
              <a:rPr lang="en-DE" sz="1600" dirty="0">
                <a:solidFill>
                  <a:srgbClr val="FF0000"/>
                </a:solidFill>
                <a:latin typeface="Arial" panose="020B0604020202020204" pitchFamily="34" charset="0"/>
                <a:cs typeface="Arial" panose="020B0604020202020204" pitchFamily="34" charset="0"/>
              </a:rPr>
              <a:t>Available at </a:t>
            </a:r>
            <a:r>
              <a:rPr lang="en-GB" sz="1600" dirty="0">
                <a:solidFill>
                  <a:srgbClr val="FF0000"/>
                </a:solidFill>
                <a:latin typeface="Arial" panose="020B0604020202020204" pitchFamily="34" charset="0"/>
                <a:cs typeface="Arial" panose="020B0604020202020204" pitchFamily="34" charset="0"/>
              </a:rPr>
              <a:t>https://</a:t>
            </a:r>
            <a:r>
              <a:rPr lang="en-GB" sz="1600" dirty="0" err="1">
                <a:solidFill>
                  <a:srgbClr val="FF0000"/>
                </a:solidFill>
                <a:latin typeface="Arial" panose="020B0604020202020204" pitchFamily="34" charset="0"/>
                <a:cs typeface="Arial" panose="020B0604020202020204" pitchFamily="34" charset="0"/>
              </a:rPr>
              <a:t>library.wmo.int</a:t>
            </a:r>
            <a:endParaRPr lang="en-DE" sz="16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D581842-F57E-2B48-FEFD-8C80A56AEC3A}"/>
              </a:ext>
            </a:extLst>
          </p:cNvPr>
          <p:cNvSpPr txBox="1"/>
          <p:nvPr/>
        </p:nvSpPr>
        <p:spPr>
          <a:xfrm>
            <a:off x="9982213" y="2460339"/>
            <a:ext cx="2011509" cy="307777"/>
          </a:xfrm>
          <a:prstGeom prst="rect">
            <a:avLst/>
          </a:prstGeom>
          <a:noFill/>
        </p:spPr>
        <p:txBody>
          <a:bodyPr wrap="square" rtlCol="0">
            <a:spAutoFit/>
          </a:bodyPr>
          <a:lstStyle/>
          <a:p>
            <a:r>
              <a:rPr lang="en-DE" sz="1400" b="1" dirty="0">
                <a:solidFill>
                  <a:srgbClr val="0020BB"/>
                </a:solidFill>
                <a:latin typeface="Arial" panose="020B0604020202020204" pitchFamily="34" charset="0"/>
                <a:cs typeface="Arial" panose="020B0604020202020204" pitchFamily="34" charset="0"/>
              </a:rPr>
              <a:t>GAW-Report No. 268</a:t>
            </a:r>
          </a:p>
        </p:txBody>
      </p:sp>
      <p:pic>
        <p:nvPicPr>
          <p:cNvPr id="19" name="Video 18">
            <a:hlinkClick r:id="" action="ppaction://media"/>
            <a:extLst>
              <a:ext uri="{FF2B5EF4-FFF2-40B4-BE49-F238E27FC236}">
                <a16:creationId xmlns:a16="http://schemas.microsoft.com/office/drawing/2014/main" id="{3C902AED-EBBF-64EF-0783-0CE1A8EF9B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11038036" y="6283456"/>
            <a:ext cx="776993" cy="582745"/>
          </a:xfrm>
          <a:prstGeom prst="rect">
            <a:avLst/>
          </a:prstGeom>
        </p:spPr>
      </p:pic>
    </p:spTree>
    <p:extLst>
      <p:ext uri="{BB962C8B-B14F-4D97-AF65-F5344CB8AC3E}">
        <p14:creationId xmlns:p14="http://schemas.microsoft.com/office/powerpoint/2010/main" val="2435263129"/>
      </p:ext>
    </p:extLst>
  </p:cSld>
  <p:clrMapOvr>
    <a:masterClrMapping/>
  </p:clrMapOvr>
  <mc:AlternateContent xmlns:mc="http://schemas.openxmlformats.org/markup-compatibility/2006" xmlns:p14="http://schemas.microsoft.com/office/powerpoint/2010/main">
    <mc:Choice Requires="p14">
      <p:transition spd="slow" p14:dur="2000" advTm="83781"/>
    </mc:Choice>
    <mc:Fallback xmlns="">
      <p:transition spd="slow" advTm="8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2935"/>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latin typeface="Arial" panose="020B0604020202020204" pitchFamily="34" charset="0"/>
                <a:cs typeface="Arial" panose="020B0604020202020204" pitchFamily="34" charset="0"/>
              </a:rPr>
              <a:t>ASOPOS 2.0: Achievements &amp; Recommendations (1)</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11</a:t>
            </a:fld>
            <a:endParaRPr lang="x-none"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6DA381-263D-F061-EEE6-AD81B2F7B1BD}"/>
              </a:ext>
            </a:extLst>
          </p:cNvPr>
          <p:cNvSpPr txBox="1"/>
          <p:nvPr/>
        </p:nvSpPr>
        <p:spPr>
          <a:xfrm>
            <a:off x="1371600" y="1246635"/>
            <a:ext cx="9780782" cy="4555093"/>
          </a:xfrm>
          <a:prstGeom prst="rect">
            <a:avLst/>
          </a:prstGeom>
          <a:noFill/>
        </p:spPr>
        <p:txBody>
          <a:bodyPr wrap="square">
            <a:spAutoFit/>
          </a:bodyPr>
          <a:lstStyle/>
          <a:p>
            <a:pPr marL="285750" indent="-285750">
              <a:spcBef>
                <a:spcPts val="1200"/>
              </a:spcBef>
              <a:buFont typeface="Wingdings" pitchFamily="2" charset="2"/>
              <a:buChar char="Ø"/>
            </a:pPr>
            <a:r>
              <a:rPr lang="en-DE" sz="2400" dirty="0">
                <a:solidFill>
                  <a:srgbClr val="002060"/>
                </a:solidFill>
                <a:latin typeface="Arial" panose="020B0604020202020204" pitchFamily="34" charset="0"/>
                <a:cs typeface="Arial" panose="020B0604020202020204" pitchFamily="34" charset="0"/>
              </a:rPr>
              <a:t>More strict and unified Standard Operating Procedures (SOPs)</a:t>
            </a:r>
          </a:p>
          <a:p>
            <a:pPr marL="285750" indent="-285750">
              <a:spcBef>
                <a:spcPts val="1200"/>
              </a:spcBef>
              <a:buFont typeface="Wingdings" pitchFamily="2" charset="2"/>
              <a:buChar char="Ø"/>
            </a:pPr>
            <a:r>
              <a:rPr lang="en-DE" sz="2400" dirty="0">
                <a:solidFill>
                  <a:srgbClr val="002060"/>
                </a:solidFill>
                <a:latin typeface="Arial" panose="020B0604020202020204" pitchFamily="34" charset="0"/>
                <a:cs typeface="Arial" panose="020B0604020202020204" pitchFamily="34" charset="0"/>
              </a:rPr>
              <a:t>Recommendations on sensing solution type and ECC sonde type stay the same as in ASOPOS 1.0</a:t>
            </a:r>
          </a:p>
          <a:p>
            <a:pPr marL="285750" indent="-285750">
              <a:spcBef>
                <a:spcPts val="1200"/>
              </a:spcBef>
              <a:buFont typeface="Wingdings" pitchFamily="2" charset="2"/>
              <a:buChar char="Ø"/>
            </a:pPr>
            <a:r>
              <a:rPr lang="en-DE" sz="2400" dirty="0">
                <a:solidFill>
                  <a:srgbClr val="002060"/>
                </a:solidFill>
                <a:latin typeface="Arial" panose="020B0604020202020204" pitchFamily="34" charset="0"/>
                <a:cs typeface="Arial" panose="020B0604020202020204" pitchFamily="34" charset="0"/>
              </a:rPr>
              <a:t>Recommendations to upgrade and regular maintenance of the zero ozone and purifying air filters and the Preparation Check Unit</a:t>
            </a:r>
          </a:p>
          <a:p>
            <a:pPr marL="285750" indent="-285750">
              <a:spcBef>
                <a:spcPts val="1200"/>
              </a:spcBef>
              <a:buFont typeface="Wingdings" pitchFamily="2" charset="2"/>
              <a:buChar char="Ø"/>
            </a:pPr>
            <a:r>
              <a:rPr lang="en-US" sz="2400" dirty="0">
                <a:solidFill>
                  <a:srgbClr val="002060"/>
                </a:solidFill>
                <a:latin typeface="Arial" panose="020B0604020202020204" pitchFamily="34" charset="0"/>
                <a:cs typeface="Arial" panose="020B0604020202020204" pitchFamily="34" charset="0"/>
              </a:rPr>
              <a:t>Stations are requested in general only to change operations when necessary (e.g. equipment becomes obsolete)</a:t>
            </a:r>
          </a:p>
          <a:p>
            <a:pPr marL="285750" indent="-285750">
              <a:spcBef>
                <a:spcPts val="1200"/>
              </a:spcBef>
              <a:buFont typeface="Wingdings" pitchFamily="2" charset="2"/>
              <a:buChar char="Ø"/>
            </a:pPr>
            <a:r>
              <a:rPr lang="en-DE" sz="2400" dirty="0">
                <a:solidFill>
                  <a:srgbClr val="002060"/>
                </a:solidFill>
                <a:latin typeface="Arial" panose="020B0604020202020204" pitchFamily="34" charset="0"/>
                <a:cs typeface="Arial" panose="020B0604020202020204" pitchFamily="34" charset="0"/>
              </a:rPr>
              <a:t>Uncertainty budget analysis with overal</a:t>
            </a:r>
            <a:r>
              <a:rPr lang="en-US" sz="2400" dirty="0">
                <a:solidFill>
                  <a:srgbClr val="002060"/>
                </a:solidFill>
                <a:latin typeface="Arial" panose="020B0604020202020204" pitchFamily="34" charset="0"/>
                <a:cs typeface="Arial" panose="020B0604020202020204" pitchFamily="34" charset="0"/>
              </a:rPr>
              <a:t>l</a:t>
            </a:r>
            <a:r>
              <a:rPr lang="en-DE" sz="2400" dirty="0">
                <a:solidFill>
                  <a:srgbClr val="002060"/>
                </a:solidFill>
                <a:latin typeface="Arial" panose="020B0604020202020204" pitchFamily="34" charset="0"/>
                <a:cs typeface="Arial" panose="020B0604020202020204" pitchFamily="34" charset="0"/>
              </a:rPr>
              <a:t> uncertainty to store in the data archives</a:t>
            </a:r>
          </a:p>
          <a:p>
            <a:pPr marL="285750" indent="-285750">
              <a:spcBef>
                <a:spcPts val="1200"/>
              </a:spcBef>
              <a:buFont typeface="Wingdings" pitchFamily="2" charset="2"/>
              <a:buChar char="Ø"/>
            </a:pPr>
            <a:r>
              <a:rPr lang="en-US" sz="2400" dirty="0">
                <a:solidFill>
                  <a:srgbClr val="002060"/>
                </a:solidFill>
                <a:latin typeface="Arial" panose="020B0604020202020204" pitchFamily="34" charset="0"/>
                <a:cs typeface="Arial" panose="020B0604020202020204" pitchFamily="34" charset="0"/>
              </a:rPr>
              <a:t>Extensive list of metadata such that data can be reprocessed</a:t>
            </a:r>
            <a:r>
              <a:rPr lang="en-DE" sz="2400" dirty="0">
                <a:solidFill>
                  <a:srgbClr val="002060"/>
                </a:solidFill>
                <a:latin typeface="Arial" panose="020B0604020202020204" pitchFamily="34" charset="0"/>
                <a:cs typeface="Arial" panose="020B0604020202020204" pitchFamily="34" charset="0"/>
              </a:rPr>
              <a:t> </a:t>
            </a:r>
          </a:p>
        </p:txBody>
      </p:sp>
      <p:pic>
        <p:nvPicPr>
          <p:cNvPr id="2" name="Video 1">
            <a:hlinkClick r:id="" action="ppaction://media"/>
            <a:extLst>
              <a:ext uri="{FF2B5EF4-FFF2-40B4-BE49-F238E27FC236}">
                <a16:creationId xmlns:a16="http://schemas.microsoft.com/office/drawing/2014/main" id="{4108B73A-3D8E-428A-A7AC-D8CC64F65E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1132330" y="6398864"/>
            <a:ext cx="643053" cy="482290"/>
          </a:xfrm>
          <a:prstGeom prst="rect">
            <a:avLst/>
          </a:prstGeom>
        </p:spPr>
      </p:pic>
    </p:spTree>
    <p:extLst>
      <p:ext uri="{BB962C8B-B14F-4D97-AF65-F5344CB8AC3E}">
        <p14:creationId xmlns:p14="http://schemas.microsoft.com/office/powerpoint/2010/main" val="4084561979"/>
      </p:ext>
    </p:extLst>
  </p:cSld>
  <p:clrMapOvr>
    <a:masterClrMapping/>
  </p:clrMapOvr>
  <mc:AlternateContent xmlns:mc="http://schemas.openxmlformats.org/markup-compatibility/2006" xmlns:p14="http://schemas.microsoft.com/office/powerpoint/2010/main">
    <mc:Choice Requires="p14">
      <p:transition spd="slow" p14:dur="2000" advTm="110735"/>
    </mc:Choice>
    <mc:Fallback xmlns="">
      <p:transition spd="slow" advTm="11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12</a:t>
            </a:fld>
            <a:endParaRPr lang="x-none"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46DA381-263D-F061-EEE6-AD81B2F7B1BD}"/>
              </a:ext>
            </a:extLst>
          </p:cNvPr>
          <p:cNvSpPr txBox="1"/>
          <p:nvPr/>
        </p:nvSpPr>
        <p:spPr>
          <a:xfrm>
            <a:off x="897094" y="677524"/>
            <a:ext cx="10869526" cy="5078313"/>
          </a:xfrm>
          <a:prstGeom prst="rect">
            <a:avLst/>
          </a:prstGeom>
          <a:noFill/>
        </p:spPr>
        <p:txBody>
          <a:bodyPr wrap="square">
            <a:spAutoFit/>
          </a:bodyPr>
          <a:lstStyle/>
          <a:p>
            <a:pPr marL="285750" indent="-285750">
              <a:spcBef>
                <a:spcPts val="1200"/>
              </a:spcBef>
              <a:buFont typeface="Wingdings" pitchFamily="2" charset="2"/>
              <a:buChar char="Ø"/>
            </a:pPr>
            <a:r>
              <a:rPr lang="en-GB" sz="2400" dirty="0">
                <a:solidFill>
                  <a:srgbClr val="002060"/>
                </a:solidFill>
                <a:latin typeface="Arial" panose="020B0604020202020204" pitchFamily="34" charset="0"/>
                <a:cs typeface="Arial" panose="020B0604020202020204" pitchFamily="34" charset="0"/>
              </a:rPr>
              <a:t>Practical guidelines for SOPs, Meta data, Data Processing incl. Uncertainties and Homogenisation of historical long term </a:t>
            </a:r>
            <a:r>
              <a:rPr lang="en-GB" sz="2400" dirty="0" err="1">
                <a:solidFill>
                  <a:srgbClr val="002060"/>
                </a:solidFill>
                <a:latin typeface="Arial" panose="020B0604020202020204" pitchFamily="34" charset="0"/>
                <a:cs typeface="Arial" panose="020B0604020202020204" pitchFamily="34" charset="0"/>
              </a:rPr>
              <a:t>ozonesonde</a:t>
            </a:r>
            <a:r>
              <a:rPr lang="en-GB" sz="2400" dirty="0">
                <a:solidFill>
                  <a:srgbClr val="002060"/>
                </a:solidFill>
                <a:latin typeface="Arial" panose="020B0604020202020204" pitchFamily="34" charset="0"/>
                <a:cs typeface="Arial" panose="020B0604020202020204" pitchFamily="34" charset="0"/>
              </a:rPr>
              <a:t> records.</a:t>
            </a:r>
          </a:p>
          <a:p>
            <a:pPr marL="285750" indent="-285750">
              <a:spcBef>
                <a:spcPts val="1200"/>
              </a:spcBef>
              <a:buFont typeface="Wingdings" pitchFamily="2" charset="2"/>
              <a:buChar char="Ø"/>
            </a:pPr>
            <a:r>
              <a:rPr lang="en-GB" sz="2400" dirty="0">
                <a:solidFill>
                  <a:srgbClr val="002060"/>
                </a:solidFill>
                <a:latin typeface="Arial" panose="020B0604020202020204" pitchFamily="34" charset="0"/>
                <a:cs typeface="Arial" panose="020B0604020202020204" pitchFamily="34" charset="0"/>
              </a:rPr>
              <a:t>Base for improved data processing (resolving fast and slow time responses).</a:t>
            </a:r>
          </a:p>
          <a:p>
            <a:pPr marL="285750" indent="-285750">
              <a:spcBef>
                <a:spcPts val="1200"/>
              </a:spcBef>
              <a:buFont typeface="Wingdings" pitchFamily="2" charset="2"/>
              <a:buChar char="Ø"/>
            </a:pPr>
            <a:r>
              <a:rPr lang="en-GB" sz="2400" dirty="0">
                <a:solidFill>
                  <a:srgbClr val="002060"/>
                </a:solidFill>
                <a:latin typeface="Arial" panose="020B0604020202020204" pitchFamily="34" charset="0"/>
                <a:cs typeface="Arial" panose="020B0604020202020204" pitchFamily="34" charset="0"/>
              </a:rPr>
              <a:t>Quality assessment “monitoring” with frequent comparison to satellite and ground-based total column (TCO) ozone amounts</a:t>
            </a:r>
          </a:p>
          <a:p>
            <a:pPr marL="285750" indent="-285750">
              <a:spcBef>
                <a:spcPts val="1200"/>
              </a:spcBef>
              <a:buFont typeface="Wingdings" pitchFamily="2" charset="2"/>
              <a:buChar char="Ø"/>
            </a:pPr>
            <a:r>
              <a:rPr lang="en-GB" sz="2400" dirty="0">
                <a:solidFill>
                  <a:srgbClr val="002060"/>
                </a:solidFill>
                <a:latin typeface="Arial" panose="020B0604020202020204" pitchFamily="34" charset="0"/>
                <a:cs typeface="Arial" panose="020B0604020202020204" pitchFamily="34" charset="0"/>
              </a:rPr>
              <a:t>Final data in the data archives should be traceable to a single reference standard: JOSIE-OPM at WCCOS</a:t>
            </a:r>
          </a:p>
          <a:p>
            <a:pPr>
              <a:spcBef>
                <a:spcPts val="1200"/>
              </a:spcBef>
            </a:pPr>
            <a:r>
              <a:rPr lang="en-GB" sz="2400" b="1" dirty="0">
                <a:solidFill>
                  <a:srgbClr val="002060"/>
                </a:solidFill>
                <a:latin typeface="Arial" panose="020B0604020202020204" pitchFamily="34" charset="0"/>
                <a:cs typeface="Arial" panose="020B0604020202020204" pitchFamily="34" charset="0"/>
              </a:rPr>
              <a:t>NOTE!  OZONESONDE QA HAVE TO BE AN ONGOING PROCESS:</a:t>
            </a:r>
          </a:p>
          <a:p>
            <a:pPr marL="342900" indent="-342900">
              <a:spcBef>
                <a:spcPts val="1200"/>
              </a:spcBef>
              <a:buFont typeface="Wingdings" panose="05000000000000000000" pitchFamily="2" charset="2"/>
              <a:buChar char="Ø"/>
            </a:pPr>
            <a:r>
              <a:rPr lang="en-GB" sz="2400" dirty="0">
                <a:solidFill>
                  <a:srgbClr val="002060"/>
                </a:solidFill>
                <a:latin typeface="Arial" panose="020B0604020202020204" pitchFamily="34" charset="0"/>
                <a:cs typeface="Arial" panose="020B0604020202020204" pitchFamily="34" charset="0"/>
              </a:rPr>
              <a:t>Instrumentation will change, intentional or not!</a:t>
            </a:r>
          </a:p>
          <a:p>
            <a:pPr marL="285750" indent="-285750">
              <a:spcBef>
                <a:spcPts val="1200"/>
              </a:spcBef>
              <a:buFont typeface="Wingdings" pitchFamily="2" charset="2"/>
              <a:buChar char="Ø"/>
            </a:pPr>
            <a:r>
              <a:rPr lang="en-GB" sz="2400" dirty="0">
                <a:solidFill>
                  <a:srgbClr val="002060"/>
                </a:solidFill>
                <a:latin typeface="Arial" panose="020B0604020202020204" pitchFamily="34" charset="0"/>
                <a:cs typeface="Arial" panose="020B0604020202020204" pitchFamily="34" charset="0"/>
              </a:rPr>
              <a:t>WCCOS is essential for </a:t>
            </a:r>
            <a:r>
              <a:rPr lang="en-GB" sz="2400" dirty="0" err="1">
                <a:solidFill>
                  <a:srgbClr val="002060"/>
                </a:solidFill>
                <a:latin typeface="Arial" panose="020B0604020202020204" pitchFamily="34" charset="0"/>
                <a:cs typeface="Arial" panose="020B0604020202020204" pitchFamily="34" charset="0"/>
              </a:rPr>
              <a:t>ozonesonde</a:t>
            </a:r>
            <a:r>
              <a:rPr lang="en-GB" sz="2400" dirty="0">
                <a:solidFill>
                  <a:srgbClr val="002060"/>
                </a:solidFill>
                <a:latin typeface="Arial" panose="020B0604020202020204" pitchFamily="34" charset="0"/>
                <a:cs typeface="Arial" panose="020B0604020202020204" pitchFamily="34" charset="0"/>
              </a:rPr>
              <a:t> community to monitor changes and to provide World Standard OPM as one unique reference for every profile</a:t>
            </a:r>
          </a:p>
        </p:txBody>
      </p:sp>
      <p:sp>
        <p:nvSpPr>
          <p:cNvPr id="2" name="TextBox 1">
            <a:extLst>
              <a:ext uri="{FF2B5EF4-FFF2-40B4-BE49-F238E27FC236}">
                <a16:creationId xmlns:a16="http://schemas.microsoft.com/office/drawing/2014/main" id="{D0FC042F-8EB7-D140-8E68-4E0BFE21C239}"/>
              </a:ext>
            </a:extLst>
          </p:cNvPr>
          <p:cNvSpPr txBox="1"/>
          <p:nvPr/>
        </p:nvSpPr>
        <p:spPr>
          <a:xfrm>
            <a:off x="1" y="-22935"/>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latin typeface="Arial" panose="020B0604020202020204" pitchFamily="34" charset="0"/>
                <a:cs typeface="Arial" panose="020B0604020202020204" pitchFamily="34" charset="0"/>
              </a:rPr>
              <a:t>ASOPOS 2.0: Achievements &amp; Recommendations (2)</a:t>
            </a:r>
          </a:p>
        </p:txBody>
      </p:sp>
      <p:pic>
        <p:nvPicPr>
          <p:cNvPr id="4" name="Video 3">
            <a:hlinkClick r:id="" action="ppaction://media"/>
            <a:extLst>
              <a:ext uri="{FF2B5EF4-FFF2-40B4-BE49-F238E27FC236}">
                <a16:creationId xmlns:a16="http://schemas.microsoft.com/office/drawing/2014/main" id="{66B56249-39F6-7119-8D3C-D4F4AFD739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0887618" y="6327077"/>
            <a:ext cx="732222" cy="549167"/>
          </a:xfrm>
          <a:prstGeom prst="rect">
            <a:avLst/>
          </a:prstGeom>
        </p:spPr>
      </p:pic>
    </p:spTree>
    <p:extLst>
      <p:ext uri="{BB962C8B-B14F-4D97-AF65-F5344CB8AC3E}">
        <p14:creationId xmlns:p14="http://schemas.microsoft.com/office/powerpoint/2010/main" val="1663842588"/>
      </p:ext>
    </p:extLst>
  </p:cSld>
  <p:clrMapOvr>
    <a:masterClrMapping/>
  </p:clrMapOvr>
  <mc:AlternateContent xmlns:mc="http://schemas.openxmlformats.org/markup-compatibility/2006" xmlns:p14="http://schemas.microsoft.com/office/powerpoint/2010/main">
    <mc:Choice Requires="p14">
      <p:transition spd="slow" p14:dur="2000" advTm="143766"/>
    </mc:Choice>
    <mc:Fallback xmlns="">
      <p:transition spd="slow" advTm="14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2935"/>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latin typeface="Arial" panose="020B0604020202020204" pitchFamily="34" charset="0"/>
                <a:cs typeface="Arial" panose="020B0604020202020204" pitchFamily="34" charset="0"/>
              </a:rPr>
              <a:t>ASOPOS 2.0: Implementation into the global network</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13</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6C1B5FB-65A0-C911-E663-75901AE0ABAB}"/>
              </a:ext>
            </a:extLst>
          </p:cNvPr>
          <p:cNvSpPr txBox="1"/>
          <p:nvPr/>
        </p:nvSpPr>
        <p:spPr>
          <a:xfrm>
            <a:off x="956477" y="850971"/>
            <a:ext cx="10198224" cy="4401205"/>
          </a:xfrm>
          <a:prstGeom prst="rect">
            <a:avLst/>
          </a:prstGeom>
          <a:noFill/>
        </p:spPr>
        <p:txBody>
          <a:bodyPr wrap="square">
            <a:spAutoFit/>
          </a:bodyPr>
          <a:lstStyle/>
          <a:p>
            <a:pPr>
              <a:spcBef>
                <a:spcPts val="1200"/>
              </a:spcBef>
            </a:pPr>
            <a:r>
              <a:rPr lang="de-DE" sz="2400" dirty="0">
                <a:solidFill>
                  <a:srgbClr val="002060"/>
                </a:solidFill>
                <a:latin typeface="Arial" panose="020B0604020202020204" pitchFamily="34" charset="0"/>
                <a:cs typeface="Arial" panose="020B0604020202020204" pitchFamily="34" charset="0"/>
              </a:rPr>
              <a:t>The </a:t>
            </a:r>
            <a:r>
              <a:rPr lang="de-DE" sz="2400" dirty="0" err="1">
                <a:solidFill>
                  <a:srgbClr val="002060"/>
                </a:solidFill>
                <a:latin typeface="Arial" panose="020B0604020202020204" pitchFamily="34" charset="0"/>
                <a:cs typeface="Arial" panose="020B0604020202020204" pitchFamily="34" charset="0"/>
              </a:rPr>
              <a:t>outcome</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of</a:t>
            </a:r>
            <a:r>
              <a:rPr lang="de-DE" sz="2400" dirty="0">
                <a:solidFill>
                  <a:srgbClr val="002060"/>
                </a:solidFill>
                <a:latin typeface="Arial" panose="020B0604020202020204" pitchFamily="34" charset="0"/>
                <a:cs typeface="Arial" panose="020B0604020202020204" pitchFamily="34" charset="0"/>
              </a:rPr>
              <a:t> ASOPOS 2.0 </a:t>
            </a:r>
            <a:r>
              <a:rPr lang="de-DE" sz="2400" dirty="0" err="1">
                <a:solidFill>
                  <a:srgbClr val="002060"/>
                </a:solidFill>
                <a:latin typeface="Arial" panose="020B0604020202020204" pitchFamily="34" charset="0"/>
                <a:cs typeface="Arial" panose="020B0604020202020204" pitchFamily="34" charset="0"/>
              </a:rPr>
              <a:t>with</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their</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important</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recommendations</a:t>
            </a:r>
            <a:r>
              <a:rPr lang="de-DE" sz="2400" dirty="0">
                <a:solidFill>
                  <a:srgbClr val="002060"/>
                </a:solidFill>
                <a:latin typeface="Arial" panose="020B0604020202020204" pitchFamily="34" charset="0"/>
                <a:cs typeface="Arial" panose="020B0604020202020204" pitchFamily="34" charset="0"/>
              </a:rPr>
              <a:t> will </a:t>
            </a:r>
            <a:r>
              <a:rPr lang="de-DE" sz="2400" dirty="0" err="1">
                <a:solidFill>
                  <a:srgbClr val="002060"/>
                </a:solidFill>
                <a:latin typeface="Arial" panose="020B0604020202020204" pitchFamily="34" charset="0"/>
                <a:cs typeface="Arial" panose="020B0604020202020204" pitchFamily="34" charset="0"/>
              </a:rPr>
              <a:t>now</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be</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implemented</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into</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the</a:t>
            </a:r>
            <a:r>
              <a:rPr lang="de-DE" sz="2400" dirty="0">
                <a:solidFill>
                  <a:srgbClr val="002060"/>
                </a:solidFill>
                <a:latin typeface="Arial" panose="020B0604020202020204" pitchFamily="34" charset="0"/>
                <a:cs typeface="Arial" panose="020B0604020202020204" pitchFamily="34" charset="0"/>
              </a:rPr>
              <a:t> global </a:t>
            </a:r>
            <a:r>
              <a:rPr lang="de-DE" sz="2400" dirty="0" err="1">
                <a:solidFill>
                  <a:srgbClr val="002060"/>
                </a:solidFill>
                <a:latin typeface="Arial" panose="020B0604020202020204" pitchFamily="34" charset="0"/>
                <a:cs typeface="Arial" panose="020B0604020202020204" pitchFamily="34" charset="0"/>
              </a:rPr>
              <a:t>ozonesonde</a:t>
            </a:r>
            <a:r>
              <a:rPr lang="de-DE" sz="2400" dirty="0">
                <a:solidFill>
                  <a:srgbClr val="002060"/>
                </a:solidFill>
                <a:latin typeface="Arial" panose="020B0604020202020204" pitchFamily="34" charset="0"/>
                <a:cs typeface="Arial" panose="020B0604020202020204" pitchFamily="34" charset="0"/>
              </a:rPr>
              <a:t> network </a:t>
            </a:r>
            <a:r>
              <a:rPr lang="de-DE" sz="2400" dirty="0" err="1">
                <a:solidFill>
                  <a:srgbClr val="002060"/>
                </a:solidFill>
                <a:latin typeface="Arial" panose="020B0604020202020204" pitchFamily="34" charset="0"/>
                <a:cs typeface="Arial" panose="020B0604020202020204" pitchFamily="34" charset="0"/>
              </a:rPr>
              <a:t>by</a:t>
            </a:r>
            <a:r>
              <a:rPr lang="de-DE" sz="2400" dirty="0">
                <a:solidFill>
                  <a:srgbClr val="002060"/>
                </a:solidFill>
                <a:latin typeface="Arial" panose="020B0604020202020204" pitchFamily="34" charset="0"/>
                <a:cs typeface="Arial" panose="020B0604020202020204" pitchFamily="34" charset="0"/>
              </a:rPr>
              <a:t>:</a:t>
            </a:r>
          </a:p>
          <a:p>
            <a:pPr marL="571500" indent="-571500">
              <a:spcBef>
                <a:spcPts val="1200"/>
              </a:spcBef>
              <a:buFont typeface="+mj-lt"/>
              <a:buAutoNum type="romanUcPeriod"/>
            </a:pPr>
            <a:r>
              <a:rPr lang="de-DE" sz="2400" dirty="0">
                <a:solidFill>
                  <a:srgbClr val="002060"/>
                </a:solidFill>
                <a:latin typeface="Arial" panose="020B0604020202020204" pitchFamily="34" charset="0"/>
                <a:cs typeface="Arial" panose="020B0604020202020204" pitchFamily="34" charset="0"/>
              </a:rPr>
              <a:t>On-line </a:t>
            </a:r>
            <a:r>
              <a:rPr lang="de-DE" sz="2400" dirty="0" err="1">
                <a:solidFill>
                  <a:srgbClr val="002060"/>
                </a:solidFill>
                <a:latin typeface="Arial" panose="020B0604020202020204" pitchFamily="34" charset="0"/>
                <a:cs typeface="Arial" panose="020B0604020202020204" pitchFamily="34" charset="0"/>
              </a:rPr>
              <a:t>webinars</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as</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video</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clips</a:t>
            </a:r>
            <a:r>
              <a:rPr lang="de-DE" sz="2400" dirty="0">
                <a:solidFill>
                  <a:srgbClr val="002060"/>
                </a:solidFill>
                <a:latin typeface="Arial" panose="020B0604020202020204" pitchFamily="34" charset="0"/>
                <a:cs typeface="Arial" panose="020B0604020202020204" pitchFamily="34" charset="0"/>
              </a:rPr>
              <a:t>: Key </a:t>
            </a:r>
            <a:r>
              <a:rPr lang="de-DE" sz="2400" dirty="0" err="1">
                <a:solidFill>
                  <a:srgbClr val="002060"/>
                </a:solidFill>
                <a:latin typeface="Arial" panose="020B0604020202020204" pitchFamily="34" charset="0"/>
                <a:cs typeface="Arial" panose="020B0604020202020204" pitchFamily="34" charset="0"/>
              </a:rPr>
              <a:t>outcome</a:t>
            </a:r>
            <a:r>
              <a:rPr lang="de-DE" sz="2400" dirty="0">
                <a:solidFill>
                  <a:srgbClr val="002060"/>
                </a:solidFill>
                <a:latin typeface="Arial" panose="020B0604020202020204" pitchFamily="34" charset="0"/>
                <a:cs typeface="Arial" panose="020B0604020202020204" pitchFamily="34" charset="0"/>
              </a:rPr>
              <a:t> and </a:t>
            </a:r>
            <a:r>
              <a:rPr lang="de-DE" sz="2400" dirty="0" err="1">
                <a:solidFill>
                  <a:srgbClr val="002060"/>
                </a:solidFill>
                <a:latin typeface="Arial" panose="020B0604020202020204" pitchFamily="34" charset="0"/>
                <a:cs typeface="Arial" panose="020B0604020202020204" pitchFamily="34" charset="0"/>
              </a:rPr>
              <a:t>recommendations</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of</a:t>
            </a:r>
            <a:r>
              <a:rPr lang="de-DE" sz="2400" dirty="0">
                <a:solidFill>
                  <a:srgbClr val="002060"/>
                </a:solidFill>
                <a:latin typeface="Arial" panose="020B0604020202020204" pitchFamily="34" charset="0"/>
                <a:cs typeface="Arial" panose="020B0604020202020204" pitchFamily="34" charset="0"/>
              </a:rPr>
              <a:t> ASOPOS 2.0 </a:t>
            </a:r>
            <a:r>
              <a:rPr lang="de-DE" sz="2400" dirty="0" err="1">
                <a:solidFill>
                  <a:srgbClr val="002060"/>
                </a:solidFill>
                <a:latin typeface="Arial" panose="020B0604020202020204" pitchFamily="34" charset="0"/>
                <a:cs typeface="Arial" panose="020B0604020202020204" pitchFamily="34" charset="0"/>
              </a:rPr>
              <a:t>has</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been</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compiled</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into</a:t>
            </a:r>
            <a:r>
              <a:rPr lang="de-DE" sz="2400" dirty="0">
                <a:solidFill>
                  <a:srgbClr val="002060"/>
                </a:solidFill>
                <a:latin typeface="Arial" panose="020B0604020202020204" pitchFamily="34" charset="0"/>
                <a:cs typeface="Arial" panose="020B0604020202020204" pitchFamily="34" charset="0"/>
              </a:rPr>
              <a:t> a </a:t>
            </a:r>
            <a:r>
              <a:rPr lang="de-DE" sz="2400" dirty="0" err="1">
                <a:solidFill>
                  <a:srgbClr val="002060"/>
                </a:solidFill>
                <a:latin typeface="Arial" panose="020B0604020202020204" pitchFamily="34" charset="0"/>
                <a:cs typeface="Arial" panose="020B0604020202020204" pitchFamily="34" charset="0"/>
              </a:rPr>
              <a:t>series</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of</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six</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webinars</a:t>
            </a:r>
            <a:r>
              <a:rPr lang="de-DE" sz="2400" dirty="0">
                <a:solidFill>
                  <a:srgbClr val="002060"/>
                </a:solidFill>
                <a:latin typeface="Arial" panose="020B0604020202020204" pitchFamily="34" charset="0"/>
                <a:cs typeface="Arial" panose="020B0604020202020204" pitchFamily="34" charset="0"/>
              </a:rPr>
              <a:t> </a:t>
            </a:r>
          </a:p>
          <a:p>
            <a:pPr marL="571500" indent="-571500">
              <a:spcBef>
                <a:spcPts val="1200"/>
              </a:spcBef>
              <a:buFont typeface="+mj-lt"/>
              <a:buAutoNum type="romanUcPeriod"/>
            </a:pPr>
            <a:r>
              <a:rPr lang="en-DE" sz="2400" dirty="0">
                <a:solidFill>
                  <a:srgbClr val="002060"/>
                </a:solidFill>
                <a:latin typeface="Arial" panose="020B0604020202020204" pitchFamily="34" charset="0"/>
                <a:cs typeface="Arial" panose="020B0604020202020204" pitchFamily="34" charset="0"/>
              </a:rPr>
              <a:t>Regional on-line ASOPOS workshops dedicated to the operators of the ozonesounding stations to present ASOPOS 2.0 into practice: What and How to do in practical terms? (February/March 2023)</a:t>
            </a:r>
          </a:p>
          <a:p>
            <a:pPr marL="571500" indent="-571500">
              <a:spcBef>
                <a:spcPts val="1200"/>
              </a:spcBef>
              <a:buFont typeface="+mj-lt"/>
              <a:buAutoNum type="romanUcPeriod"/>
            </a:pPr>
            <a:r>
              <a:rPr lang="en-DE" sz="2400" dirty="0">
                <a:solidFill>
                  <a:srgbClr val="002060"/>
                </a:solidFill>
                <a:latin typeface="Arial" panose="020B0604020202020204" pitchFamily="34" charset="0"/>
                <a:cs typeface="Arial" panose="020B0604020202020204" pitchFamily="34" charset="0"/>
              </a:rPr>
              <a:t>Coaching the ozonesonde stations individually to implement ASOPOS 2.0 into practice (2023</a:t>
            </a:r>
            <a:r>
              <a:rPr lang="en-US" sz="2400" dirty="0">
                <a:solidFill>
                  <a:srgbClr val="002060"/>
                </a:solidFill>
                <a:latin typeface="Arial" panose="020B0604020202020204" pitchFamily="34" charset="0"/>
                <a:cs typeface="Arial" panose="020B0604020202020204" pitchFamily="34" charset="0"/>
              </a:rPr>
              <a:t>-2024</a:t>
            </a:r>
            <a:r>
              <a:rPr lang="en-DE" sz="2400" dirty="0">
                <a:solidFill>
                  <a:srgbClr val="002060"/>
                </a:solidFill>
                <a:latin typeface="Arial" panose="020B0604020202020204" pitchFamily="34" charset="0"/>
                <a:cs typeface="Arial" panose="020B0604020202020204" pitchFamily="34" charset="0"/>
              </a:rPr>
              <a:t>)</a:t>
            </a:r>
          </a:p>
          <a:p>
            <a:pPr marL="571500" indent="-571500">
              <a:spcBef>
                <a:spcPts val="1200"/>
              </a:spcBef>
              <a:buFont typeface="+mj-lt"/>
              <a:buAutoNum type="romanUcPeriod"/>
            </a:pPr>
            <a:r>
              <a:rPr lang="en-DE" sz="2400" dirty="0">
                <a:solidFill>
                  <a:srgbClr val="002060"/>
                </a:solidFill>
                <a:latin typeface="Arial" panose="020B0604020202020204" pitchFamily="34" charset="0"/>
                <a:cs typeface="Arial" panose="020B0604020202020204" pitchFamily="34" charset="0"/>
              </a:rPr>
              <a:t>Future capacity building by on-line and/or on-site coaching/training </a:t>
            </a:r>
          </a:p>
        </p:txBody>
      </p:sp>
      <p:pic>
        <p:nvPicPr>
          <p:cNvPr id="3" name="Video 2">
            <a:hlinkClick r:id="" action="ppaction://media"/>
            <a:extLst>
              <a:ext uri="{FF2B5EF4-FFF2-40B4-BE49-F238E27FC236}">
                <a16:creationId xmlns:a16="http://schemas.microsoft.com/office/drawing/2014/main" id="{19AA970F-0B5C-7FA6-C15E-ED8EFACF14E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0939679" y="6308833"/>
            <a:ext cx="732222" cy="549167"/>
          </a:xfrm>
          <a:prstGeom prst="rect">
            <a:avLst/>
          </a:prstGeom>
        </p:spPr>
      </p:pic>
    </p:spTree>
    <p:extLst>
      <p:ext uri="{BB962C8B-B14F-4D97-AF65-F5344CB8AC3E}">
        <p14:creationId xmlns:p14="http://schemas.microsoft.com/office/powerpoint/2010/main" val="760690518"/>
      </p:ext>
    </p:extLst>
  </p:cSld>
  <p:clrMapOvr>
    <a:masterClrMapping/>
  </p:clrMapOvr>
  <mc:AlternateContent xmlns:mc="http://schemas.openxmlformats.org/markup-compatibility/2006" xmlns:p14="http://schemas.microsoft.com/office/powerpoint/2010/main">
    <mc:Choice Requires="p14">
      <p:transition spd="slow" p14:dur="2000" advTm="93233"/>
    </mc:Choice>
    <mc:Fallback xmlns="">
      <p:transition spd="slow" advTm="9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Closing Remarks</a:t>
            </a:r>
          </a:p>
        </p:txBody>
      </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463979"/>
            <a:ext cx="2743200" cy="365125"/>
          </a:xfrm>
        </p:spPr>
        <p:txBody>
          <a:bodyPr/>
          <a:lstStyle/>
          <a:p>
            <a:fld id="{015D31BB-C926-7A4C-B3DF-93667C15705A}" type="datetime1">
              <a:rPr lang="de-DE" sz="1600" smtClean="0">
                <a:latin typeface="Arial" panose="020B0604020202020204" pitchFamily="34" charset="0"/>
                <a:cs typeface="Arial" panose="020B0604020202020204" pitchFamily="34" charset="0"/>
              </a:rPr>
              <a:t>28.03.24</a:t>
            </a:fld>
            <a:endParaRPr lang="en-D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96129"/>
            <a:ext cx="2743200" cy="365125"/>
          </a:xfrm>
        </p:spPr>
        <p:txBody>
          <a:bodyPr/>
          <a:lstStyle/>
          <a:p>
            <a:fld id="{BE5BD845-BFF7-724A-88D3-4E04361813C8}" type="slidenum">
              <a:rPr lang="en-DE" sz="2000" smtClean="0">
                <a:latin typeface="Arial" panose="020B0604020202020204" pitchFamily="34" charset="0"/>
                <a:cs typeface="Arial" panose="020B0604020202020204" pitchFamily="34" charset="0"/>
              </a:rPr>
              <a:t>14</a:t>
            </a:fld>
            <a:endParaRPr lang="en-DE" sz="20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CC20CA0D-A5D1-CF9E-3A99-02B4D363E3F4}"/>
              </a:ext>
            </a:extLst>
          </p:cNvPr>
          <p:cNvGrpSpPr>
            <a:grpSpLocks noChangeAspect="1"/>
          </p:cNvGrpSpPr>
          <p:nvPr/>
        </p:nvGrpSpPr>
        <p:grpSpPr>
          <a:xfrm>
            <a:off x="3210257" y="6328570"/>
            <a:ext cx="5397858" cy="425855"/>
            <a:chOff x="297089" y="5855279"/>
            <a:chExt cx="11719118" cy="924560"/>
          </a:xfrm>
        </p:grpSpPr>
        <p:pic>
          <p:nvPicPr>
            <p:cNvPr id="55" name="docshape8">
              <a:extLst>
                <a:ext uri="{FF2B5EF4-FFF2-40B4-BE49-F238E27FC236}">
                  <a16:creationId xmlns:a16="http://schemas.microsoft.com/office/drawing/2014/main" id="{C8D537E0-EEEC-8E7A-09B0-A46F690DF14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71E0E91F-E6B2-A177-66C9-36587F4B4380}"/>
                </a:ext>
              </a:extLst>
            </p:cNvPr>
            <p:cNvGrpSpPr/>
            <p:nvPr/>
          </p:nvGrpSpPr>
          <p:grpSpPr>
            <a:xfrm>
              <a:off x="10679532" y="5996342"/>
              <a:ext cx="1336675" cy="549275"/>
              <a:chOff x="3726403" y="4704141"/>
              <a:chExt cx="1336675" cy="549275"/>
            </a:xfrm>
          </p:grpSpPr>
          <p:sp>
            <p:nvSpPr>
              <p:cNvPr id="62" name="docshape9">
                <a:extLst>
                  <a:ext uri="{FF2B5EF4-FFF2-40B4-BE49-F238E27FC236}">
                    <a16:creationId xmlns:a16="http://schemas.microsoft.com/office/drawing/2014/main" id="{B1D5D37B-A20D-80EC-2416-E20A07BC7425}"/>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63" name="docshape10">
                <a:extLst>
                  <a:ext uri="{FF2B5EF4-FFF2-40B4-BE49-F238E27FC236}">
                    <a16:creationId xmlns:a16="http://schemas.microsoft.com/office/drawing/2014/main" id="{4F7C6258-F1B1-065D-6CF5-1B1ED208B02C}"/>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 name="docshape11">
              <a:extLst>
                <a:ext uri="{FF2B5EF4-FFF2-40B4-BE49-F238E27FC236}">
                  <a16:creationId xmlns:a16="http://schemas.microsoft.com/office/drawing/2014/main" id="{8E85ABAE-A4D1-6C8C-03E9-F2F3711CB4C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docshape12">
              <a:extLst>
                <a:ext uri="{FF2B5EF4-FFF2-40B4-BE49-F238E27FC236}">
                  <a16:creationId xmlns:a16="http://schemas.microsoft.com/office/drawing/2014/main" id="{3900BC5D-B8DD-B8A8-7C87-798A26807A09}"/>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docshape13">
              <a:extLst>
                <a:ext uri="{FF2B5EF4-FFF2-40B4-BE49-F238E27FC236}">
                  <a16:creationId xmlns:a16="http://schemas.microsoft.com/office/drawing/2014/main" id="{8173F0EB-FA4B-D2EF-1AE9-87CD6757B014}"/>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docshape14">
              <a:extLst>
                <a:ext uri="{FF2B5EF4-FFF2-40B4-BE49-F238E27FC236}">
                  <a16:creationId xmlns:a16="http://schemas.microsoft.com/office/drawing/2014/main" id="{46E3C165-BFDE-07DF-286E-F7D763BE85ED}"/>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docshape15">
              <a:extLst>
                <a:ext uri="{FF2B5EF4-FFF2-40B4-BE49-F238E27FC236}">
                  <a16:creationId xmlns:a16="http://schemas.microsoft.com/office/drawing/2014/main" id="{4D4396B9-C9C7-D61A-DCE7-3C8D41783BBB}"/>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A976489A-6493-11EF-587A-7C19C4C8C15C}"/>
              </a:ext>
            </a:extLst>
          </p:cNvPr>
          <p:cNvSpPr txBox="1"/>
          <p:nvPr/>
        </p:nvSpPr>
        <p:spPr>
          <a:xfrm>
            <a:off x="697332" y="545202"/>
            <a:ext cx="11258694" cy="5055230"/>
          </a:xfrm>
          <a:prstGeom prst="rect">
            <a:avLst/>
          </a:prstGeom>
          <a:noFill/>
        </p:spPr>
        <p:txBody>
          <a:bodyPr wrap="square" rtlCol="0">
            <a:spAutoFit/>
          </a:bodyPr>
          <a:lstStyle/>
          <a:p>
            <a:pPr marL="342900" indent="-342900">
              <a:spcBef>
                <a:spcPts val="1200"/>
              </a:spcBef>
              <a:buFont typeface="Wingdings" pitchFamily="2" charset="2"/>
              <a:buChar char="q"/>
            </a:pPr>
            <a:r>
              <a:rPr lang="de-DE" sz="2000" dirty="0">
                <a:solidFill>
                  <a:srgbClr val="002060"/>
                </a:solidFill>
                <a:latin typeface="Arial" panose="020B0604020202020204" pitchFamily="34" charset="0"/>
                <a:cs typeface="Arial" panose="020B0604020202020204" pitchFamily="34" charset="0"/>
              </a:rPr>
              <a:t>This </a:t>
            </a:r>
            <a:r>
              <a:rPr lang="de-DE" sz="2000" dirty="0" err="1">
                <a:solidFill>
                  <a:srgbClr val="002060"/>
                </a:solidFill>
                <a:latin typeface="Arial" panose="020B0604020202020204" pitchFamily="34" charset="0"/>
                <a:cs typeface="Arial" panose="020B0604020202020204" pitchFamily="34" charset="0"/>
              </a:rPr>
              <a:t>webinar</a:t>
            </a:r>
            <a:r>
              <a:rPr lang="de-DE" sz="2000" dirty="0">
                <a:solidFill>
                  <a:srgbClr val="002060"/>
                </a:solidFill>
                <a:latin typeface="Arial" panose="020B0604020202020204" pitchFamily="34" charset="0"/>
                <a:cs typeface="Arial" panose="020B0604020202020204" pitchFamily="34" charset="0"/>
              </a:rPr>
              <a:t> no.1 </a:t>
            </a:r>
            <a:r>
              <a:rPr lang="de-DE" sz="2000" dirty="0" err="1">
                <a:solidFill>
                  <a:srgbClr val="002060"/>
                </a:solidFill>
                <a:latin typeface="Arial" panose="020B0604020202020204" pitchFamily="34" charset="0"/>
                <a:cs typeface="Arial" panose="020B0604020202020204" pitchFamily="34" charset="0"/>
              </a:rPr>
              <a:t>is</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part</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of</a:t>
            </a:r>
            <a:r>
              <a:rPr lang="de-DE" sz="2000" dirty="0">
                <a:solidFill>
                  <a:srgbClr val="002060"/>
                </a:solidFill>
                <a:latin typeface="Arial" panose="020B0604020202020204" pitchFamily="34" charset="0"/>
                <a:cs typeface="Arial" panose="020B0604020202020204" pitchFamily="34" charset="0"/>
              </a:rPr>
              <a:t> a </a:t>
            </a:r>
            <a:r>
              <a:rPr lang="de-DE" sz="2000" dirty="0" err="1">
                <a:solidFill>
                  <a:srgbClr val="002060"/>
                </a:solidFill>
                <a:latin typeface="Arial" panose="020B0604020202020204" pitchFamily="34" charset="0"/>
                <a:cs typeface="Arial" panose="020B0604020202020204" pitchFamily="34" charset="0"/>
              </a:rPr>
              <a:t>series</a:t>
            </a:r>
            <a:r>
              <a:rPr lang="de-DE" sz="2000" dirty="0">
                <a:solidFill>
                  <a:srgbClr val="002060"/>
                </a:solidFill>
                <a:latin typeface="Arial" panose="020B0604020202020204" pitchFamily="34" charset="0"/>
                <a:cs typeface="Arial" panose="020B0604020202020204" pitchFamily="34" charset="0"/>
              </a:rPr>
              <a:t> </a:t>
            </a:r>
            <a:r>
              <a:rPr lang="de-DE" sz="2000" dirty="0" err="1">
                <a:solidFill>
                  <a:srgbClr val="002060"/>
                </a:solidFill>
                <a:latin typeface="Arial" panose="020B0604020202020204" pitchFamily="34" charset="0"/>
                <a:cs typeface="Arial" panose="020B0604020202020204" pitchFamily="34" charset="0"/>
              </a:rPr>
              <a:t>of</a:t>
            </a:r>
            <a:r>
              <a:rPr lang="de-DE" sz="2000" dirty="0">
                <a:solidFill>
                  <a:srgbClr val="002060"/>
                </a:solidFill>
                <a:latin typeface="Arial" panose="020B0604020202020204" pitchFamily="34" charset="0"/>
                <a:cs typeface="Arial" panose="020B0604020202020204" pitchFamily="34" charset="0"/>
              </a:rPr>
              <a:t> ASOPOS Webinars:</a:t>
            </a:r>
          </a:p>
          <a:p>
            <a:pPr marL="914400" lvl="1" indent="-457200">
              <a:spcBef>
                <a:spcPts val="900"/>
              </a:spcBef>
              <a:buFont typeface="+mj-lt"/>
              <a:buAutoNum type="arabicPeriod"/>
            </a:pPr>
            <a:r>
              <a:rPr lang="en-GB" sz="2000" dirty="0">
                <a:solidFill>
                  <a:srgbClr val="002060"/>
                </a:solidFill>
                <a:latin typeface="Arial" panose="020B0604020202020204" pitchFamily="34" charset="0"/>
                <a:cs typeface="Arial" panose="020B0604020202020204" pitchFamily="34" charset="0"/>
              </a:rPr>
              <a:t>Introduction to ASOPOS 2.0: An Overview </a:t>
            </a:r>
            <a:r>
              <a:rPr lang="en-GB" sz="2000" i="1" dirty="0">
                <a:solidFill>
                  <a:srgbClr val="002060"/>
                </a:solidFill>
                <a:latin typeface="Arial" panose="020B0604020202020204" pitchFamily="34" charset="0"/>
                <a:cs typeface="Arial" panose="020B0604020202020204" pitchFamily="34" charset="0"/>
              </a:rPr>
              <a:t>(Anne Thompson &amp; Herman Smit)</a:t>
            </a:r>
          </a:p>
          <a:p>
            <a:pPr marL="914400" lvl="1" indent="-457200">
              <a:spcBef>
                <a:spcPts val="900"/>
              </a:spcBef>
              <a:buFont typeface="+mj-lt"/>
              <a:buAutoNum type="arabicPeriod"/>
            </a:pPr>
            <a:r>
              <a:rPr lang="en-GB" sz="2000" dirty="0">
                <a:solidFill>
                  <a:srgbClr val="002060"/>
                </a:solidFill>
                <a:latin typeface="Arial" panose="020B0604020202020204" pitchFamily="34" charset="0"/>
                <a:cs typeface="Arial" panose="020B0604020202020204" pitchFamily="34" charset="0"/>
              </a:rPr>
              <a:t>Hardware </a:t>
            </a:r>
            <a:r>
              <a:rPr lang="en-GB" sz="2000" i="1" dirty="0">
                <a:solidFill>
                  <a:srgbClr val="002060"/>
                </a:solidFill>
                <a:latin typeface="Arial" panose="020B0604020202020204" pitchFamily="34" charset="0"/>
                <a:cs typeface="Arial" panose="020B0604020202020204" pitchFamily="34" charset="0"/>
              </a:rPr>
              <a:t>(Herman Smit &amp; Roeland Van </a:t>
            </a:r>
            <a:r>
              <a:rPr lang="en-GB" sz="2000" i="1" dirty="0" err="1">
                <a:solidFill>
                  <a:srgbClr val="002060"/>
                </a:solidFill>
                <a:latin typeface="Arial" panose="020B0604020202020204" pitchFamily="34" charset="0"/>
                <a:cs typeface="Arial" panose="020B0604020202020204" pitchFamily="34" charset="0"/>
              </a:rPr>
              <a:t>Malderen</a:t>
            </a:r>
            <a:r>
              <a:rPr lang="en-GB" sz="2000" i="1" dirty="0">
                <a:solidFill>
                  <a:srgbClr val="002060"/>
                </a:solidFill>
                <a:latin typeface="Arial" panose="020B0604020202020204" pitchFamily="34" charset="0"/>
                <a:cs typeface="Arial" panose="020B0604020202020204" pitchFamily="34" charset="0"/>
              </a:rPr>
              <a:t>)</a:t>
            </a:r>
          </a:p>
          <a:p>
            <a:pPr marL="914400" lvl="1" indent="-457200">
              <a:spcBef>
                <a:spcPts val="900"/>
              </a:spcBef>
              <a:buFont typeface="+mj-lt"/>
              <a:buAutoNum type="arabicPeriod"/>
            </a:pPr>
            <a:r>
              <a:rPr lang="en-GB" sz="2000" dirty="0">
                <a:solidFill>
                  <a:srgbClr val="002060"/>
                </a:solidFill>
                <a:latin typeface="Arial" panose="020B0604020202020204" pitchFamily="34" charset="0"/>
                <a:cs typeface="Arial" panose="020B0604020202020204" pitchFamily="34" charset="0"/>
              </a:rPr>
              <a:t>SOP: Standard Operating Procedures </a:t>
            </a:r>
            <a:r>
              <a:rPr lang="en-GB" sz="2000" i="1" dirty="0">
                <a:solidFill>
                  <a:srgbClr val="002060"/>
                </a:solidFill>
                <a:latin typeface="Arial" panose="020B0604020202020204" pitchFamily="34" charset="0"/>
                <a:cs typeface="Arial" panose="020B0604020202020204" pitchFamily="34" charset="0"/>
              </a:rPr>
              <a:t>(Roeland Van </a:t>
            </a:r>
            <a:r>
              <a:rPr lang="en-GB" sz="2000" i="1" dirty="0" err="1">
                <a:solidFill>
                  <a:srgbClr val="002060"/>
                </a:solidFill>
                <a:latin typeface="Arial" panose="020B0604020202020204" pitchFamily="34" charset="0"/>
                <a:cs typeface="Arial" panose="020B0604020202020204" pitchFamily="34" charset="0"/>
              </a:rPr>
              <a:t>Malderen</a:t>
            </a:r>
            <a:r>
              <a:rPr lang="en-GB" sz="2000" i="1" dirty="0">
                <a:solidFill>
                  <a:srgbClr val="002060"/>
                </a:solidFill>
                <a:latin typeface="Arial" panose="020B0604020202020204" pitchFamily="34" charset="0"/>
                <a:cs typeface="Arial" panose="020B0604020202020204" pitchFamily="34" charset="0"/>
              </a:rPr>
              <a:t> &amp; Peter  von der </a:t>
            </a:r>
            <a:r>
              <a:rPr lang="en-GB" sz="2000" i="1" dirty="0" err="1">
                <a:solidFill>
                  <a:srgbClr val="002060"/>
                </a:solidFill>
                <a:latin typeface="Arial" panose="020B0604020202020204" pitchFamily="34" charset="0"/>
                <a:cs typeface="Arial" panose="020B0604020202020204" pitchFamily="34" charset="0"/>
              </a:rPr>
              <a:t>Gathen</a:t>
            </a:r>
            <a:r>
              <a:rPr lang="en-GB" sz="2000" i="1" dirty="0">
                <a:solidFill>
                  <a:srgbClr val="002060"/>
                </a:solidFill>
                <a:latin typeface="Arial" panose="020B0604020202020204" pitchFamily="34" charset="0"/>
                <a:cs typeface="Arial" panose="020B0604020202020204" pitchFamily="34" charset="0"/>
              </a:rPr>
              <a:t> &amp; Gary Morris &amp; Bryan Johnson)</a:t>
            </a:r>
            <a:endParaRPr lang="en-GB" sz="2000" dirty="0">
              <a:solidFill>
                <a:srgbClr val="002060"/>
              </a:solidFill>
              <a:latin typeface="Arial" panose="020B0604020202020204" pitchFamily="34" charset="0"/>
              <a:cs typeface="Arial" panose="020B0604020202020204" pitchFamily="34" charset="0"/>
            </a:endParaRPr>
          </a:p>
          <a:p>
            <a:pPr marL="914400" lvl="1" indent="-457200">
              <a:spcBef>
                <a:spcPts val="900"/>
              </a:spcBef>
              <a:buFont typeface="+mj-lt"/>
              <a:buAutoNum type="arabicPeriod"/>
            </a:pPr>
            <a:r>
              <a:rPr lang="en-DE" sz="2000" dirty="0">
                <a:solidFill>
                  <a:srgbClr val="002060"/>
                </a:solidFill>
                <a:latin typeface="Arial" panose="020B0604020202020204" pitchFamily="34" charset="0"/>
                <a:cs typeface="Arial" panose="020B0604020202020204" pitchFamily="34" charset="0"/>
              </a:rPr>
              <a:t>Data Processing </a:t>
            </a:r>
            <a:r>
              <a:rPr lang="en-DE" sz="2000" i="1" dirty="0">
                <a:solidFill>
                  <a:srgbClr val="002060"/>
                </a:solidFill>
                <a:latin typeface="Arial" panose="020B0604020202020204" pitchFamily="34" charset="0"/>
                <a:cs typeface="Arial" panose="020B0604020202020204" pitchFamily="34" charset="0"/>
              </a:rPr>
              <a:t>(Herman Smit &amp; David Tarasick)</a:t>
            </a:r>
          </a:p>
          <a:p>
            <a:pPr marL="914400" lvl="1" indent="-457200">
              <a:spcBef>
                <a:spcPts val="900"/>
              </a:spcBef>
              <a:buFont typeface="+mj-lt"/>
              <a:buAutoNum type="arabicPeriod"/>
            </a:pPr>
            <a:r>
              <a:rPr lang="en-DE" sz="2000" dirty="0">
                <a:solidFill>
                  <a:srgbClr val="002060"/>
                </a:solidFill>
                <a:latin typeface="Arial" panose="020B0604020202020204" pitchFamily="34" charset="0"/>
                <a:cs typeface="Arial" panose="020B0604020202020204" pitchFamily="34" charset="0"/>
              </a:rPr>
              <a:t>Data Quality Indicators (DQI) </a:t>
            </a:r>
            <a:r>
              <a:rPr lang="en-DE" sz="2000" i="1" dirty="0">
                <a:solidFill>
                  <a:srgbClr val="002060"/>
                </a:solidFill>
                <a:latin typeface="Arial" panose="020B0604020202020204" pitchFamily="34" charset="0"/>
                <a:cs typeface="Arial" panose="020B0604020202020204" pitchFamily="34" charset="0"/>
              </a:rPr>
              <a:t>(Ryan Stau</a:t>
            </a:r>
            <a:r>
              <a:rPr lang="en-US" sz="2000" i="1" dirty="0">
                <a:solidFill>
                  <a:srgbClr val="002060"/>
                </a:solidFill>
                <a:latin typeface="Arial" panose="020B0604020202020204" pitchFamily="34" charset="0"/>
                <a:cs typeface="Arial" panose="020B0604020202020204" pitchFamily="34" charset="0"/>
              </a:rPr>
              <a:t>f</a:t>
            </a:r>
            <a:r>
              <a:rPr lang="en-DE" sz="2000" i="1" dirty="0">
                <a:solidFill>
                  <a:srgbClr val="002060"/>
                </a:solidFill>
                <a:latin typeface="Arial" panose="020B0604020202020204" pitchFamily="34" charset="0"/>
                <a:cs typeface="Arial" panose="020B0604020202020204" pitchFamily="34" charset="0"/>
              </a:rPr>
              <a:t>fer &amp; Holger Voemel)</a:t>
            </a:r>
          </a:p>
          <a:p>
            <a:pPr marL="914400" lvl="1" indent="-457200">
              <a:spcBef>
                <a:spcPts val="900"/>
              </a:spcBef>
              <a:buFont typeface="+mj-lt"/>
              <a:buAutoNum type="arabicPeriod"/>
            </a:pPr>
            <a:r>
              <a:rPr lang="en-DE" sz="2000" dirty="0">
                <a:solidFill>
                  <a:srgbClr val="002060"/>
                </a:solidFill>
                <a:latin typeface="Arial" panose="020B0604020202020204" pitchFamily="34" charset="0"/>
                <a:cs typeface="Arial" panose="020B0604020202020204" pitchFamily="34" charset="0"/>
              </a:rPr>
              <a:t>Meta Data and Software </a:t>
            </a:r>
            <a:r>
              <a:rPr lang="en-DE" sz="2000" i="1" dirty="0">
                <a:solidFill>
                  <a:srgbClr val="002060"/>
                </a:solidFill>
                <a:latin typeface="Arial" panose="020B0604020202020204" pitchFamily="34" charset="0"/>
                <a:cs typeface="Arial" panose="020B0604020202020204" pitchFamily="34" charset="0"/>
              </a:rPr>
              <a:t>(Ryan Staufer &amp; Roeland Van Malderen)</a:t>
            </a:r>
          </a:p>
          <a:p>
            <a:pPr marL="342900" indent="-342900">
              <a:spcBef>
                <a:spcPts val="900"/>
              </a:spcBef>
              <a:buFont typeface="Wingdings" pitchFamily="2" charset="2"/>
              <a:buChar char="q"/>
            </a:pPr>
            <a:r>
              <a:rPr lang="en-US" sz="2000" dirty="0">
                <a:solidFill>
                  <a:srgbClr val="002060"/>
                </a:solidFill>
                <a:latin typeface="Arial" panose="020B0604020202020204" pitchFamily="34" charset="0"/>
                <a:cs typeface="Arial" panose="020B0604020202020204" pitchFamily="34" charset="0"/>
              </a:rPr>
              <a:t>The webinars do not replace the report or associated video clips, but only highlights the most important topics and eventual changes with respect to the previous ASOPOS 1.0 report (WMO/GAW Report No. 201).</a:t>
            </a:r>
          </a:p>
          <a:p>
            <a:pPr marL="342900" indent="-342900">
              <a:spcBef>
                <a:spcPts val="1200"/>
              </a:spcBef>
              <a:buFont typeface="Wingdings" pitchFamily="2" charset="2"/>
              <a:buChar char="q"/>
            </a:pPr>
            <a:r>
              <a:rPr lang="en-DE" sz="2000" b="1" dirty="0">
                <a:solidFill>
                  <a:srgbClr val="FF0000"/>
                </a:solidFill>
                <a:latin typeface="Arial" panose="020B0604020202020204" pitchFamily="34" charset="0"/>
                <a:cs typeface="Arial" panose="020B0604020202020204" pitchFamily="34" charset="0"/>
              </a:rPr>
              <a:t>When any of you </a:t>
            </a:r>
            <a:r>
              <a:rPr lang="en-US" sz="2000" b="1" dirty="0">
                <a:solidFill>
                  <a:srgbClr val="FF0000"/>
                </a:solidFill>
                <a:latin typeface="Arial" panose="020B0604020202020204" pitchFamily="34" charset="0"/>
                <a:cs typeface="Arial" panose="020B0604020202020204" pitchFamily="34" charset="0"/>
              </a:rPr>
              <a:t>have</a:t>
            </a:r>
            <a:r>
              <a:rPr lang="en-DE" sz="2000" b="1" dirty="0">
                <a:solidFill>
                  <a:srgbClr val="FF0000"/>
                </a:solidFill>
                <a:latin typeface="Arial" panose="020B0604020202020204" pitchFamily="34" charset="0"/>
                <a:cs typeface="Arial" panose="020B0604020202020204" pitchFamily="34" charset="0"/>
              </a:rPr>
              <a:t> any questions or need advice you can of course consult the ASOPOS Team in general !!! </a:t>
            </a:r>
            <a:endParaRPr lang="de-DE" sz="2000" b="1" dirty="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8C918A5-3781-67A2-9ED8-38A5483CDB88}"/>
              </a:ext>
            </a:extLst>
          </p:cNvPr>
          <p:cNvSpPr txBox="1"/>
          <p:nvPr/>
        </p:nvSpPr>
        <p:spPr>
          <a:xfrm>
            <a:off x="0" y="5718366"/>
            <a:ext cx="12191998" cy="461665"/>
          </a:xfrm>
          <a:prstGeom prst="rect">
            <a:avLst/>
          </a:prstGeom>
          <a:solidFill>
            <a:schemeClr val="accent1">
              <a:lumMod val="20000"/>
              <a:lumOff val="80000"/>
            </a:schemeClr>
          </a:solidFill>
        </p:spPr>
        <p:txBody>
          <a:bodyPr wrap="square">
            <a:spAutoFit/>
          </a:bodyPr>
          <a:lstStyle/>
          <a:p>
            <a:pPr algn="ctr"/>
            <a:r>
              <a:rPr lang="de-DE" sz="2400" dirty="0" err="1">
                <a:solidFill>
                  <a:srgbClr val="002060"/>
                </a:solidFill>
                <a:latin typeface="Arial" panose="020B0604020202020204" pitchFamily="34" charset="0"/>
                <a:cs typeface="Arial" panose="020B0604020202020204" pitchFamily="34" charset="0"/>
              </a:rPr>
              <a:t>Thank</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you</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for</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your</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attention</a:t>
            </a:r>
            <a:r>
              <a:rPr lang="de-DE" sz="2400" dirty="0">
                <a:solidFill>
                  <a:srgbClr val="002060"/>
                </a:solidFill>
                <a:latin typeface="Arial" panose="020B0604020202020204" pitchFamily="34" charset="0"/>
                <a:cs typeface="Arial" panose="020B0604020202020204" pitchFamily="34" charset="0"/>
              </a:rPr>
              <a:t> and </a:t>
            </a:r>
            <a:r>
              <a:rPr lang="de-DE" sz="2400" dirty="0" err="1">
                <a:solidFill>
                  <a:srgbClr val="002060"/>
                </a:solidFill>
                <a:latin typeface="Arial" panose="020B0604020202020204" pitchFamily="34" charset="0"/>
                <a:cs typeface="Arial" panose="020B0604020202020204" pitchFamily="34" charset="0"/>
              </a:rPr>
              <a:t>let‘s</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go</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for</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good</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collaborations</a:t>
            </a:r>
            <a:r>
              <a:rPr lang="de-DE" sz="2400" dirty="0">
                <a:solidFill>
                  <a:srgbClr val="002060"/>
                </a:solidFill>
                <a:latin typeface="Arial" panose="020B0604020202020204" pitchFamily="34" charset="0"/>
                <a:cs typeface="Arial" panose="020B0604020202020204" pitchFamily="34" charset="0"/>
              </a:rPr>
              <a:t> in </a:t>
            </a:r>
            <a:r>
              <a:rPr lang="de-DE" sz="2400" dirty="0" err="1">
                <a:solidFill>
                  <a:srgbClr val="002060"/>
                </a:solidFill>
                <a:latin typeface="Arial" panose="020B0604020202020204" pitchFamily="34" charset="0"/>
                <a:cs typeface="Arial" panose="020B0604020202020204" pitchFamily="34" charset="0"/>
              </a:rPr>
              <a:t>the</a:t>
            </a:r>
            <a:r>
              <a:rPr lang="de-DE" sz="2400" dirty="0">
                <a:solidFill>
                  <a:srgbClr val="002060"/>
                </a:solidFill>
                <a:latin typeface="Arial" panose="020B0604020202020204" pitchFamily="34" charset="0"/>
                <a:cs typeface="Arial" panose="020B0604020202020204" pitchFamily="34" charset="0"/>
              </a:rPr>
              <a:t> </a:t>
            </a:r>
            <a:r>
              <a:rPr lang="de-DE" sz="2400" dirty="0" err="1">
                <a:solidFill>
                  <a:srgbClr val="002060"/>
                </a:solidFill>
                <a:latin typeface="Arial" panose="020B0604020202020204" pitchFamily="34" charset="0"/>
                <a:cs typeface="Arial" panose="020B0604020202020204" pitchFamily="34" charset="0"/>
              </a:rPr>
              <a:t>future</a:t>
            </a:r>
            <a:r>
              <a:rPr lang="de-DE" sz="2400" dirty="0">
                <a:solidFill>
                  <a:srgbClr val="002060"/>
                </a:solidFill>
                <a:latin typeface="Arial" panose="020B0604020202020204" pitchFamily="34" charset="0"/>
                <a:cs typeface="Arial" panose="020B0604020202020204" pitchFamily="34" charset="0"/>
              </a:rPr>
              <a:t> !!!</a:t>
            </a:r>
            <a:endParaRPr lang="en-DE" sz="2400" dirty="0"/>
          </a:p>
        </p:txBody>
      </p:sp>
      <p:pic>
        <p:nvPicPr>
          <p:cNvPr id="3" name="Video 2">
            <a:hlinkClick r:id="" action="ppaction://media"/>
            <a:extLst>
              <a:ext uri="{FF2B5EF4-FFF2-40B4-BE49-F238E27FC236}">
                <a16:creationId xmlns:a16="http://schemas.microsoft.com/office/drawing/2014/main" id="{C0BD4935-F90E-97E9-4269-4FD3A9E27FB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2"/>
          <a:stretch>
            <a:fillRect/>
          </a:stretch>
        </p:blipFill>
        <p:spPr>
          <a:xfrm>
            <a:off x="11082973" y="6451123"/>
            <a:ext cx="542503" cy="406877"/>
          </a:xfrm>
          <a:prstGeom prst="rect">
            <a:avLst/>
          </a:prstGeom>
        </p:spPr>
      </p:pic>
    </p:spTree>
    <p:extLst>
      <p:ext uri="{BB962C8B-B14F-4D97-AF65-F5344CB8AC3E}">
        <p14:creationId xmlns:p14="http://schemas.microsoft.com/office/powerpoint/2010/main" val="66891611"/>
      </p:ext>
    </p:extLst>
  </p:cSld>
  <p:clrMapOvr>
    <a:masterClrMapping/>
  </p:clrMapOvr>
  <mc:AlternateContent xmlns:mc="http://schemas.openxmlformats.org/markup-compatibility/2006" xmlns:p14="http://schemas.microsoft.com/office/powerpoint/2010/main">
    <mc:Choice Requires="p14">
      <p:transition spd="slow" p14:dur="2000" advTm="60033"/>
    </mc:Choice>
    <mc:Fallback xmlns="">
      <p:transition spd="slow" advTm="6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08858" y="-379148"/>
            <a:ext cx="12191999" cy="830997"/>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endParaRPr lang="en-US" sz="2400" b="1" dirty="0">
              <a:solidFill>
                <a:srgbClr val="002060"/>
              </a:solidFill>
              <a:latin typeface="Arial" panose="020B0604020202020204" pitchFamily="34" charset="0"/>
              <a:cs typeface="Arial" panose="020B0604020202020204" pitchFamily="34" charset="0"/>
            </a:endParaRPr>
          </a:p>
          <a:p>
            <a:pPr algn="ctr"/>
            <a:r>
              <a:rPr lang="en-US" sz="2400" b="1" dirty="0">
                <a:solidFill>
                  <a:srgbClr val="002060"/>
                </a:solidFill>
                <a:latin typeface="Arial" panose="020B0604020202020204" pitchFamily="34" charset="0"/>
                <a:cs typeface="Arial" panose="020B0604020202020204" pitchFamily="34" charset="0"/>
              </a:rPr>
              <a:t>Preamble – ASOPOS 2.0 Introduction</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50459"/>
            <a:ext cx="1088571" cy="217127"/>
          </a:xfrm>
        </p:spPr>
        <p:txBody>
          <a:bodyPr/>
          <a:lstStyle/>
          <a:p>
            <a:fld id="{F44B3E92-48C1-A940-8C74-EA7B9B17D248}" type="datetime1">
              <a:rPr lang="de-DE" smtClean="0">
                <a:latin typeface="Arial" panose="020B0604020202020204" pitchFamily="34" charset="0"/>
                <a:cs typeface="Arial" panose="020B0604020202020204" pitchFamily="34" charset="0"/>
              </a:rPr>
              <a:t>28.03.24</a:t>
            </a:fld>
            <a:endParaRPr lang="x-none" sz="160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72763"/>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2</a:t>
            </a:fld>
            <a:endParaRPr lang="x-none" sz="2000" dirty="0">
              <a:latin typeface="Arial" panose="020B0604020202020204" pitchFamily="34" charset="0"/>
              <a:cs typeface="Arial" panose="020B0604020202020204" pitchFamily="34" charset="0"/>
            </a:endParaRPr>
          </a:p>
        </p:txBody>
      </p:sp>
      <p:sp>
        <p:nvSpPr>
          <p:cNvPr id="3" name="TextBox 2"/>
          <p:cNvSpPr txBox="1"/>
          <p:nvPr/>
        </p:nvSpPr>
        <p:spPr>
          <a:xfrm>
            <a:off x="4565155" y="464480"/>
            <a:ext cx="7228194" cy="5786199"/>
          </a:xfrm>
          <a:prstGeom prst="rect">
            <a:avLst/>
          </a:prstGeom>
          <a:noFill/>
        </p:spPr>
        <p:txBody>
          <a:bodyPr wrap="square" rtlCol="0">
            <a:spAutoFit/>
          </a:bodyPr>
          <a:lstStyle/>
          <a:p>
            <a:pPr marL="457200" indent="-457200">
              <a:spcBef>
                <a:spcPts val="1200"/>
              </a:spcBef>
              <a:spcAft>
                <a:spcPts val="600"/>
              </a:spcAft>
              <a:buFont typeface="Wingdings" pitchFamily="2" charset="2"/>
              <a:buChar char="q"/>
            </a:pPr>
            <a:r>
              <a:rPr lang="aa-ET" sz="2000" dirty="0">
                <a:solidFill>
                  <a:srgbClr val="002060"/>
                </a:solidFill>
                <a:latin typeface="Arial" panose="020B0604020202020204" pitchFamily="34" charset="0"/>
                <a:cs typeface="Arial" panose="020B0604020202020204" pitchFamily="34" charset="0"/>
              </a:rPr>
              <a:t>Th</a:t>
            </a:r>
            <a:r>
              <a:rPr lang="en-US" sz="2000" dirty="0">
                <a:solidFill>
                  <a:srgbClr val="002060"/>
                </a:solidFill>
                <a:latin typeface="Arial" panose="020B0604020202020204" pitchFamily="34" charset="0"/>
                <a:cs typeface="Arial" panose="020B0604020202020204" pitchFamily="34" charset="0"/>
              </a:rPr>
              <a:t>e</a:t>
            </a:r>
            <a:r>
              <a:rPr lang="aa-ET" sz="2000" dirty="0">
                <a:solidFill>
                  <a:srgbClr val="002060"/>
                </a:solidFill>
                <a:latin typeface="Arial" panose="020B0604020202020204" pitchFamily="34" charset="0"/>
                <a:cs typeface="Arial" panose="020B0604020202020204" pitchFamily="34" charset="0"/>
              </a:rPr>
              <a:t> ASOPOS 2.0 Report builds on </a:t>
            </a:r>
            <a:r>
              <a:rPr lang="en-US" sz="2000" dirty="0">
                <a:solidFill>
                  <a:srgbClr val="002060"/>
                </a:solidFill>
                <a:latin typeface="Arial" panose="020B0604020202020204" pitchFamily="34" charset="0"/>
                <a:cs typeface="Arial" panose="020B0604020202020204" pitchFamily="34" charset="0"/>
              </a:rPr>
              <a:t>an</a:t>
            </a:r>
            <a:r>
              <a:rPr lang="aa-ET" sz="2000" dirty="0">
                <a:solidFill>
                  <a:srgbClr val="002060"/>
                </a:solidFill>
                <a:latin typeface="Arial" panose="020B0604020202020204" pitchFamily="34" charset="0"/>
                <a:cs typeface="Arial" panose="020B0604020202020204" pitchFamily="34" charset="0"/>
              </a:rPr>
              <a:t> earlier ASOPOS 1.0 (GAW Report No. 201, 2014)</a:t>
            </a:r>
            <a:r>
              <a:rPr lang="en-US" sz="2000" dirty="0">
                <a:solidFill>
                  <a:srgbClr val="002060"/>
                </a:solidFill>
                <a:latin typeface="Arial" panose="020B0604020202020204" pitchFamily="34" charset="0"/>
                <a:cs typeface="Arial" panose="020B0604020202020204" pitchFamily="34" charset="0"/>
              </a:rPr>
              <a:t>. Adoption of the 2014 SOP by many global </a:t>
            </a:r>
            <a:r>
              <a:rPr lang="en-US" sz="2000" dirty="0" err="1">
                <a:solidFill>
                  <a:srgbClr val="002060"/>
                </a:solidFill>
                <a:latin typeface="Arial" panose="020B0604020202020204" pitchFamily="34" charset="0"/>
                <a:cs typeface="Arial" panose="020B0604020202020204" pitchFamily="34" charset="0"/>
              </a:rPr>
              <a:t>ozonesonde</a:t>
            </a:r>
            <a:r>
              <a:rPr lang="en-US" sz="2000" dirty="0">
                <a:solidFill>
                  <a:srgbClr val="002060"/>
                </a:solidFill>
                <a:latin typeface="Arial" panose="020B0604020202020204" pitchFamily="34" charset="0"/>
                <a:cs typeface="Arial" panose="020B0604020202020204" pitchFamily="34" charset="0"/>
              </a:rPr>
              <a:t> stations proved that uniform practices increase QA of the sounding data. From ~15% uncertainty in sonde data 20 years ago, the first ASOPOS improved that value to 5-10%. </a:t>
            </a:r>
            <a:r>
              <a:rPr lang="en-US" sz="2000" u="sng" dirty="0">
                <a:solidFill>
                  <a:srgbClr val="002060"/>
                </a:solidFill>
                <a:latin typeface="Arial" panose="020B0604020202020204" pitchFamily="34" charset="0"/>
                <a:cs typeface="Arial" panose="020B0604020202020204" pitchFamily="34" charset="0"/>
              </a:rPr>
              <a:t>ASOPOS 2.0 aims for 5% or better uncertainty.</a:t>
            </a:r>
            <a:endParaRPr lang="aa-ET" sz="2000" u="sng" dirty="0">
              <a:solidFill>
                <a:srgbClr val="002060"/>
              </a:solidFill>
              <a:latin typeface="Arial" panose="020B0604020202020204" pitchFamily="34" charset="0"/>
              <a:cs typeface="Arial" panose="020B0604020202020204" pitchFamily="34" charset="0"/>
            </a:endParaRPr>
          </a:p>
          <a:p>
            <a:pPr marL="457200" indent="-457200">
              <a:spcBef>
                <a:spcPts val="1200"/>
              </a:spcBef>
              <a:spcAft>
                <a:spcPts val="600"/>
              </a:spcAft>
              <a:buFont typeface="Wingdings" pitchFamily="2" charset="2"/>
              <a:buChar char="q"/>
            </a:pPr>
            <a:r>
              <a:rPr lang="en-US" sz="2000" dirty="0">
                <a:solidFill>
                  <a:srgbClr val="002060"/>
                </a:solidFill>
                <a:latin typeface="Arial" panose="020B0604020202020204" pitchFamily="34" charset="0"/>
                <a:cs typeface="Arial" panose="020B0604020202020204" pitchFamily="34" charset="0"/>
              </a:rPr>
              <a:t>Thus, </a:t>
            </a:r>
            <a:r>
              <a:rPr lang="aa-ET" sz="2000" dirty="0">
                <a:solidFill>
                  <a:srgbClr val="002060"/>
                </a:solidFill>
                <a:latin typeface="Arial" panose="020B0604020202020204" pitchFamily="34" charset="0"/>
                <a:cs typeface="Arial" panose="020B0604020202020204" pitchFamily="34" charset="0"/>
              </a:rPr>
              <a:t>ASOPOS 2.0 Report (WMO/GAW Report No. 268) </a:t>
            </a:r>
            <a:r>
              <a:rPr lang="en-US" sz="2000" dirty="0">
                <a:solidFill>
                  <a:srgbClr val="002060"/>
                </a:solidFill>
                <a:latin typeface="Arial" panose="020B0604020202020204" pitchFamily="34" charset="0"/>
                <a:cs typeface="Arial" panose="020B0604020202020204" pitchFamily="34" charset="0"/>
              </a:rPr>
              <a:t>updates GAW 201, </a:t>
            </a:r>
            <a:r>
              <a:rPr lang="aa-ET" sz="2000" dirty="0">
                <a:solidFill>
                  <a:srgbClr val="002060"/>
                </a:solidFill>
                <a:latin typeface="Arial" panose="020B0604020202020204" pitchFamily="34" charset="0"/>
                <a:cs typeface="Arial" panose="020B0604020202020204" pitchFamily="34" charset="0"/>
              </a:rPr>
              <a:t>describ</a:t>
            </a:r>
            <a:r>
              <a:rPr lang="en-US" sz="2000" dirty="0" err="1">
                <a:solidFill>
                  <a:srgbClr val="002060"/>
                </a:solidFill>
                <a:latin typeface="Arial" panose="020B0604020202020204" pitchFamily="34" charset="0"/>
                <a:cs typeface="Arial" panose="020B0604020202020204" pitchFamily="34" charset="0"/>
              </a:rPr>
              <a:t>ing</a:t>
            </a:r>
            <a:r>
              <a:rPr lang="en-US" sz="2000" dirty="0">
                <a:solidFill>
                  <a:srgbClr val="002060"/>
                </a:solidFill>
                <a:latin typeface="Arial" panose="020B0604020202020204" pitchFamily="34" charset="0"/>
                <a:cs typeface="Arial" panose="020B0604020202020204" pitchFamily="34" charset="0"/>
              </a:rPr>
              <a:t> (1) </a:t>
            </a:r>
            <a:r>
              <a:rPr lang="aa-ET" sz="2000" dirty="0">
                <a:solidFill>
                  <a:srgbClr val="002060"/>
                </a:solidFill>
                <a:latin typeface="Arial" panose="020B0604020202020204" pitchFamily="34" charset="0"/>
                <a:cs typeface="Arial" panose="020B0604020202020204" pitchFamily="34" charset="0"/>
              </a:rPr>
              <a:t>the ECC-Ozonesonde</a:t>
            </a:r>
            <a:r>
              <a:rPr lang="en-US" sz="2000" dirty="0">
                <a:solidFill>
                  <a:srgbClr val="002060"/>
                </a:solidFill>
                <a:latin typeface="Arial" panose="020B0604020202020204" pitchFamily="34" charset="0"/>
                <a:cs typeface="Arial" panose="020B0604020202020204" pitchFamily="34" charset="0"/>
              </a:rPr>
              <a:t> instrument, (2) more detailed recommendations for sonde operation “best practices” and (3) data processing. The latter adds specification of uncertainties and traceability of the final ozone concentration to a single world reference. </a:t>
            </a:r>
            <a:endParaRPr lang="aa-ET" sz="2000" dirty="0">
              <a:solidFill>
                <a:srgbClr val="002060"/>
              </a:solidFill>
              <a:latin typeface="Arial" panose="020B0604020202020204" pitchFamily="34" charset="0"/>
              <a:cs typeface="Arial" panose="020B0604020202020204" pitchFamily="34" charset="0"/>
            </a:endParaRPr>
          </a:p>
          <a:p>
            <a:pPr marL="457200" indent="-457200">
              <a:spcBef>
                <a:spcPts val="1200"/>
              </a:spcBef>
              <a:spcAft>
                <a:spcPts val="600"/>
              </a:spcAft>
              <a:buFont typeface="Wingdings" pitchFamily="2" charset="2"/>
              <a:buChar char="q"/>
            </a:pPr>
            <a:r>
              <a:rPr lang="en-US" sz="2000" dirty="0">
                <a:solidFill>
                  <a:srgbClr val="002060"/>
                </a:solidFill>
                <a:latin typeface="Arial" panose="020B0604020202020204" pitchFamily="34" charset="0"/>
                <a:cs typeface="Arial" panose="020B0604020202020204" pitchFamily="34" charset="0"/>
              </a:rPr>
              <a:t>Note! </a:t>
            </a:r>
            <a:r>
              <a:rPr lang="aa-ET" sz="2000" dirty="0">
                <a:solidFill>
                  <a:srgbClr val="002060"/>
                </a:solidFill>
                <a:latin typeface="Arial" panose="020B0604020202020204" pitchFamily="34" charset="0"/>
                <a:cs typeface="Arial" panose="020B0604020202020204" pitchFamily="34" charset="0"/>
              </a:rPr>
              <a:t>ASOPOS</a:t>
            </a:r>
            <a:r>
              <a:rPr lang="en-US" sz="2000" dirty="0">
                <a:solidFill>
                  <a:srgbClr val="002060"/>
                </a:solidFill>
                <a:latin typeface="Arial" panose="020B0604020202020204" pitchFamily="34" charset="0"/>
                <a:cs typeface="Arial" panose="020B0604020202020204" pitchFamily="34" charset="0"/>
              </a:rPr>
              <a:t> </a:t>
            </a:r>
            <a:r>
              <a:rPr lang="aa-ET" sz="2000" dirty="0">
                <a:solidFill>
                  <a:srgbClr val="002060"/>
                </a:solidFill>
                <a:latin typeface="Arial" panose="020B0604020202020204" pitchFamily="34" charset="0"/>
                <a:cs typeface="Arial" panose="020B0604020202020204" pitchFamily="34" charset="0"/>
              </a:rPr>
              <a:t>Webinars </a:t>
            </a:r>
            <a:r>
              <a:rPr lang="aa-ET" sz="2000" b="1" dirty="0">
                <a:solidFill>
                  <a:srgbClr val="002060"/>
                </a:solidFill>
                <a:latin typeface="Arial" panose="020B0604020202020204" pitchFamily="34" charset="0"/>
                <a:cs typeface="Arial" panose="020B0604020202020204" pitchFamily="34" charset="0"/>
              </a:rPr>
              <a:t>only</a:t>
            </a:r>
            <a:r>
              <a:rPr lang="aa-ET" sz="2000" dirty="0">
                <a:solidFill>
                  <a:srgbClr val="002060"/>
                </a:solidFill>
                <a:latin typeface="Arial" panose="020B0604020202020204" pitchFamily="34" charset="0"/>
                <a:cs typeface="Arial" panose="020B0604020202020204" pitchFamily="34" charset="0"/>
              </a:rPr>
              <a:t> explain the most crucial and critical aspects of the ECC</a:t>
            </a:r>
            <a:r>
              <a:rPr lang="en-US" sz="2000" dirty="0">
                <a:solidFill>
                  <a:srgbClr val="002060"/>
                </a:solidFill>
                <a:latin typeface="Arial" panose="020B0604020202020204" pitchFamily="34" charset="0"/>
                <a:cs typeface="Arial" panose="020B0604020202020204" pitchFamily="34" charset="0"/>
              </a:rPr>
              <a:t> SOP.  Sonde operators and data providers are referred to WMO/GAW Report 268 for step by step details.</a:t>
            </a:r>
            <a:endParaRPr lang="aa-ET" sz="2000" dirty="0">
              <a:solidFill>
                <a:srgbClr val="00206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FD189E5F-D5E0-BA00-FFE9-E20EDB9058E6}"/>
              </a:ext>
            </a:extLst>
          </p:cNvPr>
          <p:cNvGrpSpPr>
            <a:grpSpLocks noChangeAspect="1"/>
          </p:cNvGrpSpPr>
          <p:nvPr/>
        </p:nvGrpSpPr>
        <p:grpSpPr>
          <a:xfrm>
            <a:off x="281528" y="732875"/>
            <a:ext cx="4111796" cy="4848931"/>
            <a:chOff x="8301597" y="614309"/>
            <a:chExt cx="3068495" cy="3649675"/>
          </a:xfrm>
        </p:grpSpPr>
        <p:pic>
          <p:nvPicPr>
            <p:cNvPr id="17" name="Picture 16">
              <a:extLst>
                <a:ext uri="{FF2B5EF4-FFF2-40B4-BE49-F238E27FC236}">
                  <a16:creationId xmlns:a16="http://schemas.microsoft.com/office/drawing/2014/main" id="{7042773F-75BB-3EBE-DD13-C39FBBB42BC6}"/>
                </a:ext>
              </a:extLst>
            </p:cNvPr>
            <p:cNvPicPr>
              <a:picLocks noChangeAspect="1"/>
            </p:cNvPicPr>
            <p:nvPr/>
          </p:nvPicPr>
          <p:blipFill>
            <a:blip r:embed="rId12"/>
            <a:stretch>
              <a:fillRect/>
            </a:stretch>
          </p:blipFill>
          <p:spPr>
            <a:xfrm>
              <a:off x="8363885" y="614309"/>
              <a:ext cx="3006207" cy="3649675"/>
            </a:xfrm>
            <a:prstGeom prst="rect">
              <a:avLst/>
            </a:prstGeom>
          </p:spPr>
        </p:pic>
        <p:sp>
          <p:nvSpPr>
            <p:cNvPr id="18" name="TextBox 17">
              <a:extLst>
                <a:ext uri="{FF2B5EF4-FFF2-40B4-BE49-F238E27FC236}">
                  <a16:creationId xmlns:a16="http://schemas.microsoft.com/office/drawing/2014/main" id="{11EC045B-FBD3-9E7F-B56A-9D62D70FFD7B}"/>
                </a:ext>
              </a:extLst>
            </p:cNvPr>
            <p:cNvSpPr txBox="1"/>
            <p:nvPr/>
          </p:nvSpPr>
          <p:spPr>
            <a:xfrm rot="20191387">
              <a:off x="8301597" y="1198747"/>
              <a:ext cx="2972457" cy="307552"/>
            </a:xfrm>
            <a:prstGeom prst="rect">
              <a:avLst/>
            </a:prstGeom>
            <a:noFill/>
          </p:spPr>
          <p:txBody>
            <a:bodyPr wrap="none" rtlCol="0">
              <a:spAutoFit/>
            </a:bodyPr>
            <a:lstStyle/>
            <a:p>
              <a:r>
                <a:rPr lang="aa-ET" dirty="0">
                  <a:solidFill>
                    <a:srgbClr val="FF0000"/>
                  </a:solidFill>
                  <a:latin typeface="Arial" panose="020B0604020202020204" pitchFamily="34" charset="0"/>
                  <a:cs typeface="Arial" panose="020B0604020202020204" pitchFamily="34" charset="0"/>
                </a:rPr>
                <a:t>Available at </a:t>
              </a:r>
              <a:r>
                <a:rPr lang="en-GB" dirty="0">
                  <a:solidFill>
                    <a:srgbClr val="FF0000"/>
                  </a:solidFill>
                  <a:latin typeface="Arial" panose="020B0604020202020204" pitchFamily="34" charset="0"/>
                  <a:cs typeface="Arial" panose="020B0604020202020204" pitchFamily="34" charset="0"/>
                </a:rPr>
                <a:t>https://</a:t>
              </a:r>
              <a:r>
                <a:rPr lang="en-GB" dirty="0" err="1">
                  <a:solidFill>
                    <a:srgbClr val="FF0000"/>
                  </a:solidFill>
                  <a:latin typeface="Arial" panose="020B0604020202020204" pitchFamily="34" charset="0"/>
                  <a:cs typeface="Arial" panose="020B0604020202020204" pitchFamily="34" charset="0"/>
                </a:rPr>
                <a:t>library.wmo.int</a:t>
              </a:r>
              <a:endParaRPr lang="aa-ET"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FECAFFC-F1AB-43EB-A5AE-ADE9ABF242F3}"/>
                </a:ext>
              </a:extLst>
            </p:cNvPr>
            <p:cNvSpPr txBox="1"/>
            <p:nvPr/>
          </p:nvSpPr>
          <p:spPr>
            <a:xfrm>
              <a:off x="9262463" y="3115322"/>
              <a:ext cx="1852564" cy="281922"/>
            </a:xfrm>
            <a:prstGeom prst="rect">
              <a:avLst/>
            </a:prstGeom>
            <a:noFill/>
          </p:spPr>
          <p:txBody>
            <a:bodyPr wrap="square" rtlCol="0">
              <a:spAutoFit/>
            </a:bodyPr>
            <a:lstStyle/>
            <a:p>
              <a:r>
                <a:rPr lang="aa-ET" sz="1600" b="1" dirty="0">
                  <a:solidFill>
                    <a:srgbClr val="0020BB"/>
                  </a:solidFill>
                  <a:latin typeface="Arial" panose="020B0604020202020204" pitchFamily="34" charset="0"/>
                  <a:cs typeface="Arial" panose="020B0604020202020204" pitchFamily="34" charset="0"/>
                </a:rPr>
                <a:t>GAW-Report No. 268</a:t>
              </a:r>
            </a:p>
          </p:txBody>
        </p:sp>
      </p:grpSp>
      <p:sp>
        <p:nvSpPr>
          <p:cNvPr id="21" name="TextBox 20">
            <a:extLst>
              <a:ext uri="{FF2B5EF4-FFF2-40B4-BE49-F238E27FC236}">
                <a16:creationId xmlns:a16="http://schemas.microsoft.com/office/drawing/2014/main" id="{4C679A2A-538E-F7F0-EE3A-D4F2612D219B}"/>
              </a:ext>
            </a:extLst>
          </p:cNvPr>
          <p:cNvSpPr txBox="1"/>
          <p:nvPr/>
        </p:nvSpPr>
        <p:spPr>
          <a:xfrm>
            <a:off x="319135" y="5616979"/>
            <a:ext cx="4483472" cy="646331"/>
          </a:xfrm>
          <a:prstGeom prst="rect">
            <a:avLst/>
          </a:prstGeom>
          <a:noFill/>
        </p:spPr>
        <p:txBody>
          <a:bodyPr wrap="square">
            <a:spAutoFit/>
          </a:bodyPr>
          <a:lstStyle/>
          <a:p>
            <a:r>
              <a:rPr lang="en-US" dirty="0"/>
              <a:t>https://library.wmo.int/index.php?lvl=notice_display&amp;id=21986#.Y2px6uTMJc8</a:t>
            </a:r>
          </a:p>
        </p:txBody>
      </p:sp>
      <p:pic>
        <p:nvPicPr>
          <p:cNvPr id="24" name="Audio 23">
            <a:extLst>
              <a:ext uri="{FF2B5EF4-FFF2-40B4-BE49-F238E27FC236}">
                <a16:creationId xmlns:a16="http://schemas.microsoft.com/office/drawing/2014/main" id="{334DBE96-587D-8DDC-E900-56724D211C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3231575757"/>
      </p:ext>
    </p:extLst>
  </p:cSld>
  <p:clrMapOvr>
    <a:masterClrMapping/>
  </p:clrMapOvr>
  <mc:AlternateContent xmlns:mc="http://schemas.openxmlformats.org/markup-compatibility/2006" xmlns:p14="http://schemas.microsoft.com/office/powerpoint/2010/main">
    <mc:Choice Requires="p14">
      <p:transition spd="slow" p14:dur="2000" advTm="104254"/>
    </mc:Choice>
    <mc:Fallback xmlns="">
      <p:transition spd="slow" advTm="10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cshape4">
            <a:extLst>
              <a:ext uri="{FF2B5EF4-FFF2-40B4-BE49-F238E27FC236}">
                <a16:creationId xmlns:a16="http://schemas.microsoft.com/office/drawing/2014/main" id="{09F9AE54-F97C-622C-3F94-DAE144391FC5}"/>
              </a:ext>
            </a:extLst>
          </p:cNvPr>
          <p:cNvSpPr>
            <a:spLocks noChangeAspect="1" noEditPoints="1" noChangeArrowheads="1" noChangeShapeType="1" noTextEdit="1"/>
          </p:cNvSpPr>
          <p:nvPr/>
        </p:nvSpPr>
        <p:spPr bwMode="auto">
          <a:xfrm>
            <a:off x="2056353" y="9557506"/>
            <a:ext cx="216535" cy="1750695"/>
          </a:xfrm>
          <a:prstGeom prst="rect">
            <a:avLst/>
          </a:prstGeom>
          <a:solidFill>
            <a:srgbClr val="005AA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8" name="docshape5">
            <a:extLst>
              <a:ext uri="{FF2B5EF4-FFF2-40B4-BE49-F238E27FC236}">
                <a16:creationId xmlns:a16="http://schemas.microsoft.com/office/drawing/2014/main" id="{7E9E7000-B1E8-F9D2-E9EE-C72787971A28}"/>
              </a:ext>
            </a:extLst>
          </p:cNvPr>
          <p:cNvSpPr>
            <a:spLocks noChangeAspect="1" noEditPoints="1" noChangeArrowheads="1" noChangeShapeType="1" noTextEdit="1"/>
          </p:cNvSpPr>
          <p:nvPr/>
        </p:nvSpPr>
        <p:spPr bwMode="auto">
          <a:xfrm>
            <a:off x="2056353" y="7829036"/>
            <a:ext cx="216535" cy="576580"/>
          </a:xfrm>
          <a:prstGeom prst="rect">
            <a:avLst/>
          </a:prstGeom>
          <a:solidFill>
            <a:srgbClr val="00B5D5"/>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9" name="docshape6">
            <a:extLst>
              <a:ext uri="{FF2B5EF4-FFF2-40B4-BE49-F238E27FC236}">
                <a16:creationId xmlns:a16="http://schemas.microsoft.com/office/drawing/2014/main" id="{17C7457A-D856-7794-CD3C-380E1E9E2035}"/>
              </a:ext>
            </a:extLst>
          </p:cNvPr>
          <p:cNvSpPr>
            <a:spLocks noChangeAspect="1" noEditPoints="1" noChangeArrowheads="1" noChangeShapeType="1" noTextEdit="1"/>
          </p:cNvSpPr>
          <p:nvPr/>
        </p:nvSpPr>
        <p:spPr bwMode="auto">
          <a:xfrm>
            <a:off x="2056353" y="8404981"/>
            <a:ext cx="216535" cy="576580"/>
          </a:xfrm>
          <a:prstGeom prst="rect">
            <a:avLst/>
          </a:prstGeom>
          <a:solidFill>
            <a:srgbClr val="70BF54"/>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sp>
        <p:nvSpPr>
          <p:cNvPr id="10" name="docshape7">
            <a:extLst>
              <a:ext uri="{FF2B5EF4-FFF2-40B4-BE49-F238E27FC236}">
                <a16:creationId xmlns:a16="http://schemas.microsoft.com/office/drawing/2014/main" id="{22702093-FB79-EC0F-F0C1-C8B0C6F0F194}"/>
              </a:ext>
            </a:extLst>
          </p:cNvPr>
          <p:cNvSpPr>
            <a:spLocks noChangeAspect="1" noEditPoints="1" noChangeArrowheads="1" noChangeShapeType="1" noTextEdit="1"/>
          </p:cNvSpPr>
          <p:nvPr/>
        </p:nvSpPr>
        <p:spPr bwMode="auto">
          <a:xfrm>
            <a:off x="2056353" y="8980926"/>
            <a:ext cx="216535" cy="576580"/>
          </a:xfrm>
          <a:prstGeom prst="rect">
            <a:avLst/>
          </a:prstGeom>
          <a:solidFill>
            <a:srgbClr val="FAA61A"/>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GB"/>
          </a:p>
        </p:txBody>
      </p:sp>
      <p:pic>
        <p:nvPicPr>
          <p:cNvPr id="11" name="docshape8">
            <a:extLst>
              <a:ext uri="{FF2B5EF4-FFF2-40B4-BE49-F238E27FC236}">
                <a16:creationId xmlns:a16="http://schemas.microsoft.com/office/drawing/2014/main" id="{FFD5CA45-DA71-10F9-CCAD-3A70A98E7ABB}"/>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19953" y="9106656"/>
            <a:ext cx="1419860" cy="1129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cshape9">
            <a:extLst>
              <a:ext uri="{FF2B5EF4-FFF2-40B4-BE49-F238E27FC236}">
                <a16:creationId xmlns:a16="http://schemas.microsoft.com/office/drawing/2014/main" id="{227B353E-089E-EB65-8EB6-AD84727EC8BC}"/>
              </a:ext>
            </a:extLst>
          </p:cNvPr>
          <p:cNvSpPr>
            <a:spLocks noChangeAspect="1" noEditPoints="1" noChangeArrowheads="1" noChangeShapeType="1" noTextEdit="1"/>
          </p:cNvSpPr>
          <p:nvPr/>
        </p:nvSpPr>
        <p:spPr bwMode="auto">
          <a:xfrm>
            <a:off x="5199603" y="932446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3" name="docshape10">
            <a:extLst>
              <a:ext uri="{FF2B5EF4-FFF2-40B4-BE49-F238E27FC236}">
                <a16:creationId xmlns:a16="http://schemas.microsoft.com/office/drawing/2014/main" id="{D057B50F-C5DA-9D6D-6FA2-79D85132811F}"/>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90003" y="920762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docshape11">
            <a:extLst>
              <a:ext uri="{FF2B5EF4-FFF2-40B4-BE49-F238E27FC236}">
                <a16:creationId xmlns:a16="http://schemas.microsoft.com/office/drawing/2014/main" id="{02118BFC-B0F7-DDF8-AE69-DA486AD1E997}"/>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096858" y="9079986"/>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docshape12">
            <a:extLst>
              <a:ext uri="{FF2B5EF4-FFF2-40B4-BE49-F238E27FC236}">
                <a16:creationId xmlns:a16="http://schemas.microsoft.com/office/drawing/2014/main" id="{8E1395E9-8607-F349-982B-FD748E535B04}"/>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568788" y="911808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docshape13">
            <a:extLst>
              <a:ext uri="{FF2B5EF4-FFF2-40B4-BE49-F238E27FC236}">
                <a16:creationId xmlns:a16="http://schemas.microsoft.com/office/drawing/2014/main" id="{CEF78A8E-E27B-63D7-6BAB-75C12AA04B15}"/>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993988" y="10115036"/>
            <a:ext cx="1323340" cy="46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docshape14">
            <a:extLst>
              <a:ext uri="{FF2B5EF4-FFF2-40B4-BE49-F238E27FC236}">
                <a16:creationId xmlns:a16="http://schemas.microsoft.com/office/drawing/2014/main" id="{7EF54837-093B-4FBB-40AD-1763431EF8DF}"/>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584923" y="1002105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docshape15">
            <a:extLst>
              <a:ext uri="{FF2B5EF4-FFF2-40B4-BE49-F238E27FC236}">
                <a16:creationId xmlns:a16="http://schemas.microsoft.com/office/drawing/2014/main" id="{8AB4C873-1425-F039-E7C6-7CEE41280539}"/>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695153" y="9998831"/>
            <a:ext cx="826770" cy="92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docshape2">
            <a:extLst>
              <a:ext uri="{FF2B5EF4-FFF2-40B4-BE49-F238E27FC236}">
                <a16:creationId xmlns:a16="http://schemas.microsoft.com/office/drawing/2014/main" id="{F68CA261-89A0-7928-4198-01277F1E8573}"/>
              </a:ext>
            </a:extLst>
          </p:cNvPr>
          <p:cNvPicPr>
            <a:picLocks noChangeAspect="1" noEditPoint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0" y="-2129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2A2D0C81-3869-E174-1010-E1D4AB9D2D10}"/>
              </a:ext>
            </a:extLst>
          </p:cNvPr>
          <p:cNvSpPr txBox="1"/>
          <p:nvPr/>
        </p:nvSpPr>
        <p:spPr>
          <a:xfrm>
            <a:off x="2814511" y="151529"/>
            <a:ext cx="6224336" cy="584775"/>
          </a:xfrm>
          <a:prstGeom prst="rect">
            <a:avLst/>
          </a:prstGeom>
          <a:noFill/>
        </p:spPr>
        <p:txBody>
          <a:bodyPr wrap="square">
            <a:spAutoFit/>
          </a:bodyPr>
          <a:lstStyle/>
          <a:p>
            <a:pPr algn="ctr"/>
            <a:r>
              <a:rPr lang="en-US" sz="3200" b="1" dirty="0">
                <a:latin typeface="Arial" panose="020B0604020202020204" pitchFamily="34" charset="0"/>
                <a:cs typeface="Arial" panose="020B0604020202020204" pitchFamily="34" charset="0"/>
              </a:rPr>
              <a:t>Webinar #1 Outline</a:t>
            </a:r>
          </a:p>
        </p:txBody>
      </p:sp>
      <p:grpSp>
        <p:nvGrpSpPr>
          <p:cNvPr id="19" name="Group 18">
            <a:extLst>
              <a:ext uri="{FF2B5EF4-FFF2-40B4-BE49-F238E27FC236}">
                <a16:creationId xmlns:a16="http://schemas.microsoft.com/office/drawing/2014/main" id="{91BC650B-303E-93A4-F17F-C50C916D3128}"/>
              </a:ext>
            </a:extLst>
          </p:cNvPr>
          <p:cNvGrpSpPr>
            <a:grpSpLocks noChangeAspect="1"/>
          </p:cNvGrpSpPr>
          <p:nvPr/>
        </p:nvGrpSpPr>
        <p:grpSpPr>
          <a:xfrm>
            <a:off x="3397070" y="6375710"/>
            <a:ext cx="5397858" cy="425855"/>
            <a:chOff x="297089" y="5855279"/>
            <a:chExt cx="11719118" cy="924560"/>
          </a:xfrm>
        </p:grpSpPr>
        <p:pic>
          <p:nvPicPr>
            <p:cNvPr id="20" name="docshape8">
              <a:extLst>
                <a:ext uri="{FF2B5EF4-FFF2-40B4-BE49-F238E27FC236}">
                  <a16:creationId xmlns:a16="http://schemas.microsoft.com/office/drawing/2014/main" id="{65E39959-8204-7F10-0512-488E6ABAE062}"/>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2C5EABBC-028A-441F-43FF-A0A364B5D685}"/>
                </a:ext>
              </a:extLst>
            </p:cNvPr>
            <p:cNvGrpSpPr/>
            <p:nvPr/>
          </p:nvGrpSpPr>
          <p:grpSpPr>
            <a:xfrm>
              <a:off x="10679532" y="5996342"/>
              <a:ext cx="1336675" cy="549275"/>
              <a:chOff x="3726403" y="4704141"/>
              <a:chExt cx="1336675" cy="549275"/>
            </a:xfrm>
          </p:grpSpPr>
          <p:sp>
            <p:nvSpPr>
              <p:cNvPr id="27" name="docshape9">
                <a:extLst>
                  <a:ext uri="{FF2B5EF4-FFF2-40B4-BE49-F238E27FC236}">
                    <a16:creationId xmlns:a16="http://schemas.microsoft.com/office/drawing/2014/main" id="{255FEE60-3A05-2E90-33BC-D4868FCACDFB}"/>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28" name="docshape10">
                <a:extLst>
                  <a:ext uri="{FF2B5EF4-FFF2-40B4-BE49-F238E27FC236}">
                    <a16:creationId xmlns:a16="http://schemas.microsoft.com/office/drawing/2014/main" id="{14B9DB45-E0CA-B228-B31C-7FD7EAF5A03F}"/>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 name="docshape11">
              <a:extLst>
                <a:ext uri="{FF2B5EF4-FFF2-40B4-BE49-F238E27FC236}">
                  <a16:creationId xmlns:a16="http://schemas.microsoft.com/office/drawing/2014/main" id="{E803A99B-1900-39C2-8FFE-0C8343FDE27F}"/>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docshape12">
              <a:extLst>
                <a:ext uri="{FF2B5EF4-FFF2-40B4-BE49-F238E27FC236}">
                  <a16:creationId xmlns:a16="http://schemas.microsoft.com/office/drawing/2014/main" id="{D80027FD-1849-A9DF-2E66-A10BFEA27E8F}"/>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docshape13">
              <a:extLst>
                <a:ext uri="{FF2B5EF4-FFF2-40B4-BE49-F238E27FC236}">
                  <a16:creationId xmlns:a16="http://schemas.microsoft.com/office/drawing/2014/main" id="{0F733F5A-BF6D-08F1-3919-FF3FD82B0BFF}"/>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docshape14">
              <a:extLst>
                <a:ext uri="{FF2B5EF4-FFF2-40B4-BE49-F238E27FC236}">
                  <a16:creationId xmlns:a16="http://schemas.microsoft.com/office/drawing/2014/main" id="{66DC9AC2-FCA9-D72A-F909-E0A4F7EAB139}"/>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docshape15">
              <a:extLst>
                <a:ext uri="{FF2B5EF4-FFF2-40B4-BE49-F238E27FC236}">
                  <a16:creationId xmlns:a16="http://schemas.microsoft.com/office/drawing/2014/main" id="{6152ED16-C5EE-1448-DEB9-280B389E5C96}"/>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 name="TextBox 29">
            <a:extLst>
              <a:ext uri="{FF2B5EF4-FFF2-40B4-BE49-F238E27FC236}">
                <a16:creationId xmlns:a16="http://schemas.microsoft.com/office/drawing/2014/main" id="{0F5BD748-CE90-06F7-3EBF-E4E2CBD6F276}"/>
              </a:ext>
            </a:extLst>
          </p:cNvPr>
          <p:cNvSpPr txBox="1"/>
          <p:nvPr/>
        </p:nvSpPr>
        <p:spPr>
          <a:xfrm>
            <a:off x="2993593" y="698037"/>
            <a:ext cx="6621506" cy="3339376"/>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2200" dirty="0" err="1">
                <a:latin typeface="Arial" panose="020B0604020202020204" pitchFamily="34" charset="0"/>
                <a:cs typeface="Arial" panose="020B0604020202020204" pitchFamily="34" charset="0"/>
              </a:rPr>
              <a:t>Ozonesonde</a:t>
            </a:r>
            <a:r>
              <a:rPr lang="en-US" sz="2200" dirty="0">
                <a:latin typeface="Arial" panose="020B0604020202020204" pitchFamily="34" charset="0"/>
                <a:cs typeface="Arial" panose="020B0604020202020204" pitchFamily="34" charset="0"/>
              </a:rPr>
              <a:t> Instrument, Quality Assurance (QA)</a:t>
            </a:r>
          </a:p>
          <a:p>
            <a:pPr marL="285750" indent="-285750">
              <a:spcBef>
                <a:spcPts val="600"/>
              </a:spcBef>
              <a:buFont typeface="Arial" panose="020B0604020202020204" pitchFamily="34" charset="0"/>
              <a:buChar char="•"/>
            </a:pPr>
            <a:r>
              <a:rPr lang="en-US" sz="2200" dirty="0" err="1">
                <a:latin typeface="Arial" panose="020B0604020202020204" pitchFamily="34" charset="0"/>
                <a:cs typeface="Arial" panose="020B0604020202020204" pitchFamily="34" charset="0"/>
              </a:rPr>
              <a:t>Ozonesonde</a:t>
            </a:r>
            <a:r>
              <a:rPr lang="en-US" sz="2200" dirty="0">
                <a:latin typeface="Arial" panose="020B0604020202020204" pitchFamily="34" charset="0"/>
                <a:cs typeface="Arial" panose="020B0604020202020204" pitchFamily="34" charset="0"/>
              </a:rPr>
              <a:t> Data Uses, ASOPOS Background    </a:t>
            </a:r>
          </a:p>
          <a:p>
            <a:pPr>
              <a:spcBef>
                <a:spcPts val="600"/>
              </a:spcBef>
            </a:pPr>
            <a:r>
              <a:rPr lang="en-US" sz="2200" dirty="0">
                <a:latin typeface="Arial" panose="020B0604020202020204" pitchFamily="34" charset="0"/>
                <a:cs typeface="Arial" panose="020B0604020202020204" pitchFamily="34" charset="0"/>
              </a:rPr>
              <a:t>   -  QA Elements: WCCOS, JOSIE, ASOPOS</a:t>
            </a:r>
          </a:p>
          <a:p>
            <a:pPr>
              <a:spcBef>
                <a:spcPts val="600"/>
              </a:spcBef>
            </a:pPr>
            <a:r>
              <a:rPr lang="en-US" sz="2200" dirty="0">
                <a:latin typeface="Arial" panose="020B0604020202020204" pitchFamily="34" charset="0"/>
                <a:cs typeface="Arial" panose="020B0604020202020204" pitchFamily="34" charset="0"/>
              </a:rPr>
              <a:t>   -  Success of Prior ASOPOS &amp; Homogenization</a:t>
            </a:r>
          </a:p>
          <a:p>
            <a:pPr>
              <a:spcBef>
                <a:spcPts val="600"/>
              </a:spcBef>
            </a:pPr>
            <a:r>
              <a:rPr lang="en-US" sz="2200" dirty="0">
                <a:latin typeface="Arial" panose="020B0604020202020204" pitchFamily="34" charset="0"/>
                <a:cs typeface="Arial" panose="020B0604020202020204" pitchFamily="34" charset="0"/>
              </a:rPr>
              <a:t>   -  ASOPOS 2.0 Foundation &amp; Related Studies </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WMO/GAW Report No. 268, August 2021</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Recommended Operations &amp; Data Archiving</a:t>
            </a:r>
          </a:p>
          <a:p>
            <a:pPr marL="285750" indent="-285750">
              <a:spcBef>
                <a:spcPts val="600"/>
              </a:spcBef>
              <a:buFont typeface="Arial" panose="020B0604020202020204" pitchFamily="34" charset="0"/>
              <a:buChar char="•"/>
            </a:pPr>
            <a:r>
              <a:rPr lang="en-US" sz="2200" dirty="0">
                <a:latin typeface="Arial" panose="020B0604020202020204" pitchFamily="34" charset="0"/>
                <a:cs typeface="Arial" panose="020B0604020202020204" pitchFamily="34" charset="0"/>
              </a:rPr>
              <a:t>Implementing Recommendations Globally</a:t>
            </a:r>
          </a:p>
        </p:txBody>
      </p:sp>
      <p:pic>
        <p:nvPicPr>
          <p:cNvPr id="3" name="Picture 2" descr="MapDescription automatically generated">
            <a:extLst>
              <a:ext uri="{FF2B5EF4-FFF2-40B4-BE49-F238E27FC236}">
                <a16:creationId xmlns:a16="http://schemas.microsoft.com/office/drawing/2014/main" id="{E8543832-DC3A-DBDD-6B06-EDB0A6E79110}"/>
              </a:ext>
            </a:extLst>
          </p:cNvPr>
          <p:cNvPicPr>
            <a:picLocks/>
          </p:cNvPicPr>
          <p:nvPr/>
        </p:nvPicPr>
        <p:blipFill rotWithShape="1">
          <a:blip r:embed="rId13">
            <a:extLst>
              <a:ext uri="{28A0092B-C50C-407E-A947-70E740481C1C}">
                <a14:useLocalDpi xmlns:a14="http://schemas.microsoft.com/office/drawing/2010/main" val="0"/>
              </a:ext>
            </a:extLst>
          </a:blip>
          <a:srcRect l="6676" t="3311" r="8549"/>
          <a:stretch/>
        </p:blipFill>
        <p:spPr bwMode="auto">
          <a:xfrm>
            <a:off x="3932622" y="4119962"/>
            <a:ext cx="4499308" cy="2173515"/>
          </a:xfrm>
          <a:prstGeom prst="rect">
            <a:avLst/>
          </a:prstGeom>
          <a:noFill/>
          <a:ln>
            <a:solidFill>
              <a:srgbClr val="0403FF"/>
            </a:solidFill>
          </a:ln>
        </p:spPr>
      </p:pic>
      <p:pic>
        <p:nvPicPr>
          <p:cNvPr id="5" name="Picture 4">
            <a:extLst>
              <a:ext uri="{FF2B5EF4-FFF2-40B4-BE49-F238E27FC236}">
                <a16:creationId xmlns:a16="http://schemas.microsoft.com/office/drawing/2014/main" id="{94E35DB4-5F89-EA8E-030B-93BA9B1475DB}"/>
              </a:ext>
            </a:extLst>
          </p:cNvPr>
          <p:cNvPicPr>
            <a:picLocks noChangeAspect="1"/>
          </p:cNvPicPr>
          <p:nvPr/>
        </p:nvPicPr>
        <p:blipFill>
          <a:blip r:embed="rId14"/>
          <a:stretch>
            <a:fillRect/>
          </a:stretch>
        </p:blipFill>
        <p:spPr>
          <a:xfrm>
            <a:off x="9436017" y="1524476"/>
            <a:ext cx="2520000" cy="2595485"/>
          </a:xfrm>
          <a:prstGeom prst="rect">
            <a:avLst/>
          </a:prstGeom>
          <a:ln>
            <a:solidFill>
              <a:srgbClr val="0403FF"/>
            </a:solidFill>
          </a:ln>
        </p:spPr>
      </p:pic>
      <p:pic>
        <p:nvPicPr>
          <p:cNvPr id="29" name="Picture 1" descr="IMG_3458.JPG">
            <a:extLst>
              <a:ext uri="{FF2B5EF4-FFF2-40B4-BE49-F238E27FC236}">
                <a16:creationId xmlns:a16="http://schemas.microsoft.com/office/drawing/2014/main" id="{67FD663E-AF14-1BB5-2D8C-163E053EF1D6}"/>
              </a:ext>
            </a:extLst>
          </p:cNvPr>
          <p:cNvPicPr>
            <a:picLocks noChangeAspect="1"/>
          </p:cNvPicPr>
          <p:nvPr/>
        </p:nvPicPr>
        <p:blipFill rotWithShape="1">
          <a:blip r:embed="rId15">
            <a:extLst>
              <a:ext uri="{28A0092B-C50C-407E-A947-70E740481C1C}">
                <a14:useLocalDpi xmlns:a14="http://schemas.microsoft.com/office/drawing/2010/main" val="0"/>
              </a:ext>
            </a:extLst>
          </a:blip>
          <a:srcRect t="23556" b="15629"/>
          <a:stretch/>
        </p:blipFill>
        <p:spPr bwMode="auto">
          <a:xfrm>
            <a:off x="235983" y="1524476"/>
            <a:ext cx="2546777" cy="2595485"/>
          </a:xfrm>
          <a:prstGeom prst="rect">
            <a:avLst/>
          </a:prstGeom>
          <a:noFill/>
          <a:ln w="19050">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57" name="Audio 56">
            <a:extLst>
              <a:ext uri="{FF2B5EF4-FFF2-40B4-BE49-F238E27FC236}">
                <a16:creationId xmlns:a16="http://schemas.microsoft.com/office/drawing/2014/main" id="{78E59633-75F1-262C-1BD0-1C329C927F8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1155272246"/>
      </p:ext>
    </p:extLst>
  </p:cSld>
  <p:clrMapOvr>
    <a:masterClrMapping/>
  </p:clrMapOvr>
  <mc:AlternateContent xmlns:mc="http://schemas.openxmlformats.org/markup-compatibility/2006" xmlns:p14="http://schemas.microsoft.com/office/powerpoint/2010/main">
    <mc:Choice Requires="p14">
      <p:transition spd="slow" p14:dur="2000" advTm="72892"/>
    </mc:Choice>
    <mc:Fallback xmlns="">
      <p:transition spd="slow" advTm="72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13556"/>
            <a:ext cx="12192000"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b="1" dirty="0" err="1">
                <a:solidFill>
                  <a:srgbClr val="002060"/>
                </a:solidFill>
                <a:latin typeface="Arial" panose="020B0604020202020204" pitchFamily="34" charset="0"/>
                <a:cs typeface="Arial" panose="020B0604020202020204" pitchFamily="34" charset="0"/>
              </a:rPr>
              <a:t>Ozonesonde</a:t>
            </a:r>
            <a:r>
              <a:rPr lang="en-US" sz="2400" b="1" dirty="0">
                <a:solidFill>
                  <a:srgbClr val="002060"/>
                </a:solidFill>
                <a:latin typeface="Arial" panose="020B0604020202020204" pitchFamily="34" charset="0"/>
                <a:cs typeface="Arial" panose="020B0604020202020204" pitchFamily="34" charset="0"/>
              </a:rPr>
              <a:t> Instrument (More details in Webinar No. 2 on Hardware)</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95046" y="6562068"/>
            <a:ext cx="1116868" cy="226142"/>
          </a:xfrm>
        </p:spPr>
        <p:txBody>
          <a:bodyPr/>
          <a:lstStyle/>
          <a:p>
            <a:fld id="{BF14E19D-5885-1547-92AE-0CD34072BA3D}" type="datetime1">
              <a:rPr lang="de-DE"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4</a:t>
            </a:fld>
            <a:endParaRPr lang="x-none"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B29258F-B518-F2DE-1B3D-A9F47AB3F5E3}"/>
              </a:ext>
            </a:extLst>
          </p:cNvPr>
          <p:cNvPicPr>
            <a:picLocks noChangeAspect="1"/>
          </p:cNvPicPr>
          <p:nvPr/>
        </p:nvPicPr>
        <p:blipFill>
          <a:blip r:embed="rId12"/>
          <a:stretch>
            <a:fillRect/>
          </a:stretch>
        </p:blipFill>
        <p:spPr>
          <a:xfrm>
            <a:off x="7955502" y="525848"/>
            <a:ext cx="3119630" cy="3114474"/>
          </a:xfrm>
          <a:prstGeom prst="rect">
            <a:avLst/>
          </a:prstGeom>
          <a:ln>
            <a:solidFill>
              <a:srgbClr val="0403FF"/>
            </a:solidFill>
          </a:ln>
        </p:spPr>
      </p:pic>
      <p:grpSp>
        <p:nvGrpSpPr>
          <p:cNvPr id="17" name="Group 16">
            <a:extLst>
              <a:ext uri="{FF2B5EF4-FFF2-40B4-BE49-F238E27FC236}">
                <a16:creationId xmlns:a16="http://schemas.microsoft.com/office/drawing/2014/main" id="{ED9CF195-D6AF-7142-EB8A-3CA3750B2173}"/>
              </a:ext>
            </a:extLst>
          </p:cNvPr>
          <p:cNvGrpSpPr/>
          <p:nvPr/>
        </p:nvGrpSpPr>
        <p:grpSpPr>
          <a:xfrm>
            <a:off x="304693" y="442673"/>
            <a:ext cx="1461805" cy="2105502"/>
            <a:chOff x="174061" y="3787269"/>
            <a:chExt cx="1928057" cy="2570743"/>
          </a:xfrm>
        </p:grpSpPr>
        <p:pic>
          <p:nvPicPr>
            <p:cNvPr id="18" name="Google Shape;178;p3">
              <a:extLst>
                <a:ext uri="{FF2B5EF4-FFF2-40B4-BE49-F238E27FC236}">
                  <a16:creationId xmlns:a16="http://schemas.microsoft.com/office/drawing/2014/main" id="{936078FA-C9DD-9392-E645-93E7167242B0}"/>
                </a:ext>
              </a:extLst>
            </p:cNvPr>
            <p:cNvPicPr preferRelativeResize="0"/>
            <p:nvPr/>
          </p:nvPicPr>
          <p:blipFill rotWithShape="1">
            <a:blip r:embed="rId13">
              <a:alphaModFix/>
            </a:blip>
            <a:srcRect/>
            <a:stretch/>
          </p:blipFill>
          <p:spPr>
            <a:xfrm rot="5400000">
              <a:off x="-147282" y="4108612"/>
              <a:ext cx="2570743" cy="1928057"/>
            </a:xfrm>
            <a:prstGeom prst="rect">
              <a:avLst/>
            </a:prstGeom>
            <a:noFill/>
            <a:ln>
              <a:noFill/>
            </a:ln>
          </p:spPr>
        </p:pic>
        <p:sp>
          <p:nvSpPr>
            <p:cNvPr id="19" name="Google Shape;181;p3">
              <a:extLst>
                <a:ext uri="{FF2B5EF4-FFF2-40B4-BE49-F238E27FC236}">
                  <a16:creationId xmlns:a16="http://schemas.microsoft.com/office/drawing/2014/main" id="{8DAF41F0-303E-4CEA-FCF1-5A8139CB7EA4}"/>
                </a:ext>
              </a:extLst>
            </p:cNvPr>
            <p:cNvSpPr/>
            <p:nvPr/>
          </p:nvSpPr>
          <p:spPr>
            <a:xfrm>
              <a:off x="1245285" y="5243041"/>
              <a:ext cx="481370" cy="410199"/>
            </a:xfrm>
            <a:prstGeom prst="ellipse">
              <a:avLst/>
            </a:prstGeom>
            <a:noFill/>
            <a:ln w="28575"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pic>
        <p:nvPicPr>
          <p:cNvPr id="20" name="Google Shape;174;p3" descr="A picture containing microscope, device, miller&#10;&#10;Description automatically generated">
            <a:extLst>
              <a:ext uri="{FF2B5EF4-FFF2-40B4-BE49-F238E27FC236}">
                <a16:creationId xmlns:a16="http://schemas.microsoft.com/office/drawing/2014/main" id="{AF71B83D-AD1D-751E-7682-7F843FCFF98A}"/>
              </a:ext>
            </a:extLst>
          </p:cNvPr>
          <p:cNvPicPr preferRelativeResize="0"/>
          <p:nvPr/>
        </p:nvPicPr>
        <p:blipFill rotWithShape="1">
          <a:blip r:embed="rId14">
            <a:alphaModFix/>
          </a:blip>
          <a:srcRect r="55027" b="6560"/>
          <a:stretch/>
        </p:blipFill>
        <p:spPr>
          <a:xfrm>
            <a:off x="310107" y="4723109"/>
            <a:ext cx="1332874" cy="1684334"/>
          </a:xfrm>
          <a:prstGeom prst="rect">
            <a:avLst/>
          </a:prstGeom>
          <a:noFill/>
          <a:ln>
            <a:noFill/>
          </a:ln>
        </p:spPr>
      </p:pic>
      <p:grpSp>
        <p:nvGrpSpPr>
          <p:cNvPr id="21" name="Google Shape;182;p3">
            <a:extLst>
              <a:ext uri="{FF2B5EF4-FFF2-40B4-BE49-F238E27FC236}">
                <a16:creationId xmlns:a16="http://schemas.microsoft.com/office/drawing/2014/main" id="{B4620E75-DF15-A6BE-E2D7-75FECF1CBA5F}"/>
              </a:ext>
            </a:extLst>
          </p:cNvPr>
          <p:cNvGrpSpPr/>
          <p:nvPr/>
        </p:nvGrpSpPr>
        <p:grpSpPr>
          <a:xfrm>
            <a:off x="157656" y="2783067"/>
            <a:ext cx="1727164" cy="1660422"/>
            <a:chOff x="0" y="0"/>
            <a:chExt cx="4599041" cy="5814737"/>
          </a:xfrm>
        </p:grpSpPr>
        <p:pic>
          <p:nvPicPr>
            <p:cNvPr id="22" name="Google Shape;183;p3" descr="A close up of a mapDescription automatically generated">
              <a:extLst>
                <a:ext uri="{FF2B5EF4-FFF2-40B4-BE49-F238E27FC236}">
                  <a16:creationId xmlns:a16="http://schemas.microsoft.com/office/drawing/2014/main" id="{AAC1F041-FFED-BF65-911F-1B6FE567EB3A}"/>
                </a:ext>
              </a:extLst>
            </p:cNvPr>
            <p:cNvPicPr preferRelativeResize="0"/>
            <p:nvPr/>
          </p:nvPicPr>
          <p:blipFill rotWithShape="1">
            <a:blip r:embed="rId15">
              <a:alphaModFix/>
            </a:blip>
            <a:srcRect l="55057" t="11819" b="14042"/>
            <a:stretch/>
          </p:blipFill>
          <p:spPr>
            <a:xfrm>
              <a:off x="76468" y="0"/>
              <a:ext cx="4522573" cy="5814737"/>
            </a:xfrm>
            <a:prstGeom prst="rect">
              <a:avLst/>
            </a:prstGeom>
            <a:noFill/>
            <a:ln>
              <a:noFill/>
            </a:ln>
          </p:spPr>
        </p:pic>
        <p:sp>
          <p:nvSpPr>
            <p:cNvPr id="23" name="Google Shape;184;p3">
              <a:extLst>
                <a:ext uri="{FF2B5EF4-FFF2-40B4-BE49-F238E27FC236}">
                  <a16:creationId xmlns:a16="http://schemas.microsoft.com/office/drawing/2014/main" id="{279F8EF6-B6E6-672F-3B72-959C1C97289E}"/>
                </a:ext>
              </a:extLst>
            </p:cNvPr>
            <p:cNvSpPr/>
            <p:nvPr/>
          </p:nvSpPr>
          <p:spPr>
            <a:xfrm>
              <a:off x="3476903" y="3462619"/>
              <a:ext cx="1122138" cy="407773"/>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sp>
          <p:nvSpPr>
            <p:cNvPr id="24" name="Google Shape;185;p3">
              <a:extLst>
                <a:ext uri="{FF2B5EF4-FFF2-40B4-BE49-F238E27FC236}">
                  <a16:creationId xmlns:a16="http://schemas.microsoft.com/office/drawing/2014/main" id="{C2F0AD33-198D-5423-5AB3-C225360D593C}"/>
                </a:ext>
              </a:extLst>
            </p:cNvPr>
            <p:cNvSpPr/>
            <p:nvPr/>
          </p:nvSpPr>
          <p:spPr>
            <a:xfrm>
              <a:off x="0" y="2907369"/>
              <a:ext cx="1198605" cy="407773"/>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Palatino Linotype"/>
                <a:ea typeface="Palatino Linotype"/>
                <a:cs typeface="Palatino Linotype"/>
                <a:sym typeface="Palatino Linotype"/>
              </a:endParaRPr>
            </a:p>
          </p:txBody>
        </p:sp>
      </p:grpSp>
      <p:sp>
        <p:nvSpPr>
          <p:cNvPr id="29" name="TextBox 28">
            <a:extLst>
              <a:ext uri="{FF2B5EF4-FFF2-40B4-BE49-F238E27FC236}">
                <a16:creationId xmlns:a16="http://schemas.microsoft.com/office/drawing/2014/main" id="{B86081D1-CFB7-410E-B81F-065E007E28E2}"/>
              </a:ext>
            </a:extLst>
          </p:cNvPr>
          <p:cNvSpPr txBox="1"/>
          <p:nvPr/>
        </p:nvSpPr>
        <p:spPr>
          <a:xfrm>
            <a:off x="2041522" y="525848"/>
            <a:ext cx="5586142" cy="1938992"/>
          </a:xfrm>
          <a:prstGeom prst="rect">
            <a:avLst/>
          </a:prstGeom>
          <a:noFill/>
        </p:spPr>
        <p:txBody>
          <a:bodyPr wrap="square">
            <a:spAutoFit/>
          </a:bodyPr>
          <a:lstStyle/>
          <a:p>
            <a:pPr marR="0" lvl="0" algn="l" rtl="0">
              <a:spcBef>
                <a:spcPts val="0"/>
              </a:spcBef>
              <a:spcAft>
                <a:spcPts val="0"/>
              </a:spcAft>
              <a:buClr>
                <a:schemeClr val="dk1"/>
              </a:buClr>
              <a:buSzPts val="2200"/>
            </a:pPr>
            <a:r>
              <a:rPr lang="en-US" sz="2000" b="1" i="0" u="none" strike="noStrike" cap="none" dirty="0" err="1">
                <a:solidFill>
                  <a:srgbClr val="002060"/>
                </a:solidFill>
                <a:latin typeface="Arial" panose="020B0604020202020204" pitchFamily="34" charset="0"/>
                <a:ea typeface="Palatino Linotype"/>
                <a:cs typeface="Arial" panose="020B0604020202020204" pitchFamily="34" charset="0"/>
                <a:sym typeface="Palatino Linotype"/>
              </a:rPr>
              <a:t>Ozonesonde</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a:t>
            </a:r>
          </a:p>
          <a:p>
            <a:pPr marL="342900" marR="0" lvl="0" indent="-342900" algn="l" rtl="0">
              <a:spcBef>
                <a:spcPts val="0"/>
              </a:spcBef>
              <a:spcAft>
                <a:spcPts val="0"/>
              </a:spcAft>
              <a:buClr>
                <a:schemeClr val="dk1"/>
              </a:buClr>
              <a:buSzPts val="2200"/>
              <a:buFont typeface="Arial" panose="020B0604020202020204" pitchFamily="34" charset="0"/>
              <a:buChar cha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S</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mall instrument (1 kg) attached to a radiosonde &amp; flown on a weather balloon to measure O</a:t>
            </a:r>
            <a:r>
              <a:rPr lang="en-US" sz="2000" b="0" i="0" u="none" strike="noStrike" cap="none" baseline="-25000" dirty="0">
                <a:solidFill>
                  <a:srgbClr val="002060"/>
                </a:solidFill>
                <a:latin typeface="Arial" panose="020B0604020202020204" pitchFamily="34" charset="0"/>
                <a:ea typeface="Palatino Linotype"/>
                <a:cs typeface="Arial" panose="020B0604020202020204" pitchFamily="34" charset="0"/>
                <a:sym typeface="Palatino Linotype"/>
              </a:rPr>
              <a:t>3</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concentration from surface to 35 km with ~100-m height resolution, weather independent (e.g. rain, clouds)</a:t>
            </a:r>
            <a:endParaRPr lang="en-US" sz="2000" dirty="0">
              <a:solidFill>
                <a:srgbClr val="00206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2FF2AD21-FA8B-99E1-A6B4-6BE49020265F}"/>
              </a:ext>
            </a:extLst>
          </p:cNvPr>
          <p:cNvSpPr txBox="1"/>
          <p:nvPr/>
        </p:nvSpPr>
        <p:spPr>
          <a:xfrm>
            <a:off x="7732724" y="7404149"/>
            <a:ext cx="6342992" cy="3631763"/>
          </a:xfrm>
          <a:prstGeom prst="rect">
            <a:avLst/>
          </a:prstGeom>
          <a:noFill/>
        </p:spPr>
        <p:txBody>
          <a:bodyPr wrap="square">
            <a:spAutoFit/>
          </a:bodyPr>
          <a:lstStyle/>
          <a:p>
            <a:pPr marL="285750">
              <a:spcBef>
                <a:spcPts val="600"/>
              </a:spcBef>
              <a:spcAft>
                <a:spcPts val="600"/>
              </a:spcAft>
              <a:buFont typeface="Wingdings" pitchFamily="2" charset="2"/>
              <a:buChar char="Ø"/>
            </a:pPr>
            <a:r>
              <a:rPr lang="de-DE" altLang="en-US" dirty="0">
                <a:solidFill>
                  <a:srgbClr val="000066"/>
                </a:solidFill>
                <a:latin typeface="Arial" panose="020B0604020202020204" pitchFamily="34" charset="0"/>
                <a:cs typeface="Arial" panose="020B0604020202020204" pitchFamily="34" charset="0"/>
              </a:rPr>
              <a:t>A </a:t>
            </a:r>
            <a:r>
              <a:rPr lang="de-DE" altLang="en-US" dirty="0" err="1">
                <a:solidFill>
                  <a:srgbClr val="000066"/>
                </a:solidFill>
                <a:latin typeface="Arial" panose="020B0604020202020204" pitchFamily="34" charset="0"/>
                <a:cs typeface="Arial" panose="020B0604020202020204" pitchFamily="34" charset="0"/>
              </a:rPr>
              <a:t>small</a:t>
            </a:r>
            <a:r>
              <a:rPr lang="de-DE" altLang="en-US" dirty="0">
                <a:solidFill>
                  <a:srgbClr val="000066"/>
                </a:solidFill>
                <a:latin typeface="Arial" panose="020B0604020202020204" pitchFamily="34" charset="0"/>
                <a:cs typeface="Arial" panose="020B0604020202020204" pitchFamily="34" charset="0"/>
              </a:rPr>
              <a:t> pump </a:t>
            </a:r>
            <a:r>
              <a:rPr lang="de-DE" altLang="en-US" dirty="0" err="1">
                <a:solidFill>
                  <a:srgbClr val="000066"/>
                </a:solidFill>
                <a:latin typeface="Arial" panose="020B0604020202020204" pitchFamily="34" charset="0"/>
                <a:cs typeface="Arial" panose="020B0604020202020204" pitchFamily="34" charset="0"/>
              </a:rPr>
              <a:t>forces</a:t>
            </a:r>
            <a:r>
              <a:rPr lang="de-DE" altLang="en-US" dirty="0">
                <a:solidFill>
                  <a:srgbClr val="000066"/>
                </a:solidFill>
                <a:latin typeface="Arial" panose="020B0604020202020204" pitchFamily="34" charset="0"/>
                <a:cs typeface="Arial" panose="020B0604020202020204" pitchFamily="34" charset="0"/>
              </a:rPr>
              <a:t> ambient </a:t>
            </a:r>
            <a:r>
              <a:rPr lang="de-DE" altLang="en-US" dirty="0" err="1">
                <a:solidFill>
                  <a:srgbClr val="000066"/>
                </a:solidFill>
                <a:latin typeface="Arial" panose="020B0604020202020204" pitchFamily="34" charset="0"/>
                <a:cs typeface="Arial" panose="020B0604020202020204" pitchFamily="34" charset="0"/>
              </a:rPr>
              <a:t>air</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through</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low</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concentrated</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aquous</a:t>
            </a:r>
            <a:r>
              <a:rPr lang="de-DE" altLang="en-US" dirty="0">
                <a:solidFill>
                  <a:srgbClr val="000066"/>
                </a:solidFill>
                <a:latin typeface="Arial" panose="020B0604020202020204" pitchFamily="34" charset="0"/>
                <a:cs typeface="Arial" panose="020B0604020202020204" pitchFamily="34" charset="0"/>
              </a:rPr>
              <a:t> KI-solution in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cathode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chamber</a:t>
            </a:r>
            <a:endParaRPr lang="de-DE" altLang="en-US" dirty="0">
              <a:solidFill>
                <a:srgbClr val="000066"/>
              </a:solidFill>
              <a:latin typeface="Arial" panose="020B0604020202020204" pitchFamily="34" charset="0"/>
              <a:cs typeface="Arial" panose="020B0604020202020204" pitchFamily="34" charset="0"/>
            </a:endParaRPr>
          </a:p>
          <a:p>
            <a:pPr marL="285750">
              <a:spcBef>
                <a:spcPts val="600"/>
              </a:spcBef>
              <a:spcAft>
                <a:spcPts val="600"/>
              </a:spcAft>
              <a:buFont typeface="Wingdings" pitchFamily="2" charset="2"/>
              <a:buChar char="Ø"/>
            </a:pP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Ozone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is</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converted</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into</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iodine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by</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reaction</a:t>
            </a:r>
            <a:r>
              <a:rPr lang="de-DE" altLang="en-US" dirty="0">
                <a:solidFill>
                  <a:srgbClr val="000066"/>
                </a:solidFill>
                <a:latin typeface="Arial" panose="020B0604020202020204" pitchFamily="34" charset="0"/>
                <a:cs typeface="Arial" panose="020B0604020202020204" pitchFamily="34" charset="0"/>
              </a:rPr>
              <a:t>:</a:t>
            </a:r>
          </a:p>
          <a:p>
            <a:pPr>
              <a:spcBef>
                <a:spcPts val="600"/>
              </a:spcBef>
              <a:spcAft>
                <a:spcPts val="600"/>
              </a:spcAft>
            </a:pPr>
            <a:endParaRPr lang="de-DE" altLang="en-US" dirty="0">
              <a:solidFill>
                <a:srgbClr val="000066"/>
              </a:solidFill>
              <a:latin typeface="Arial" panose="020B0604020202020204" pitchFamily="34" charset="0"/>
              <a:cs typeface="Arial" panose="020B0604020202020204" pitchFamily="34" charset="0"/>
            </a:endParaRPr>
          </a:p>
          <a:p>
            <a:pPr marL="285750">
              <a:spcBef>
                <a:spcPts val="600"/>
              </a:spcBef>
              <a:spcAft>
                <a:spcPts val="600"/>
              </a:spcAft>
              <a:buFont typeface="Wingdings" pitchFamily="2" charset="2"/>
              <a:buChar char="Ø"/>
            </a:pPr>
            <a:r>
              <a:rPr lang="de-DE" altLang="en-US" dirty="0">
                <a:solidFill>
                  <a:srgbClr val="000066"/>
                </a:solidFill>
                <a:latin typeface="Arial" panose="020B0604020202020204" pitchFamily="34" charset="0"/>
                <a:cs typeface="Arial" panose="020B0604020202020204" pitchFamily="34" charset="0"/>
              </a:rPr>
              <a:t> At a </a:t>
            </a:r>
            <a:r>
              <a:rPr lang="de-DE" altLang="en-US" dirty="0" err="1">
                <a:solidFill>
                  <a:srgbClr val="000066"/>
                </a:solidFill>
                <a:latin typeface="Arial" panose="020B0604020202020204" pitchFamily="34" charset="0"/>
                <a:cs typeface="Arial" panose="020B0604020202020204" pitchFamily="34" charset="0"/>
              </a:rPr>
              <a:t>platinium</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cathode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Iodine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is</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converted</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to</a:t>
            </a:r>
            <a:r>
              <a:rPr lang="de-DE" altLang="en-US" dirty="0">
                <a:solidFill>
                  <a:srgbClr val="000066"/>
                </a:solidFill>
                <a:latin typeface="Arial" panose="020B0604020202020204" pitchFamily="34" charset="0"/>
                <a:cs typeface="Arial" panose="020B0604020202020204" pitchFamily="34" charset="0"/>
              </a:rPr>
              <a:t> Iodide </a:t>
            </a:r>
            <a:r>
              <a:rPr lang="de-DE" altLang="en-US" dirty="0" err="1">
                <a:solidFill>
                  <a:srgbClr val="000066"/>
                </a:solidFill>
                <a:latin typeface="Arial" panose="020B0604020202020204" pitchFamily="34" charset="0"/>
                <a:cs typeface="Arial" panose="020B0604020202020204" pitchFamily="34" charset="0"/>
              </a:rPr>
              <a:t>by</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uptake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of</a:t>
            </a:r>
            <a:r>
              <a:rPr lang="de-DE" altLang="en-US" dirty="0">
                <a:solidFill>
                  <a:srgbClr val="000066"/>
                </a:solidFill>
                <a:latin typeface="Arial" panose="020B0604020202020204" pitchFamily="34" charset="0"/>
                <a:cs typeface="Arial" panose="020B0604020202020204" pitchFamily="34" charset="0"/>
              </a:rPr>
              <a:t> 2 </a:t>
            </a:r>
            <a:r>
              <a:rPr lang="de-DE" altLang="en-US" dirty="0" err="1">
                <a:solidFill>
                  <a:srgbClr val="000066"/>
                </a:solidFill>
                <a:latin typeface="Arial" panose="020B0604020202020204" pitchFamily="34" charset="0"/>
                <a:cs typeface="Arial" panose="020B0604020202020204" pitchFamily="34" charset="0"/>
              </a:rPr>
              <a:t>electrons</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by</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one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Iodine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molecule</a:t>
            </a:r>
            <a:r>
              <a:rPr lang="de-DE" altLang="en-US" dirty="0">
                <a:solidFill>
                  <a:srgbClr val="000066"/>
                </a:solidFill>
                <a:latin typeface="Arial" panose="020B0604020202020204" pitchFamily="34" charset="0"/>
                <a:cs typeface="Arial" panose="020B0604020202020204" pitchFamily="34" charset="0"/>
              </a:rPr>
              <a:t>: </a:t>
            </a:r>
          </a:p>
          <a:p>
            <a:pPr>
              <a:spcBef>
                <a:spcPts val="600"/>
              </a:spcBef>
              <a:spcAft>
                <a:spcPts val="600"/>
              </a:spcAft>
            </a:pPr>
            <a:r>
              <a:rPr lang="de-DE" altLang="en-US" dirty="0">
                <a:solidFill>
                  <a:srgbClr val="000066"/>
                </a:solidFill>
                <a:latin typeface="Arial" panose="020B0604020202020204" pitchFamily="34" charset="0"/>
                <a:cs typeface="Arial" panose="020B0604020202020204" pitchFamily="34" charset="0"/>
              </a:rPr>
              <a:t>                                                        </a:t>
            </a:r>
          </a:p>
          <a:p>
            <a:pPr marL="285750">
              <a:spcBef>
                <a:spcPts val="600"/>
              </a:spcBef>
              <a:spcAft>
                <a:spcPts val="600"/>
              </a:spcAft>
              <a:buFont typeface="Wingdings" pitchFamily="2" charset="2"/>
              <a:buChar char="Ø"/>
            </a:pPr>
            <a:r>
              <a:rPr lang="de-DE" altLang="en-US" dirty="0">
                <a:solidFill>
                  <a:srgbClr val="000066"/>
                </a:solidFill>
                <a:latin typeface="Arial" panose="020B0604020202020204" pitchFamily="34" charset="0"/>
                <a:cs typeface="Arial" panose="020B0604020202020204" pitchFamily="34" charset="0"/>
              </a:rPr>
              <a:t> In external </a:t>
            </a:r>
            <a:r>
              <a:rPr lang="de-DE" altLang="en-US" dirty="0" err="1">
                <a:solidFill>
                  <a:srgbClr val="000066"/>
                </a:solidFill>
                <a:latin typeface="Arial" panose="020B0604020202020204" pitchFamily="34" charset="0"/>
                <a:cs typeface="Arial" panose="020B0604020202020204" pitchFamily="34" charset="0"/>
              </a:rPr>
              <a:t>electrical</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circuit</a:t>
            </a:r>
            <a:r>
              <a:rPr lang="de-DE" altLang="en-US" dirty="0">
                <a:solidFill>
                  <a:srgbClr val="000066"/>
                </a:solidFill>
                <a:latin typeface="Arial" panose="020B0604020202020204" pitchFamily="34" charset="0"/>
                <a:cs typeface="Arial" panose="020B0604020202020204" pitchFamily="34" charset="0"/>
              </a:rPr>
              <a:t> a </a:t>
            </a:r>
            <a:r>
              <a:rPr lang="de-DE" altLang="en-US" dirty="0" err="1">
                <a:solidFill>
                  <a:srgbClr val="000066"/>
                </a:solidFill>
                <a:latin typeface="Arial" panose="020B0604020202020204" pitchFamily="34" charset="0"/>
                <a:cs typeface="Arial" panose="020B0604020202020204" pitchFamily="34" charset="0"/>
              </a:rPr>
              <a:t>current</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is</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generated</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directly</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related</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to</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uptake</a:t>
            </a:r>
            <a:r>
              <a:rPr lang="de-DE" altLang="en-US" dirty="0">
                <a:solidFill>
                  <a:srgbClr val="000066"/>
                </a:solidFill>
                <a:latin typeface="Arial" panose="020B0604020202020204" pitchFamily="34" charset="0"/>
                <a:cs typeface="Arial" panose="020B0604020202020204" pitchFamily="34" charset="0"/>
              </a:rPr>
              <a:t> rate </a:t>
            </a:r>
            <a:r>
              <a:rPr lang="de-DE" altLang="en-US" dirty="0" err="1">
                <a:solidFill>
                  <a:srgbClr val="000066"/>
                </a:solidFill>
                <a:latin typeface="Arial" panose="020B0604020202020204" pitchFamily="34" charset="0"/>
                <a:cs typeface="Arial" panose="020B0604020202020204" pitchFamily="34" charset="0"/>
              </a:rPr>
              <a:t>of</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ozone</a:t>
            </a:r>
            <a:r>
              <a:rPr lang="de-DE" altLang="en-US" dirty="0">
                <a:solidFill>
                  <a:srgbClr val="000066"/>
                </a:solidFill>
                <a:latin typeface="Arial" panose="020B0604020202020204" pitchFamily="34" charset="0"/>
                <a:cs typeface="Arial" panose="020B0604020202020204" pitchFamily="34" charset="0"/>
              </a:rPr>
              <a:t> in </a:t>
            </a:r>
            <a:r>
              <a:rPr lang="de-DE" altLang="en-US" dirty="0" err="1">
                <a:solidFill>
                  <a:srgbClr val="000066"/>
                </a:solidFill>
                <a:latin typeface="Arial" panose="020B0604020202020204" pitchFamily="34" charset="0"/>
                <a:cs typeface="Arial" panose="020B0604020202020204" pitchFamily="34" charset="0"/>
              </a:rPr>
              <a:t>the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sensing</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cathode</a:t>
            </a:r>
            <a:r>
              <a:rPr lang="de-DE" altLang="en-US" dirty="0">
                <a:solidFill>
                  <a:srgbClr val="000066"/>
                </a:solidFill>
                <a:latin typeface="Arial" panose="020B0604020202020204" pitchFamily="34" charset="0"/>
                <a:cs typeface="Arial" panose="020B0604020202020204" pitchFamily="34" charset="0"/>
              </a:rPr>
              <a:t> </a:t>
            </a:r>
            <a:r>
              <a:rPr lang="de-DE" altLang="en-US" dirty="0" err="1">
                <a:solidFill>
                  <a:srgbClr val="000066"/>
                </a:solidFill>
                <a:latin typeface="Arial" panose="020B0604020202020204" pitchFamily="34" charset="0"/>
                <a:cs typeface="Arial" panose="020B0604020202020204" pitchFamily="34" charset="0"/>
              </a:rPr>
              <a:t>solution</a:t>
            </a:r>
            <a:r>
              <a:rPr lang="de-DE" altLang="en-US" dirty="0">
                <a:solidFill>
                  <a:srgbClr val="000066"/>
                </a:solidFill>
                <a:latin typeface="Arial" panose="020B0604020202020204" pitchFamily="34" charset="0"/>
                <a:cs typeface="Arial" panose="020B0604020202020204" pitchFamily="34" charset="0"/>
              </a:rPr>
              <a:t>.</a:t>
            </a:r>
          </a:p>
        </p:txBody>
      </p:sp>
      <p:sp>
        <p:nvSpPr>
          <p:cNvPr id="32" name="TextBox 31">
            <a:extLst>
              <a:ext uri="{FF2B5EF4-FFF2-40B4-BE49-F238E27FC236}">
                <a16:creationId xmlns:a16="http://schemas.microsoft.com/office/drawing/2014/main" id="{52358801-3C4F-08CB-663B-B4D1E4DA765A}"/>
              </a:ext>
            </a:extLst>
          </p:cNvPr>
          <p:cNvSpPr txBox="1"/>
          <p:nvPr/>
        </p:nvSpPr>
        <p:spPr>
          <a:xfrm>
            <a:off x="2082249" y="4727051"/>
            <a:ext cx="5553175" cy="1631216"/>
          </a:xfrm>
          <a:prstGeom prst="rect">
            <a:avLst/>
          </a:prstGeom>
          <a:noFill/>
        </p:spPr>
        <p:txBody>
          <a:bodyPr wrap="square">
            <a:spAutoFit/>
          </a:bodyPr>
          <a:lstStyle/>
          <a:p>
            <a:pPr marR="0" lvl="0" algn="l" rtl="0">
              <a:spcBef>
                <a:spcPts val="0"/>
              </a:spcBef>
              <a:spcAft>
                <a:spcPts val="0"/>
              </a:spcAft>
              <a:buClr>
                <a:schemeClr val="dk1"/>
              </a:buClr>
              <a:buSzPts val="2200"/>
            </a:pPr>
            <a:r>
              <a:rPr lang="en-US" sz="2000" b="1"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Principle of Operation</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a:t>
            </a:r>
          </a:p>
          <a:p>
            <a:pPr marL="342900" marR="0" lvl="0" indent="-342900" algn="l" rtl="0">
              <a:spcBef>
                <a:spcPts val="0"/>
              </a:spcBef>
              <a:spcAft>
                <a:spcPts val="0"/>
              </a:spcAft>
              <a:buClr>
                <a:schemeClr val="dk1"/>
              </a:buClr>
              <a:buSzPts val="2200"/>
              <a:buFont typeface="Arial" panose="020B0604020202020204" pitchFamily="34" charset="0"/>
              <a:buChar cha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A</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small pump </a:t>
            </a:r>
            <a:r>
              <a:rPr lang="de-DE" altLang="en-US" sz="2000" dirty="0">
                <a:solidFill>
                  <a:srgbClr val="000066"/>
                </a:solidFill>
                <a:latin typeface="Arial" panose="020B0604020202020204" pitchFamily="34" charset="0"/>
                <a:cs typeface="Arial" panose="020B0604020202020204" pitchFamily="34" charset="0"/>
              </a:rPr>
              <a:t>forces ambient air through the dilute KI-solution in the cathode chamber </a:t>
            </a:r>
          </a:p>
          <a:p>
            <a:pPr marL="342900" marR="0" lvl="0" indent="-342900" algn="l" rtl="0">
              <a:spcBef>
                <a:spcPts val="0"/>
              </a:spcBef>
              <a:spcAft>
                <a:spcPts val="0"/>
              </a:spcAft>
              <a:buClr>
                <a:schemeClr val="dk1"/>
              </a:buClr>
              <a:buSzPts val="2200"/>
              <a:buFont typeface="Arial" panose="020B0604020202020204" pitchFamily="34" charset="0"/>
              <a:buChar char="•"/>
            </a:pPr>
            <a:r>
              <a:rPr lang="de-DE" altLang="en-US" sz="2000" dirty="0">
                <a:solidFill>
                  <a:srgbClr val="000066"/>
                </a:solidFill>
                <a:latin typeface="Arial" panose="020B0604020202020204" pitchFamily="34" charset="0"/>
                <a:cs typeface="Arial" panose="020B0604020202020204" pitchFamily="34" charset="0"/>
              </a:rPr>
              <a:t>The O</a:t>
            </a:r>
            <a:r>
              <a:rPr lang="de-DE" altLang="en-US" sz="2000" baseline="-25000" dirty="0">
                <a:solidFill>
                  <a:srgbClr val="000066"/>
                </a:solidFill>
                <a:latin typeface="Arial" panose="020B0604020202020204" pitchFamily="34" charset="0"/>
                <a:cs typeface="Arial" panose="020B0604020202020204" pitchFamily="34" charset="0"/>
              </a:rPr>
              <a:t>3 </a:t>
            </a:r>
            <a:r>
              <a:rPr lang="de-DE" altLang="en-US" sz="2000" dirty="0">
                <a:solidFill>
                  <a:srgbClr val="000066"/>
                </a:solidFill>
                <a:latin typeface="Arial" panose="020B0604020202020204" pitchFamily="34" charset="0"/>
                <a:cs typeface="Arial" panose="020B0604020202020204" pitchFamily="34" charset="0"/>
              </a:rPr>
              <a:t>is related to the amount of sampled air </a:t>
            </a:r>
            <a:endParaRPr lang="en-US" sz="2000" dirty="0">
              <a:solidFill>
                <a:srgbClr val="00206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5476778-C2EC-96A6-348F-53264DB2C8B9}"/>
              </a:ext>
            </a:extLst>
          </p:cNvPr>
          <p:cNvSpPr txBox="1"/>
          <p:nvPr/>
        </p:nvSpPr>
        <p:spPr>
          <a:xfrm>
            <a:off x="2041522" y="2434558"/>
            <a:ext cx="5512996" cy="2246769"/>
          </a:xfrm>
          <a:prstGeom prst="rect">
            <a:avLst/>
          </a:prstGeom>
          <a:noFill/>
        </p:spPr>
        <p:txBody>
          <a:bodyPr wrap="square">
            <a:spAutoFit/>
          </a:bodyPr>
          <a:lstStyle/>
          <a:p>
            <a:pPr marR="0" lvl="0" algn="l" rtl="0">
              <a:spcBef>
                <a:spcPts val="0"/>
              </a:spcBef>
              <a:spcAft>
                <a:spcPts val="0"/>
              </a:spcAft>
              <a:buClr>
                <a:schemeClr val="dk1"/>
              </a:buClr>
              <a:buSzPts val="2200"/>
            </a:pPr>
            <a:r>
              <a:rPr lang="en-US" sz="2000" b="1"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Electrochemical Concentration Cell (ECC) sonde</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a:t>
            </a:r>
          </a:p>
          <a:p>
            <a:pPr marL="342900" indent="-342900">
              <a:buClr>
                <a:schemeClr val="dk1"/>
              </a:buClr>
              <a:buSzPts val="2200"/>
              <a:buFont typeface="Arial" panose="020B0604020202020204" pitchFamily="34" charset="0"/>
              <a:buChar cha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Titrates ozone (O</a:t>
            </a:r>
            <a:r>
              <a:rPr lang="en-US" sz="2000" baseline="-25000" dirty="0">
                <a:solidFill>
                  <a:srgbClr val="002060"/>
                </a:solidFill>
                <a:latin typeface="Arial" panose="020B0604020202020204" pitchFamily="34" charset="0"/>
                <a:ea typeface="Palatino Linotype"/>
                <a:cs typeface="Arial" panose="020B0604020202020204" pitchFamily="34" charset="0"/>
                <a:sym typeface="Palatino Linotype"/>
              </a:rPr>
              <a:t>3</a:t>
            </a: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 in a KI sensing solution: </a:t>
            </a:r>
          </a:p>
          <a:p>
            <a:pPr>
              <a:buClr>
                <a:schemeClr val="dk1"/>
              </a:buClr>
              <a:buSzPts val="2200"/>
            </a:pPr>
            <a:r>
              <a:rPr lang="en-US" sz="2000" dirty="0">
                <a:solidFill>
                  <a:srgbClr val="002060"/>
                </a:solidFill>
                <a:latin typeface="Arial" panose="020B0604020202020204" pitchFamily="34" charset="0"/>
                <a:ea typeface="Arial"/>
                <a:cs typeface="Arial" panose="020B0604020202020204" pitchFamily="34" charset="0"/>
                <a:sym typeface="Palatino Linotype"/>
              </a:rPr>
              <a:t>	</a:t>
            </a:r>
            <a:r>
              <a:rPr lang="en-US" sz="2000" dirty="0">
                <a:solidFill>
                  <a:schemeClr val="dk1"/>
                </a:solidFill>
                <a:latin typeface="Arial"/>
                <a:ea typeface="Arial"/>
                <a:cs typeface="Arial"/>
                <a:sym typeface="Arial"/>
              </a:rPr>
              <a:t>2 KI + O</a:t>
            </a:r>
            <a:r>
              <a:rPr lang="en-US" sz="2000" baseline="-25000" dirty="0">
                <a:solidFill>
                  <a:schemeClr val="dk1"/>
                </a:solidFill>
                <a:latin typeface="Arial"/>
                <a:ea typeface="Arial"/>
                <a:cs typeface="Arial"/>
                <a:sym typeface="Arial"/>
              </a:rPr>
              <a:t>3</a:t>
            </a:r>
            <a:r>
              <a:rPr lang="en-US" sz="2000" dirty="0">
                <a:solidFill>
                  <a:schemeClr val="dk1"/>
                </a:solidFill>
                <a:latin typeface="Arial"/>
                <a:ea typeface="Arial"/>
                <a:cs typeface="Arial"/>
                <a:sym typeface="Arial"/>
              </a:rPr>
              <a:t> + H</a:t>
            </a:r>
            <a:r>
              <a:rPr lang="en-US" sz="2000" baseline="-25000" dirty="0">
                <a:solidFill>
                  <a:schemeClr val="dk1"/>
                </a:solidFill>
                <a:latin typeface="Arial"/>
                <a:ea typeface="Arial"/>
                <a:cs typeface="Arial"/>
                <a:sym typeface="Arial"/>
              </a:rPr>
              <a:t>2</a:t>
            </a:r>
            <a:r>
              <a:rPr lang="en-US" sz="2000" dirty="0">
                <a:solidFill>
                  <a:schemeClr val="dk1"/>
                </a:solidFill>
                <a:latin typeface="Arial"/>
                <a:ea typeface="Arial"/>
                <a:cs typeface="Arial"/>
                <a:sym typeface="Arial"/>
              </a:rPr>
              <a:t>O ➔I</a:t>
            </a:r>
            <a:r>
              <a:rPr lang="en-US" sz="2000" baseline="-25000" dirty="0">
                <a:solidFill>
                  <a:schemeClr val="dk1"/>
                </a:solidFill>
                <a:latin typeface="Arial"/>
                <a:ea typeface="Arial"/>
                <a:cs typeface="Arial"/>
                <a:sym typeface="Arial"/>
              </a:rPr>
              <a:t>2</a:t>
            </a:r>
            <a:r>
              <a:rPr lang="en-US" sz="2000" dirty="0">
                <a:solidFill>
                  <a:schemeClr val="dk1"/>
                </a:solidFill>
                <a:latin typeface="Arial"/>
                <a:ea typeface="Arial"/>
                <a:cs typeface="Arial"/>
                <a:sym typeface="Arial"/>
              </a:rPr>
              <a:t> +O</a:t>
            </a:r>
            <a:r>
              <a:rPr lang="en-US" sz="2000" baseline="-25000" dirty="0">
                <a:solidFill>
                  <a:schemeClr val="dk1"/>
                </a:solidFill>
                <a:latin typeface="Arial"/>
                <a:ea typeface="Arial"/>
                <a:cs typeface="Arial"/>
                <a:sym typeface="Arial"/>
              </a:rPr>
              <a:t>2</a:t>
            </a:r>
            <a:r>
              <a:rPr lang="en-US" sz="2000" dirty="0">
                <a:solidFill>
                  <a:schemeClr val="dk1"/>
                </a:solidFill>
                <a:latin typeface="Arial"/>
                <a:ea typeface="Arial"/>
                <a:cs typeface="Arial"/>
                <a:sym typeface="Arial"/>
              </a:rPr>
              <a:t> + 2 KOH </a:t>
            </a:r>
            <a:endParaRPr lang="en-US" sz="2000" dirty="0">
              <a:solidFill>
                <a:schemeClr val="dk1"/>
              </a:solidFill>
              <a:latin typeface="Palatino Linotype"/>
              <a:ea typeface="Palatino Linotype"/>
              <a:cs typeface="Palatino Linotype"/>
              <a:sym typeface="Palatino Linotype"/>
            </a:endParaRPr>
          </a:p>
          <a:p>
            <a:pPr marL="342900" marR="0" lvl="0" indent="-342900" algn="l" rtl="0">
              <a:spcBef>
                <a:spcPts val="0"/>
              </a:spcBef>
              <a:spcAft>
                <a:spcPts val="0"/>
              </a:spcAft>
              <a:buClr>
                <a:schemeClr val="dk1"/>
              </a:buClr>
              <a:buSzPts val="2200"/>
              <a:buFont typeface="Arial" panose="020B0604020202020204" pitchFamily="34" charset="0"/>
              <a:buChar cha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In the </a:t>
            </a:r>
            <a:r>
              <a:rPr lang="de-DE"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ECC</a:t>
            </a:r>
            <a:r>
              <a:rPr lang="de-DE" sz="2000" dirty="0">
                <a:solidFill>
                  <a:srgbClr val="002060"/>
                </a:solidFill>
                <a:latin typeface="Arial" panose="020B0604020202020204" pitchFamily="34" charset="0"/>
                <a:ea typeface="Palatino Linotype"/>
                <a:cs typeface="Arial" panose="020B0604020202020204" pitchFamily="34" charset="0"/>
                <a:sym typeface="Palatino Linotype"/>
              </a:rPr>
              <a:t>,</a:t>
            </a:r>
            <a:r>
              <a:rPr lang="de-DE"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the I</a:t>
            </a:r>
            <a:r>
              <a:rPr lang="de-DE" sz="2000" b="0" i="0" u="none" strike="noStrike" cap="none" baseline="-25000" dirty="0">
                <a:solidFill>
                  <a:srgbClr val="002060"/>
                </a:solidFill>
                <a:latin typeface="Arial" panose="020B0604020202020204" pitchFamily="34" charset="0"/>
                <a:ea typeface="Palatino Linotype"/>
                <a:cs typeface="Arial" panose="020B0604020202020204" pitchFamily="34" charset="0"/>
                <a:sym typeface="Palatino Linotype"/>
              </a:rPr>
              <a:t>2</a:t>
            </a:r>
            <a:r>
              <a:rPr lang="de-DE"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produced is converted back into 2 I</a:t>
            </a:r>
            <a:r>
              <a:rPr lang="de-DE" sz="2000" b="0" i="0" u="none" strike="noStrike" cap="none" baseline="30000" dirty="0">
                <a:solidFill>
                  <a:srgbClr val="002060"/>
                </a:solidFill>
                <a:latin typeface="Arial" panose="020B0604020202020204" pitchFamily="34" charset="0"/>
                <a:ea typeface="Palatino Linotype"/>
                <a:cs typeface="Arial" panose="020B0604020202020204" pitchFamily="34" charset="0"/>
                <a:sym typeface="Palatino Linotype"/>
              </a:rPr>
              <a:t>-</a:t>
            </a:r>
            <a:r>
              <a:rPr lang="de-DE"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by uptake of 2 electrons, creating a current proportional to the O</a:t>
            </a:r>
            <a:r>
              <a:rPr lang="de-DE" sz="2000" b="0" i="0" u="none" strike="noStrike" cap="none" baseline="-25000" dirty="0">
                <a:solidFill>
                  <a:srgbClr val="002060"/>
                </a:solidFill>
                <a:latin typeface="Arial" panose="020B0604020202020204" pitchFamily="34" charset="0"/>
                <a:ea typeface="Palatino Linotype"/>
                <a:cs typeface="Arial" panose="020B0604020202020204" pitchFamily="34" charset="0"/>
                <a:sym typeface="Palatino Linotype"/>
              </a:rPr>
              <a:t>3</a:t>
            </a:r>
            <a:endParaRPr lang="en-US" sz="2000" baseline="-25000" dirty="0">
              <a:solidFill>
                <a:srgbClr val="002060"/>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603304F-8633-418D-B436-37713E6B52FD}"/>
              </a:ext>
            </a:extLst>
          </p:cNvPr>
          <p:cNvSpPr txBox="1"/>
          <p:nvPr/>
        </p:nvSpPr>
        <p:spPr>
          <a:xfrm>
            <a:off x="7642693" y="3734203"/>
            <a:ext cx="4362934" cy="2554545"/>
          </a:xfrm>
          <a:prstGeom prst="rect">
            <a:avLst/>
          </a:prstGeom>
          <a:noFill/>
        </p:spPr>
        <p:txBody>
          <a:bodyPr wrap="square">
            <a:spAutoFit/>
          </a:bodyPr>
          <a:lstStyle/>
          <a:p>
            <a:pPr marR="0" lvl="0" algn="l" rtl="0">
              <a:spcBef>
                <a:spcPts val="0"/>
              </a:spcBef>
              <a:spcAft>
                <a:spcPts val="0"/>
              </a:spcAft>
              <a:buClr>
                <a:schemeClr val="dk1"/>
              </a:buClr>
              <a:buSzPts val="2200"/>
            </a:pPr>
            <a:r>
              <a:rPr lang="en-US" sz="2000" b="1" i="0" u="none" strike="noStrike" cap="none" dirty="0" err="1">
                <a:solidFill>
                  <a:srgbClr val="002060"/>
                </a:solidFill>
                <a:latin typeface="Arial" panose="020B0604020202020204" pitchFamily="34" charset="0"/>
                <a:ea typeface="Palatino Linotype"/>
                <a:cs typeface="Arial" panose="020B0604020202020204" pitchFamily="34" charset="0"/>
                <a:sym typeface="Palatino Linotype"/>
              </a:rPr>
              <a:t>Ozonesonde</a:t>
            </a:r>
            <a:r>
              <a:rPr lang="en-US" sz="2000" b="1"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QA Challenges</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 </a:t>
            </a:r>
          </a:p>
          <a:p>
            <a:pPr marL="342900" indent="-342900">
              <a:buClr>
                <a:schemeClr val="dk1"/>
              </a:buClr>
              <a:buSzPts val="2200"/>
              <a:buFont typeface="Arial" panose="020B0604020202020204" pitchFamily="34" charset="0"/>
              <a:buChar cha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Unique I</a:t>
            </a:r>
            <a:r>
              <a:rPr lang="en-US" sz="200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nstrument, launched &amp; lost. Need standard preparation</a:t>
            </a:r>
          </a:p>
          <a:p>
            <a:pPr marL="342900" marR="0" lvl="0" indent="-342900" algn="l" rtl="0">
              <a:spcBef>
                <a:spcPts val="0"/>
              </a:spcBef>
              <a:spcAft>
                <a:spcPts val="0"/>
              </a:spcAft>
              <a:buClr>
                <a:schemeClr val="dk1"/>
              </a:buClr>
              <a:buSzPts val="2200"/>
              <a:buFont typeface="Arial" panose="020B0604020202020204" pitchFamily="34" charset="0"/>
              <a:buChar char="•"/>
            </a:pP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Two manufacturers (SPC &amp; </a:t>
            </a:r>
            <a:r>
              <a:rPr lang="en-US" sz="2000" b="0" i="0" u="none" strike="noStrike" cap="none" dirty="0" err="1">
                <a:solidFill>
                  <a:srgbClr val="002060"/>
                </a:solidFill>
                <a:latin typeface="Arial" panose="020B0604020202020204" pitchFamily="34" charset="0"/>
                <a:ea typeface="Palatino Linotype"/>
                <a:cs typeface="Arial" panose="020B0604020202020204" pitchFamily="34" charset="0"/>
                <a:sym typeface="Palatino Linotype"/>
              </a:rPr>
              <a:t>En</a:t>
            </a:r>
            <a:r>
              <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rPr>
              <a:t>-Sci) &amp; three different sensing solutions types (SST’s)</a:t>
            </a:r>
          </a:p>
          <a:p>
            <a:pPr marL="342900" marR="0" lvl="0" indent="-342900" algn="l" rtl="0">
              <a:spcBef>
                <a:spcPts val="0"/>
              </a:spcBef>
              <a:spcAft>
                <a:spcPts val="0"/>
              </a:spcAft>
              <a:buClr>
                <a:schemeClr val="dk1"/>
              </a:buClr>
              <a:buSzPts val="2200"/>
              <a:buFont typeface="Arial" panose="020B0604020202020204" pitchFamily="34" charset="0"/>
              <a:buChar cha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Different sonde-SST pairings may not measure the same O</a:t>
            </a:r>
            <a:r>
              <a:rPr lang="en-US" sz="2000" baseline="-25000" dirty="0">
                <a:solidFill>
                  <a:srgbClr val="002060"/>
                </a:solidFill>
                <a:latin typeface="Arial" panose="020B0604020202020204" pitchFamily="34" charset="0"/>
                <a:ea typeface="Palatino Linotype"/>
                <a:cs typeface="Arial" panose="020B0604020202020204" pitchFamily="34" charset="0"/>
                <a:sym typeface="Palatino Linotype"/>
              </a:rPr>
              <a:t>3</a:t>
            </a: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 amount</a:t>
            </a:r>
            <a:endParaRPr lang="en-US" sz="2000" b="0" i="0" u="none" strike="noStrike" cap="none" dirty="0">
              <a:solidFill>
                <a:srgbClr val="002060"/>
              </a:solidFill>
              <a:latin typeface="Arial" panose="020B0604020202020204" pitchFamily="34" charset="0"/>
              <a:ea typeface="Palatino Linotype"/>
              <a:cs typeface="Arial" panose="020B0604020202020204" pitchFamily="34" charset="0"/>
              <a:sym typeface="Palatino Linotype"/>
            </a:endParaRPr>
          </a:p>
        </p:txBody>
      </p:sp>
      <p:pic>
        <p:nvPicPr>
          <p:cNvPr id="43" name="Audio 42">
            <a:extLst>
              <a:ext uri="{FF2B5EF4-FFF2-40B4-BE49-F238E27FC236}">
                <a16:creationId xmlns:a16="http://schemas.microsoft.com/office/drawing/2014/main" id="{B0A8B055-70C3-B323-0198-D16D186D630F}"/>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3190158399"/>
      </p:ext>
    </p:extLst>
  </p:cSld>
  <p:clrMapOvr>
    <a:masterClrMapping/>
  </p:clrMapOvr>
  <mc:AlternateContent xmlns:mc="http://schemas.openxmlformats.org/markup-compatibility/2006" xmlns:p14="http://schemas.microsoft.com/office/powerpoint/2010/main">
    <mc:Choice Requires="p14">
      <p:transition spd="slow" p14:dur="2000" advTm="237880"/>
    </mc:Choice>
    <mc:Fallback xmlns="">
      <p:transition spd="slow" advTm="237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1070788" cy="365125"/>
          </a:xfrm>
        </p:spPr>
        <p:txBody>
          <a:bodyPr/>
          <a:lstStyle/>
          <a:p>
            <a:fld id="{BF14E19D-5885-1547-92AE-0CD34072BA3D}" type="datetime1">
              <a:rPr lang="de-DE"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5</a:t>
            </a:fld>
            <a:endParaRPr lang="x-none" sz="2000" dirty="0">
              <a:latin typeface="Arial" panose="020B0604020202020204" pitchFamily="34" charset="0"/>
              <a:cs typeface="Arial" panose="020B0604020202020204" pitchFamily="34" charset="0"/>
            </a:endParaRPr>
          </a:p>
        </p:txBody>
      </p:sp>
      <p:pic>
        <p:nvPicPr>
          <p:cNvPr id="2" name="Picture 1" descr="MapDescription automatically generated">
            <a:extLst>
              <a:ext uri="{FF2B5EF4-FFF2-40B4-BE49-F238E27FC236}">
                <a16:creationId xmlns:a16="http://schemas.microsoft.com/office/drawing/2014/main" id="{C63648A0-9A13-4007-FD12-4FEC6C783713}"/>
              </a:ext>
            </a:extLst>
          </p:cNvPr>
          <p:cNvPicPr>
            <a:picLocks/>
          </p:cNvPicPr>
          <p:nvPr/>
        </p:nvPicPr>
        <p:blipFill rotWithShape="1">
          <a:blip r:embed="rId12">
            <a:extLst>
              <a:ext uri="{28A0092B-C50C-407E-A947-70E740481C1C}">
                <a14:useLocalDpi xmlns:a14="http://schemas.microsoft.com/office/drawing/2010/main" val="0"/>
              </a:ext>
            </a:extLst>
          </a:blip>
          <a:srcRect l="6676" t="3311" r="8549"/>
          <a:stretch/>
        </p:blipFill>
        <p:spPr bwMode="auto">
          <a:xfrm>
            <a:off x="356529" y="555454"/>
            <a:ext cx="4773341" cy="2245766"/>
          </a:xfrm>
          <a:prstGeom prst="rect">
            <a:avLst/>
          </a:prstGeom>
          <a:noFill/>
          <a:ln>
            <a:solidFill>
              <a:srgbClr val="0403FF"/>
            </a:solidFill>
          </a:ln>
        </p:spPr>
      </p:pic>
      <p:sp>
        <p:nvSpPr>
          <p:cNvPr id="18" name="TextBox 17">
            <a:extLst>
              <a:ext uri="{FF2B5EF4-FFF2-40B4-BE49-F238E27FC236}">
                <a16:creationId xmlns:a16="http://schemas.microsoft.com/office/drawing/2014/main" id="{4DA9BB40-E3DD-2803-A276-37B0E76E59AD}"/>
              </a:ext>
            </a:extLst>
          </p:cNvPr>
          <p:cNvSpPr txBox="1"/>
          <p:nvPr/>
        </p:nvSpPr>
        <p:spPr>
          <a:xfrm>
            <a:off x="1"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b="1" dirty="0" err="1">
                <a:latin typeface="Arial" panose="020B0604020202020204" pitchFamily="34" charset="0"/>
                <a:cs typeface="Arial" panose="020B0604020202020204" pitchFamily="34" charset="0"/>
              </a:rPr>
              <a:t>Ozonesonde</a:t>
            </a:r>
            <a:r>
              <a:rPr lang="en-US" sz="2400" b="1" dirty="0">
                <a:latin typeface="Arial" panose="020B0604020202020204" pitchFamily="34" charset="0"/>
                <a:cs typeface="Arial" panose="020B0604020202020204" pitchFamily="34" charset="0"/>
              </a:rPr>
              <a:t> QA Requirements.  Why SOPs Matter. </a:t>
            </a:r>
          </a:p>
        </p:txBody>
      </p:sp>
      <p:sp>
        <p:nvSpPr>
          <p:cNvPr id="19" name="Google Shape;205;p4">
            <a:extLst>
              <a:ext uri="{FF2B5EF4-FFF2-40B4-BE49-F238E27FC236}">
                <a16:creationId xmlns:a16="http://schemas.microsoft.com/office/drawing/2014/main" id="{9E29B534-292E-9EAF-748B-E942BEBF54BC}"/>
              </a:ext>
            </a:extLst>
          </p:cNvPr>
          <p:cNvSpPr txBox="1"/>
          <p:nvPr/>
        </p:nvSpPr>
        <p:spPr>
          <a:xfrm>
            <a:off x="92848" y="2883532"/>
            <a:ext cx="5328237" cy="2785338"/>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600"/>
              </a:spcAft>
              <a:buClr>
                <a:schemeClr val="dk1"/>
              </a:buClr>
              <a:buSzPts val="2000"/>
            </a:pPr>
            <a:r>
              <a:rPr lang="en-US" sz="2000" b="1" dirty="0">
                <a:solidFill>
                  <a:srgbClr val="002060"/>
                </a:solidFill>
                <a:latin typeface="Arial" panose="020B0604020202020204" pitchFamily="34" charset="0"/>
                <a:ea typeface="Palatino Linotype"/>
                <a:cs typeface="Arial" panose="020B0604020202020204" pitchFamily="34" charset="0"/>
                <a:sym typeface="Palatino Linotype"/>
              </a:rPr>
              <a:t>Global </a:t>
            </a:r>
            <a:r>
              <a:rPr lang="en-US" sz="2000" b="1" dirty="0" err="1">
                <a:solidFill>
                  <a:srgbClr val="002060"/>
                </a:solidFill>
                <a:latin typeface="Arial" panose="020B0604020202020204" pitchFamily="34" charset="0"/>
                <a:ea typeface="Palatino Linotype"/>
                <a:cs typeface="Arial" panose="020B0604020202020204" pitchFamily="34" charset="0"/>
                <a:sym typeface="Palatino Linotype"/>
              </a:rPr>
              <a:t>Ozonesonde</a:t>
            </a:r>
            <a:r>
              <a:rPr lang="en-US" sz="2000" b="1" dirty="0">
                <a:solidFill>
                  <a:srgbClr val="002060"/>
                </a:solidFill>
                <a:latin typeface="Arial" panose="020B0604020202020204" pitchFamily="34" charset="0"/>
                <a:ea typeface="Palatino Linotype"/>
                <a:cs typeface="Arial" panose="020B0604020202020204" pitchFamily="34" charset="0"/>
                <a:sym typeface="Palatino Linotype"/>
              </a:rPr>
              <a:t> Network. Data Uses </a:t>
            </a:r>
          </a:p>
          <a:p>
            <a:pPr marL="342900" marR="0" lvl="0" indent="-342900" algn="l" rtl="0">
              <a:spcBef>
                <a:spcPts val="0"/>
              </a:spcBef>
              <a:spcAft>
                <a:spcPts val="0"/>
              </a:spcAft>
              <a:buClr>
                <a:schemeClr val="dk1"/>
              </a:buClr>
              <a:buSzPts val="2000"/>
              <a:buFont typeface="Wingdings" pitchFamily="2" charset="2"/>
              <a:buChar char="q"/>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ECC sondes are launched 2-5 x/month or  more often at ~60 sites globally</a:t>
            </a:r>
            <a:endParaRPr sz="2000" dirty="0">
              <a:solidFill>
                <a:srgbClr val="002060"/>
              </a:solidFill>
              <a:latin typeface="Arial" panose="020B0604020202020204" pitchFamily="34" charset="0"/>
              <a:cs typeface="Arial" panose="020B0604020202020204" pitchFamily="34" charset="0"/>
            </a:endParaRPr>
          </a:p>
          <a:p>
            <a:pPr marL="342900" marR="0" lvl="0" indent="-342900" algn="l" rtl="0">
              <a:spcBef>
                <a:spcPts val="1200"/>
              </a:spcBef>
              <a:spcAft>
                <a:spcPts val="0"/>
              </a:spcAft>
              <a:buClr>
                <a:schemeClr val="dk1"/>
              </a:buClr>
              <a:buSzPts val="2000"/>
              <a:buFont typeface="Wingdings" pitchFamily="2" charset="2"/>
              <a:buChar char="q"/>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Sondes support validation of Satellites,  Lidars, Aircraft profiles (e.g. IAGOS) </a:t>
            </a:r>
          </a:p>
          <a:p>
            <a:pPr marL="342900" marR="0" lvl="0" indent="-342900" algn="l" rtl="0">
              <a:spcBef>
                <a:spcPts val="1200"/>
              </a:spcBef>
              <a:spcAft>
                <a:spcPts val="0"/>
              </a:spcAft>
              <a:buClr>
                <a:schemeClr val="dk1"/>
              </a:buClr>
              <a:buSzPts val="2000"/>
              <a:buFont typeface="Wingdings" pitchFamily="2" charset="2"/>
              <a:buChar char="q"/>
            </a:pPr>
            <a:endParaRPr lang="en-US" sz="2000" dirty="0">
              <a:solidFill>
                <a:srgbClr val="002060"/>
              </a:solidFill>
              <a:latin typeface="Arial" panose="020B0604020202020204" pitchFamily="34" charset="0"/>
              <a:ea typeface="Palatino Linotype"/>
              <a:cs typeface="Arial" panose="020B0604020202020204" pitchFamily="34" charset="0"/>
              <a:sym typeface="Palatino Linotype"/>
            </a:endParaRPr>
          </a:p>
          <a:p>
            <a:pPr marL="342900" marR="0" lvl="0" indent="-342900" algn="l" rtl="0">
              <a:spcBef>
                <a:spcPts val="1200"/>
              </a:spcBef>
              <a:spcAft>
                <a:spcPts val="0"/>
              </a:spcAft>
              <a:buClr>
                <a:schemeClr val="dk1"/>
              </a:buClr>
              <a:buSzPts val="2000"/>
              <a:buFont typeface="Wingdings" pitchFamily="2" charset="2"/>
              <a:buChar char="q"/>
            </a:pPr>
            <a:endParaRPr lang="en-US" sz="2000" dirty="0">
              <a:solidFill>
                <a:srgbClr val="002060"/>
              </a:solidFill>
              <a:latin typeface="Arial" panose="020B0604020202020204" pitchFamily="34" charset="0"/>
              <a:ea typeface="Palatino Linotype"/>
              <a:cs typeface="Arial" panose="020B0604020202020204" pitchFamily="34" charset="0"/>
              <a:sym typeface="Palatino Linotype"/>
            </a:endParaRPr>
          </a:p>
        </p:txBody>
      </p:sp>
      <p:sp>
        <p:nvSpPr>
          <p:cNvPr id="20" name="Google Shape;205;p4">
            <a:extLst>
              <a:ext uri="{FF2B5EF4-FFF2-40B4-BE49-F238E27FC236}">
                <a16:creationId xmlns:a16="http://schemas.microsoft.com/office/drawing/2014/main" id="{7DAFB3BC-41F2-48D1-80F7-274F517776A2}"/>
              </a:ext>
            </a:extLst>
          </p:cNvPr>
          <p:cNvSpPr txBox="1"/>
          <p:nvPr/>
        </p:nvSpPr>
        <p:spPr>
          <a:xfrm>
            <a:off x="5252938" y="489890"/>
            <a:ext cx="6596683" cy="5786159"/>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000"/>
            </a:pPr>
            <a:r>
              <a:rPr lang="de-DE" sz="2000" b="1" dirty="0">
                <a:solidFill>
                  <a:srgbClr val="002060"/>
                </a:solidFill>
                <a:latin typeface="Arial" panose="020B0604020202020204" pitchFamily="34" charset="0"/>
                <a:ea typeface="Palatino Linotype"/>
                <a:cs typeface="Arial" panose="020B0604020202020204" pitchFamily="34" charset="0"/>
                <a:sym typeface="Palatino Linotype"/>
              </a:rPr>
              <a:t>Data Needs, continued:</a:t>
            </a:r>
          </a:p>
          <a:p>
            <a:pPr marL="342900" marR="0" lvl="0" indent="-342900" algn="l" defTabSz="914400" rtl="0" eaLnBrk="1" fontAlgn="auto" latinLnBrk="0" hangingPunct="1">
              <a:lnSpc>
                <a:spcPct val="100000"/>
              </a:lnSpc>
              <a:spcBef>
                <a:spcPts val="1200"/>
              </a:spcBef>
              <a:spcAft>
                <a:spcPts val="0"/>
              </a:spcAft>
              <a:buClr>
                <a:prstClr val="black"/>
              </a:buClr>
              <a:buSzPts val="2000"/>
              <a:buFont typeface="Wingdings" pitchFamily="2" charset="2"/>
              <a:buChar char="q"/>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Palatino Linotype"/>
                <a:cs typeface="Arial" panose="020B0604020202020204" pitchFamily="34" charset="0"/>
                <a:sym typeface="Palatino Linotype"/>
              </a:rPr>
              <a:t>Sondes evaluate models, air quality forecasts</a:t>
            </a:r>
          </a:p>
          <a:p>
            <a:pPr marL="342900" indent="-342900">
              <a:spcBef>
                <a:spcPts val="1200"/>
              </a:spcBef>
              <a:buClr>
                <a:prstClr val="black"/>
              </a:buClr>
              <a:buSzPts val="2000"/>
              <a:buFont typeface="Wingdings" pitchFamily="2" charset="2"/>
              <a:buChar char="q"/>
              <a:defRPr/>
            </a:pPr>
            <a:r>
              <a:rPr lang="en-US" sz="2000" dirty="0">
                <a:solidFill>
                  <a:srgbClr val="002060"/>
                </a:solidFill>
                <a:latin typeface="Arial" panose="020B0604020202020204" pitchFamily="34" charset="0"/>
                <a:ea typeface="Palatino Linotype"/>
                <a:cs typeface="Arial" panose="020B0604020202020204" pitchFamily="34" charset="0"/>
                <a:sym typeface="Palatino Linotype"/>
              </a:rPr>
              <a:t>Sondes required for UNEP/WMO quadrennial</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Palatino Linotype"/>
                <a:cs typeface="Arial" panose="020B0604020202020204" pitchFamily="34" charset="0"/>
                <a:sym typeface="Palatino Linotype"/>
              </a:rPr>
              <a:t> Ozone Assessments that support Montreal Protocol). </a:t>
            </a:r>
            <a:r>
              <a:rPr kumimoji="0" lang="en-US" sz="2000" b="0" i="0" u="sng" strike="noStrike" kern="1200" cap="none" spc="0" normalizeH="0" baseline="0" noProof="0" dirty="0">
                <a:ln>
                  <a:noFill/>
                </a:ln>
                <a:solidFill>
                  <a:srgbClr val="FF0000"/>
                </a:solidFill>
                <a:effectLst/>
                <a:uLnTx/>
                <a:uFillTx/>
                <a:latin typeface="Arial" panose="020B0604020202020204" pitchFamily="34" charset="0"/>
                <a:ea typeface="Palatino Linotype"/>
                <a:cs typeface="Arial" panose="020B0604020202020204" pitchFamily="34" charset="0"/>
                <a:sym typeface="Palatino Linotype"/>
              </a:rPr>
              <a:t>Users</a:t>
            </a:r>
            <a:r>
              <a:rPr lang="en-US" sz="2000" u="sng" dirty="0">
                <a:solidFill>
                  <a:srgbClr val="FF0000"/>
                </a:solidFill>
                <a:latin typeface="Arial" panose="020B0604020202020204" pitchFamily="34" charset="0"/>
                <a:ea typeface="Palatino Linotype"/>
                <a:cs typeface="Arial" panose="020B0604020202020204" pitchFamily="34" charset="0"/>
                <a:sym typeface="Palatino Linotype"/>
              </a:rPr>
              <a:t> now demand 5% uncertainty!!</a:t>
            </a:r>
            <a:endParaRPr kumimoji="0" lang="en-US" sz="2000" b="0" i="0" u="sng" strike="noStrike" kern="1200" cap="none" spc="0" normalizeH="0" baseline="0" noProof="0" dirty="0">
              <a:ln>
                <a:noFill/>
              </a:ln>
              <a:solidFill>
                <a:srgbClr val="FF0000"/>
              </a:solidFill>
              <a:effectLst/>
              <a:uLnTx/>
              <a:uFillTx/>
              <a:latin typeface="Arial" panose="020B0604020202020204" pitchFamily="34" charset="0"/>
              <a:ea typeface="Palatino Linotype"/>
              <a:cs typeface="Arial" panose="020B0604020202020204" pitchFamily="34" charset="0"/>
              <a:sym typeface="Palatino Linotype"/>
            </a:endParaRPr>
          </a:p>
          <a:p>
            <a:pPr marL="342900" marR="0" lvl="0" indent="-342900" algn="l" defTabSz="914400" rtl="0" eaLnBrk="1" fontAlgn="auto" latinLnBrk="0" hangingPunct="1">
              <a:lnSpc>
                <a:spcPct val="100000"/>
              </a:lnSpc>
              <a:spcBef>
                <a:spcPts val="1200"/>
              </a:spcBef>
              <a:spcAft>
                <a:spcPts val="0"/>
              </a:spcAft>
              <a:buClr>
                <a:prstClr val="black"/>
              </a:buClr>
              <a:buSzPts val="2000"/>
              <a:buFont typeface="Wingdings" pitchFamily="2" charset="2"/>
              <a:buChar char="q"/>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Palatino Linotype"/>
                <a:cs typeface="Arial" panose="020B0604020202020204" pitchFamily="34" charset="0"/>
                <a:sym typeface="Palatino Linotype"/>
              </a:rPr>
              <a:t>QA challenge! What happens when a station changes instrument or SST? How are data compared across stations using different methods?</a:t>
            </a:r>
          </a:p>
          <a:p>
            <a:pPr marL="342900" marR="0" lvl="0" indent="-342900" algn="l" defTabSz="914400" rtl="0" eaLnBrk="1" fontAlgn="auto" latinLnBrk="0" hangingPunct="1">
              <a:lnSpc>
                <a:spcPct val="100000"/>
              </a:lnSpc>
              <a:spcBef>
                <a:spcPts val="1200"/>
              </a:spcBef>
              <a:spcAft>
                <a:spcPts val="0"/>
              </a:spcAft>
              <a:buClr>
                <a:prstClr val="black"/>
              </a:buClr>
              <a:buSzPts val="2000"/>
              <a:buFont typeface="Wingdings" pitchFamily="2" charset="2"/>
              <a:buChar char="q"/>
              <a:tabLst/>
              <a:defRPr/>
            </a:pPr>
            <a:endParaRPr lang="en-US" sz="2000" dirty="0">
              <a:solidFill>
                <a:srgbClr val="002060"/>
              </a:solidFill>
              <a:latin typeface="Arial" panose="020B0604020202020204" pitchFamily="34" charset="0"/>
              <a:ea typeface="Palatino Linotype"/>
              <a:cs typeface="Arial" panose="020B0604020202020204" pitchFamily="34" charset="0"/>
              <a:sym typeface="Palatino Linotype"/>
            </a:endParaRPr>
          </a:p>
          <a:p>
            <a:pPr marL="342900" marR="0" lvl="0" indent="-342900" algn="l" defTabSz="914400" rtl="0" eaLnBrk="1" fontAlgn="auto" latinLnBrk="0" hangingPunct="1">
              <a:lnSpc>
                <a:spcPct val="100000"/>
              </a:lnSpc>
              <a:spcBef>
                <a:spcPts val="1200"/>
              </a:spcBef>
              <a:spcAft>
                <a:spcPts val="0"/>
              </a:spcAft>
              <a:buClr>
                <a:prstClr val="black"/>
              </a:buClr>
              <a:buSzPts val="2000"/>
              <a:buFont typeface="Wingdings" pitchFamily="2" charset="2"/>
              <a:buChar char="q"/>
              <a:tabLst/>
              <a:defRPr/>
            </a:pP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Palatino Linotype"/>
              <a:cs typeface="Arial" panose="020B0604020202020204" pitchFamily="34" charset="0"/>
              <a:sym typeface="Palatino Linotype"/>
            </a:endParaRPr>
          </a:p>
          <a:p>
            <a:pPr marL="342900" marR="0" lvl="0" indent="-342900" algn="l" defTabSz="914400" rtl="0" eaLnBrk="1" fontAlgn="auto" latinLnBrk="0" hangingPunct="1">
              <a:lnSpc>
                <a:spcPct val="100000"/>
              </a:lnSpc>
              <a:spcBef>
                <a:spcPts val="1200"/>
              </a:spcBef>
              <a:spcAft>
                <a:spcPts val="0"/>
              </a:spcAft>
              <a:buClr>
                <a:prstClr val="black"/>
              </a:buClr>
              <a:buSzPts val="2000"/>
              <a:buFont typeface="Wingdings" pitchFamily="2" charset="2"/>
              <a:buChar char="q"/>
              <a:tabLst/>
              <a:defRPr/>
            </a:pPr>
            <a:endParaRPr lang="en-US" sz="2000" dirty="0">
              <a:solidFill>
                <a:srgbClr val="002060"/>
              </a:solidFill>
              <a:latin typeface="Arial" panose="020B0604020202020204" pitchFamily="34" charset="0"/>
              <a:ea typeface="Palatino Linotype"/>
              <a:cs typeface="Arial" panose="020B0604020202020204" pitchFamily="34" charset="0"/>
              <a:sym typeface="Palatino Linotype"/>
            </a:endParaRPr>
          </a:p>
          <a:p>
            <a:pPr marL="342900" marR="0" lvl="0" indent="-342900" algn="l" defTabSz="914400" rtl="0" eaLnBrk="1" fontAlgn="auto" latinLnBrk="0" hangingPunct="1">
              <a:lnSpc>
                <a:spcPct val="100000"/>
              </a:lnSpc>
              <a:spcBef>
                <a:spcPts val="1200"/>
              </a:spcBef>
              <a:spcAft>
                <a:spcPts val="0"/>
              </a:spcAft>
              <a:buClr>
                <a:prstClr val="black"/>
              </a:buClr>
              <a:buSzPts val="2000"/>
              <a:buFont typeface="Wingdings" pitchFamily="2" charset="2"/>
              <a:buChar char="q"/>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Palatino Linotype"/>
                <a:cs typeface="Arial" panose="020B0604020202020204" pitchFamily="34" charset="0"/>
                <a:sym typeface="Palatino Linotype"/>
              </a:rPr>
              <a:t>Sonde community needs (a) to evaluate each </a:t>
            </a:r>
            <a:r>
              <a:rPr lang="de-DE" sz="2000" dirty="0">
                <a:solidFill>
                  <a:srgbClr val="002060"/>
                </a:solidFill>
                <a:latin typeface="Arial" panose="020B0604020202020204" pitchFamily="34" charset="0"/>
                <a:cs typeface="Arial" panose="020B0604020202020204" pitchFamily="34" charset="0"/>
              </a:rPr>
              <a:t>sonde type and SST against absolute reference; (b) prescribe SOP for sonde preparation; (c) methods to correct „homogenize“ archived data time-series</a:t>
            </a:r>
          </a:p>
        </p:txBody>
      </p:sp>
      <p:pic>
        <p:nvPicPr>
          <p:cNvPr id="3" name="Google Shape;211;p4">
            <a:extLst>
              <a:ext uri="{FF2B5EF4-FFF2-40B4-BE49-F238E27FC236}">
                <a16:creationId xmlns:a16="http://schemas.microsoft.com/office/drawing/2014/main" id="{A25BB7FB-89FB-A3DB-7073-CA368EFD2982}"/>
              </a:ext>
            </a:extLst>
          </p:cNvPr>
          <p:cNvPicPr preferRelativeResize="0"/>
          <p:nvPr/>
        </p:nvPicPr>
        <p:blipFill rotWithShape="1">
          <a:blip r:embed="rId13">
            <a:alphaModFix/>
          </a:blip>
          <a:srcRect/>
          <a:stretch/>
        </p:blipFill>
        <p:spPr>
          <a:xfrm>
            <a:off x="728958" y="4756911"/>
            <a:ext cx="2668112" cy="1602905"/>
          </a:xfrm>
          <a:prstGeom prst="rect">
            <a:avLst/>
          </a:prstGeom>
          <a:noFill/>
          <a:ln w="9525" cap="flat" cmpd="sng">
            <a:solidFill>
              <a:schemeClr val="lt1"/>
            </a:solidFill>
            <a:prstDash val="solid"/>
            <a:round/>
            <a:headEnd type="none" w="sm" len="sm"/>
            <a:tailEnd type="none" w="sm" len="sm"/>
          </a:ln>
        </p:spPr>
      </p:pic>
      <p:cxnSp>
        <p:nvCxnSpPr>
          <p:cNvPr id="4" name="Google Shape;212;p4">
            <a:extLst>
              <a:ext uri="{FF2B5EF4-FFF2-40B4-BE49-F238E27FC236}">
                <a16:creationId xmlns:a16="http://schemas.microsoft.com/office/drawing/2014/main" id="{9ADD5872-6C7F-A6F5-32D8-9E87F8BDB311}"/>
              </a:ext>
            </a:extLst>
          </p:cNvPr>
          <p:cNvCxnSpPr>
            <a:cxnSpLocks/>
          </p:cNvCxnSpPr>
          <p:nvPr/>
        </p:nvCxnSpPr>
        <p:spPr>
          <a:xfrm>
            <a:off x="3059282" y="4940425"/>
            <a:ext cx="0" cy="1335624"/>
          </a:xfrm>
          <a:prstGeom prst="straightConnector1">
            <a:avLst/>
          </a:prstGeom>
          <a:noFill/>
          <a:ln w="28575" cap="flat" cmpd="sng">
            <a:solidFill>
              <a:srgbClr val="FF0000"/>
            </a:solidFill>
            <a:prstDash val="solid"/>
            <a:round/>
            <a:headEnd type="none" w="sm" len="sm"/>
            <a:tailEnd type="none" w="sm" len="sm"/>
          </a:ln>
        </p:spPr>
      </p:cxnSp>
      <p:pic>
        <p:nvPicPr>
          <p:cNvPr id="23" name="Google Shape;332;p25" descr="gmac_reunion5.png">
            <a:extLst>
              <a:ext uri="{FF2B5EF4-FFF2-40B4-BE49-F238E27FC236}">
                <a16:creationId xmlns:a16="http://schemas.microsoft.com/office/drawing/2014/main" id="{D4FFF978-1D51-759A-D387-466BDD169D37}"/>
              </a:ext>
            </a:extLst>
          </p:cNvPr>
          <p:cNvPicPr preferRelativeResize="0">
            <a:picLocks/>
          </p:cNvPicPr>
          <p:nvPr/>
        </p:nvPicPr>
        <p:blipFill rotWithShape="1">
          <a:blip r:embed="rId14">
            <a:alphaModFix/>
          </a:blip>
          <a:srcRect/>
          <a:stretch/>
        </p:blipFill>
        <p:spPr>
          <a:xfrm>
            <a:off x="5767546" y="3429000"/>
            <a:ext cx="5328237" cy="1567164"/>
          </a:xfrm>
          <a:prstGeom prst="rect">
            <a:avLst/>
          </a:prstGeom>
          <a:noFill/>
          <a:ln>
            <a:noFill/>
          </a:ln>
        </p:spPr>
      </p:pic>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44923309"/>
      </p:ext>
    </p:extLst>
  </p:cSld>
  <p:clrMapOvr>
    <a:masterClrMapping/>
  </p:clrMapOvr>
  <mc:AlternateContent xmlns:mc="http://schemas.openxmlformats.org/markup-compatibility/2006" xmlns:p14="http://schemas.microsoft.com/office/powerpoint/2010/main">
    <mc:Choice Requires="p14">
      <p:transition spd="slow" p14:dur="2000" advTm="154743"/>
    </mc:Choice>
    <mc:Fallback xmlns="">
      <p:transition spd="slow" advTm="154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0" y="10801"/>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b="1" dirty="0">
                <a:latin typeface="Arial" panose="020B0604020202020204" pitchFamily="34" charset="0"/>
                <a:cs typeface="Arial" panose="020B0604020202020204" pitchFamily="34" charset="0"/>
              </a:rPr>
              <a:t>Three Elements of </a:t>
            </a:r>
            <a:r>
              <a:rPr lang="en-US" sz="2400" b="1" dirty="0" err="1">
                <a:latin typeface="Arial" panose="020B0604020202020204" pitchFamily="34" charset="0"/>
                <a:cs typeface="Arial" panose="020B0604020202020204" pitchFamily="34" charset="0"/>
              </a:rPr>
              <a:t>Ozonesonde</a:t>
            </a:r>
            <a:r>
              <a:rPr lang="en-US" sz="2400" b="1" dirty="0">
                <a:latin typeface="Arial" panose="020B0604020202020204" pitchFamily="34" charset="0"/>
                <a:cs typeface="Arial" panose="020B0604020202020204" pitchFamily="34" charset="0"/>
              </a:rPr>
              <a:t> QA: WCCOS - JOSIE - ASOPOS</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13391" y="6550458"/>
            <a:ext cx="1105593" cy="365125"/>
          </a:xfrm>
        </p:spPr>
        <p:txBody>
          <a:bodyPr/>
          <a:lstStyle/>
          <a:p>
            <a:fld id="{BF14E19D-5885-1547-92AE-0CD34072BA3D}" type="datetime1">
              <a:rPr lang="de-DE"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6</a:t>
            </a:fld>
            <a:endParaRPr lang="x-none" sz="200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BB5EB25-A846-1A96-88E1-DF574305273F}"/>
              </a:ext>
            </a:extLst>
          </p:cNvPr>
          <p:cNvSpPr>
            <a:spLocks noChangeArrowheads="1"/>
          </p:cNvSpPr>
          <p:nvPr/>
        </p:nvSpPr>
        <p:spPr bwMode="auto">
          <a:xfrm>
            <a:off x="15154" y="763917"/>
            <a:ext cx="5806834" cy="5478423"/>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000">
                <a:solidFill>
                  <a:schemeClr val="tx1"/>
                </a:solidFill>
                <a:latin typeface="Arial" panose="020B0604020202020204" pitchFamily="34" charset="0"/>
              </a:defRPr>
            </a:lvl1pPr>
            <a:lvl2pPr>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342900" indent="-342900" eaLnBrk="1" hangingPunct="1">
              <a:spcBef>
                <a:spcPts val="1200"/>
              </a:spcBef>
              <a:buFont typeface="Wingdings" pitchFamily="2" charset="2"/>
              <a:buChar char="q"/>
            </a:pPr>
            <a:r>
              <a:rPr lang="de-DE" altLang="aa-ET" dirty="0">
                <a:solidFill>
                  <a:srgbClr val="002060"/>
                </a:solidFill>
                <a:cs typeface="Arial" panose="020B0604020202020204" pitchFamily="34" charset="0"/>
              </a:rPr>
              <a:t>1994 WMO/UNEP Assessment of </a:t>
            </a:r>
            <a:r>
              <a:rPr lang="de-DE" altLang="aa-ET" dirty="0" err="1">
                <a:solidFill>
                  <a:srgbClr val="002060"/>
                </a:solidFill>
                <a:cs typeface="Arial" panose="020B0604020202020204" pitchFamily="34" charset="0"/>
              </a:rPr>
              <a:t>Ozone</a:t>
            </a:r>
            <a:r>
              <a:rPr lang="de-DE" altLang="aa-ET" dirty="0">
                <a:solidFill>
                  <a:srgbClr val="002060"/>
                </a:solidFill>
                <a:cs typeface="Arial" panose="020B0604020202020204" pitchFamily="34" charset="0"/>
              </a:rPr>
              <a:t> Depletion: </a:t>
            </a:r>
            <a:r>
              <a:rPr lang="de-DE" altLang="aa-ET" b="1" dirty="0" err="1">
                <a:solidFill>
                  <a:srgbClr val="002060"/>
                </a:solidFill>
                <a:cs typeface="Arial" panose="020B0604020202020204" pitchFamily="34" charset="0"/>
              </a:rPr>
              <a:t>Must</a:t>
            </a:r>
            <a:r>
              <a:rPr lang="de-DE" altLang="aa-ET" b="1" dirty="0">
                <a:solidFill>
                  <a:srgbClr val="002060"/>
                </a:solidFill>
                <a:cs typeface="Arial" panose="020B0604020202020204" pitchFamily="34" charset="0"/>
              </a:rPr>
              <a:t> </a:t>
            </a:r>
            <a:r>
              <a:rPr lang="de-DE" altLang="aa-ET" b="1" dirty="0" err="1">
                <a:solidFill>
                  <a:srgbClr val="002060"/>
                </a:solidFill>
                <a:cs typeface="Arial" panose="020B0604020202020204" pitchFamily="34" charset="0"/>
              </a:rPr>
              <a:t>improve</a:t>
            </a:r>
            <a:r>
              <a:rPr lang="de-DE" altLang="aa-ET" b="1" dirty="0">
                <a:solidFill>
                  <a:srgbClr val="002060"/>
                </a:solidFill>
                <a:cs typeface="Arial" panose="020B0604020202020204" pitchFamily="34" charset="0"/>
              </a:rPr>
              <a:t> </a:t>
            </a:r>
            <a:r>
              <a:rPr lang="de-DE" altLang="aa-ET" b="1" dirty="0" err="1">
                <a:solidFill>
                  <a:srgbClr val="002060"/>
                </a:solidFill>
                <a:cs typeface="Arial" panose="020B0604020202020204" pitchFamily="34" charset="0"/>
              </a:rPr>
              <a:t>sonde</a:t>
            </a:r>
            <a:r>
              <a:rPr lang="de-DE" altLang="aa-ET" b="1" dirty="0">
                <a:solidFill>
                  <a:srgbClr val="002060"/>
                </a:solidFill>
                <a:cs typeface="Arial" panose="020B0604020202020204" pitchFamily="34" charset="0"/>
              </a:rPr>
              <a:t> </a:t>
            </a:r>
            <a:r>
              <a:rPr lang="de-DE" altLang="aa-ET" b="1" dirty="0" err="1">
                <a:solidFill>
                  <a:srgbClr val="002060"/>
                </a:solidFill>
                <a:cs typeface="Arial" panose="020B0604020202020204" pitchFamily="34" charset="0"/>
              </a:rPr>
              <a:t>data</a:t>
            </a:r>
            <a:r>
              <a:rPr lang="de-DE" altLang="aa-ET" b="1" dirty="0">
                <a:solidFill>
                  <a:srgbClr val="002060"/>
                </a:solidFill>
                <a:cs typeface="Arial" panose="020B0604020202020204" pitchFamily="34" charset="0"/>
              </a:rPr>
              <a:t> QA!!! </a:t>
            </a:r>
          </a:p>
          <a:p>
            <a:pPr marL="342900" indent="-342900">
              <a:spcBef>
                <a:spcPts val="1200"/>
              </a:spcBef>
              <a:buFont typeface="Wingdings" pitchFamily="2" charset="2"/>
              <a:buChar char="q"/>
            </a:pPr>
            <a:r>
              <a:rPr lang="en-GB" altLang="aa-ET" dirty="0">
                <a:solidFill>
                  <a:srgbClr val="002060"/>
                </a:solidFill>
                <a:cs typeface="Arial" panose="020B0604020202020204" pitchFamily="34" charset="0"/>
              </a:rPr>
              <a:t>(1) In 1995 the Research Centre </a:t>
            </a:r>
            <a:r>
              <a:rPr lang="en-GB" altLang="aa-ET" dirty="0" err="1">
                <a:solidFill>
                  <a:srgbClr val="002060"/>
                </a:solidFill>
                <a:cs typeface="Arial" panose="020B0604020202020204" pitchFamily="34" charset="0"/>
              </a:rPr>
              <a:t>Jülich</a:t>
            </a:r>
            <a:r>
              <a:rPr lang="en-GB" altLang="aa-ET" dirty="0">
                <a:solidFill>
                  <a:srgbClr val="002060"/>
                </a:solidFill>
                <a:cs typeface="Arial" panose="020B0604020202020204" pitchFamily="34" charset="0"/>
              </a:rPr>
              <a:t> established the </a:t>
            </a:r>
            <a:r>
              <a:rPr lang="en-GB" altLang="aa-ET" b="1" dirty="0">
                <a:solidFill>
                  <a:srgbClr val="002060"/>
                </a:solidFill>
                <a:cs typeface="Arial" panose="020B0604020202020204" pitchFamily="34" charset="0"/>
              </a:rPr>
              <a:t>World Calibration Centre for Ozone Sondes (WCCOS) </a:t>
            </a:r>
            <a:r>
              <a:rPr lang="en-GB" altLang="aa-ET" dirty="0">
                <a:solidFill>
                  <a:srgbClr val="002060"/>
                </a:solidFill>
                <a:cs typeface="Arial" panose="020B0604020202020204" pitchFamily="34" charset="0"/>
              </a:rPr>
              <a:t>to support the WMO/GAW plan for </a:t>
            </a:r>
            <a:r>
              <a:rPr lang="en-GB" altLang="aa-ET" dirty="0" err="1">
                <a:solidFill>
                  <a:srgbClr val="002060"/>
                </a:solidFill>
                <a:cs typeface="Arial" panose="020B0604020202020204" pitchFamily="34" charset="0"/>
              </a:rPr>
              <a:t>ozonesonde</a:t>
            </a:r>
            <a:r>
              <a:rPr lang="en-GB" altLang="aa-ET" dirty="0">
                <a:solidFill>
                  <a:srgbClr val="002060"/>
                </a:solidFill>
                <a:cs typeface="Arial" panose="020B0604020202020204" pitchFamily="34" charset="0"/>
              </a:rPr>
              <a:t> QA. Core of WCCOS is the </a:t>
            </a:r>
            <a:r>
              <a:rPr lang="en-GB" altLang="aa-ET" b="1" dirty="0">
                <a:solidFill>
                  <a:srgbClr val="002060"/>
                </a:solidFill>
                <a:cs typeface="Arial" panose="020B0604020202020204" pitchFamily="34" charset="0"/>
              </a:rPr>
              <a:t>ESF</a:t>
            </a:r>
            <a:r>
              <a:rPr lang="en-GB" altLang="aa-ET" dirty="0">
                <a:solidFill>
                  <a:srgbClr val="002060"/>
                </a:solidFill>
                <a:cs typeface="Arial" panose="020B0604020202020204" pitchFamily="34" charset="0"/>
              </a:rPr>
              <a:t> (</a:t>
            </a:r>
            <a:r>
              <a:rPr lang="en-GB" altLang="aa-ET" b="1" dirty="0">
                <a:solidFill>
                  <a:srgbClr val="FF0000"/>
                </a:solidFill>
                <a:cs typeface="Arial" panose="020B0604020202020204" pitchFamily="34" charset="0"/>
              </a:rPr>
              <a:t>right</a:t>
            </a:r>
            <a:r>
              <a:rPr lang="en-GB" altLang="aa-ET" dirty="0">
                <a:solidFill>
                  <a:srgbClr val="002060"/>
                </a:solidFill>
                <a:cs typeface="Arial" panose="020B0604020202020204" pitchFamily="34" charset="0"/>
              </a:rPr>
              <a:t>) that has tested all instrument types used across the global </a:t>
            </a:r>
            <a:r>
              <a:rPr lang="en-GB" altLang="aa-ET" dirty="0" err="1">
                <a:solidFill>
                  <a:srgbClr val="002060"/>
                </a:solidFill>
                <a:cs typeface="Arial" panose="020B0604020202020204" pitchFamily="34" charset="0"/>
              </a:rPr>
              <a:t>ozonesonde</a:t>
            </a:r>
            <a:r>
              <a:rPr lang="en-GB" altLang="aa-ET" dirty="0">
                <a:solidFill>
                  <a:srgbClr val="002060"/>
                </a:solidFill>
                <a:cs typeface="Arial" panose="020B0604020202020204" pitchFamily="34" charset="0"/>
              </a:rPr>
              <a:t> network. </a:t>
            </a:r>
          </a:p>
          <a:p>
            <a:pPr marL="342900" indent="-342900">
              <a:spcBef>
                <a:spcPts val="1200"/>
              </a:spcBef>
              <a:buFont typeface="Wingdings" pitchFamily="2" charset="2"/>
              <a:buChar char="q"/>
            </a:pPr>
            <a:r>
              <a:rPr lang="en-GB" altLang="aa-ET" dirty="0">
                <a:solidFill>
                  <a:srgbClr val="002060"/>
                </a:solidFill>
                <a:cs typeface="Arial" panose="020B0604020202020204" pitchFamily="34" charset="0"/>
              </a:rPr>
              <a:t>(2) Six international </a:t>
            </a:r>
            <a:r>
              <a:rPr lang="en-GB" altLang="aa-ET" b="1" dirty="0" err="1">
                <a:solidFill>
                  <a:srgbClr val="002060"/>
                </a:solidFill>
                <a:cs typeface="Arial" panose="020B0604020202020204" pitchFamily="34" charset="0"/>
              </a:rPr>
              <a:t>Jülich</a:t>
            </a:r>
            <a:r>
              <a:rPr lang="en-GB" altLang="aa-ET" b="1" dirty="0">
                <a:solidFill>
                  <a:srgbClr val="002060"/>
                </a:solidFill>
                <a:cs typeface="Arial" panose="020B0604020202020204" pitchFamily="34" charset="0"/>
              </a:rPr>
              <a:t> Ozone Sonde Intercomparison Experiments (JOSIE’s) </a:t>
            </a:r>
            <a:r>
              <a:rPr lang="en-GB" altLang="aa-ET" dirty="0">
                <a:solidFill>
                  <a:srgbClr val="002060"/>
                </a:solidFill>
                <a:cs typeface="Arial" panose="020B0604020202020204" pitchFamily="34" charset="0"/>
              </a:rPr>
              <a:t>conducted at WCCOS/ESF since 1996</a:t>
            </a:r>
          </a:p>
          <a:p>
            <a:pPr marL="342900" indent="-342900">
              <a:spcBef>
                <a:spcPts val="1200"/>
              </a:spcBef>
              <a:buFont typeface="Wingdings" pitchFamily="2" charset="2"/>
              <a:buChar char="q"/>
            </a:pPr>
            <a:r>
              <a:rPr lang="en-GB" altLang="aa-ET" dirty="0">
                <a:solidFill>
                  <a:srgbClr val="002060"/>
                </a:solidFill>
                <a:cs typeface="Arial" panose="020B0604020202020204" pitchFamily="34" charset="0"/>
              </a:rPr>
              <a:t>(3) JOSIE results evaluated by </a:t>
            </a:r>
            <a:r>
              <a:rPr lang="en-GB" altLang="aa-ET" b="1" dirty="0">
                <a:solidFill>
                  <a:srgbClr val="002060"/>
                </a:solidFill>
                <a:cs typeface="Arial" panose="020B0604020202020204" pitchFamily="34" charset="0"/>
              </a:rPr>
              <a:t>Assessment of Standard Operating Procedures of Ozone Sondes (ASOPOS) </a:t>
            </a:r>
            <a:r>
              <a:rPr lang="en-GB" altLang="aa-ET" dirty="0">
                <a:solidFill>
                  <a:srgbClr val="002060"/>
                </a:solidFill>
                <a:cs typeface="Arial" panose="020B0604020202020204" pitchFamily="34" charset="0"/>
              </a:rPr>
              <a:t>expert panel develops recommended SOP by consensus</a:t>
            </a:r>
          </a:p>
        </p:txBody>
      </p:sp>
      <p:pic>
        <p:nvPicPr>
          <p:cNvPr id="3" name="Picture 2">
            <a:extLst>
              <a:ext uri="{FF2B5EF4-FFF2-40B4-BE49-F238E27FC236}">
                <a16:creationId xmlns:a16="http://schemas.microsoft.com/office/drawing/2014/main" id="{481DA4C4-CB5E-D1DA-D922-4409AE9C3DF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95519" y="492410"/>
            <a:ext cx="3089853" cy="20351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7433">
            <a:extLst>
              <a:ext uri="{FF2B5EF4-FFF2-40B4-BE49-F238E27FC236}">
                <a16:creationId xmlns:a16="http://schemas.microsoft.com/office/drawing/2014/main" id="{5A0361E8-BEF6-F6B9-7717-37D1EBF66640}"/>
              </a:ext>
            </a:extLst>
          </p:cNvPr>
          <p:cNvSpPr txBox="1">
            <a:spLocks noChangeArrowheads="1"/>
          </p:cNvSpPr>
          <p:nvPr/>
        </p:nvSpPr>
        <p:spPr bwMode="auto">
          <a:xfrm>
            <a:off x="6113147" y="2701083"/>
            <a:ext cx="5929783" cy="3683060"/>
          </a:xfrm>
          <a:prstGeom prst="rect">
            <a:avLst/>
          </a:prstGeom>
          <a:noFill/>
          <a:ln w="9525">
            <a:noFill/>
            <a:miter lim="800000"/>
            <a:headEnd/>
            <a:tailEnd/>
          </a:ln>
          <a:effectLst/>
        </p:spPr>
        <p:txBody>
          <a:bodyPr wrap="square">
            <a:spAutoFit/>
          </a:bodyPr>
          <a:lstStyle>
            <a:defPPr>
              <a:defRPr lang="de-DE"/>
            </a:defPPr>
            <a:lvl1pPr marL="0" algn="l" defTabSz="4176431" rtl="0" eaLnBrk="1" latinLnBrk="0" hangingPunct="1">
              <a:defRPr sz="8200" kern="1200">
                <a:solidFill>
                  <a:schemeClr val="tx1"/>
                </a:solidFill>
                <a:latin typeface="+mn-lt"/>
                <a:ea typeface="+mn-ea"/>
                <a:cs typeface="+mn-cs"/>
              </a:defRPr>
            </a:lvl1pPr>
            <a:lvl2pPr marL="2088215" algn="l" defTabSz="4176431" rtl="0" eaLnBrk="1" latinLnBrk="0" hangingPunct="1">
              <a:defRPr sz="8200" kern="1200">
                <a:solidFill>
                  <a:schemeClr val="tx1"/>
                </a:solidFill>
                <a:latin typeface="+mn-lt"/>
                <a:ea typeface="+mn-ea"/>
                <a:cs typeface="+mn-cs"/>
              </a:defRPr>
            </a:lvl2pPr>
            <a:lvl3pPr marL="4176431" algn="l" defTabSz="4176431" rtl="0" eaLnBrk="1" latinLnBrk="0" hangingPunct="1">
              <a:defRPr sz="8200" kern="1200">
                <a:solidFill>
                  <a:schemeClr val="tx1"/>
                </a:solidFill>
                <a:latin typeface="+mn-lt"/>
                <a:ea typeface="+mn-ea"/>
                <a:cs typeface="+mn-cs"/>
              </a:defRPr>
            </a:lvl3pPr>
            <a:lvl4pPr marL="6264646" algn="l" defTabSz="4176431" rtl="0" eaLnBrk="1" latinLnBrk="0" hangingPunct="1">
              <a:defRPr sz="8200" kern="1200">
                <a:solidFill>
                  <a:schemeClr val="tx1"/>
                </a:solidFill>
                <a:latin typeface="+mn-lt"/>
                <a:ea typeface="+mn-ea"/>
                <a:cs typeface="+mn-cs"/>
              </a:defRPr>
            </a:lvl4pPr>
            <a:lvl5pPr marL="8352861" algn="l" defTabSz="4176431" rtl="0" eaLnBrk="1" latinLnBrk="0" hangingPunct="1">
              <a:defRPr sz="8200" kern="1200">
                <a:solidFill>
                  <a:schemeClr val="tx1"/>
                </a:solidFill>
                <a:latin typeface="+mn-lt"/>
                <a:ea typeface="+mn-ea"/>
                <a:cs typeface="+mn-cs"/>
              </a:defRPr>
            </a:lvl5pPr>
            <a:lvl6pPr marL="10441076" algn="l" defTabSz="4176431" rtl="0" eaLnBrk="1" latinLnBrk="0" hangingPunct="1">
              <a:defRPr sz="8200" kern="1200">
                <a:solidFill>
                  <a:schemeClr val="tx1"/>
                </a:solidFill>
                <a:latin typeface="+mn-lt"/>
                <a:ea typeface="+mn-ea"/>
                <a:cs typeface="+mn-cs"/>
              </a:defRPr>
            </a:lvl6pPr>
            <a:lvl7pPr marL="12529292" algn="l" defTabSz="4176431" rtl="0" eaLnBrk="1" latinLnBrk="0" hangingPunct="1">
              <a:defRPr sz="8200" kern="1200">
                <a:solidFill>
                  <a:schemeClr val="tx1"/>
                </a:solidFill>
                <a:latin typeface="+mn-lt"/>
                <a:ea typeface="+mn-ea"/>
                <a:cs typeface="+mn-cs"/>
              </a:defRPr>
            </a:lvl7pPr>
            <a:lvl8pPr marL="14617507" algn="l" defTabSz="4176431" rtl="0" eaLnBrk="1" latinLnBrk="0" hangingPunct="1">
              <a:defRPr sz="8200" kern="1200">
                <a:solidFill>
                  <a:schemeClr val="tx1"/>
                </a:solidFill>
                <a:latin typeface="+mn-lt"/>
                <a:ea typeface="+mn-ea"/>
                <a:cs typeface="+mn-cs"/>
              </a:defRPr>
            </a:lvl8pPr>
            <a:lvl9pPr marL="16705722" algn="l" defTabSz="4176431" rtl="0" eaLnBrk="1" latinLnBrk="0" hangingPunct="1">
              <a:defRPr sz="8200" kern="1200">
                <a:solidFill>
                  <a:schemeClr val="tx1"/>
                </a:solidFill>
                <a:latin typeface="+mn-lt"/>
                <a:ea typeface="+mn-ea"/>
                <a:cs typeface="+mn-cs"/>
              </a:defRPr>
            </a:lvl9pPr>
          </a:lstStyle>
          <a:p>
            <a:pPr>
              <a:spcBef>
                <a:spcPts val="600"/>
              </a:spcBef>
            </a:pPr>
            <a:r>
              <a:rPr lang="en-US" altLang="en-US" sz="2000" b="1" dirty="0">
                <a:solidFill>
                  <a:srgbClr val="002060"/>
                </a:solidFill>
                <a:latin typeface="Arial" panose="020B0604020202020204" pitchFamily="34" charset="0"/>
                <a:cs typeface="Arial" panose="020B0604020202020204" pitchFamily="34" charset="0"/>
              </a:rPr>
              <a:t>The Environmental Simulation Facility (ESF):</a:t>
            </a:r>
          </a:p>
          <a:p>
            <a:pPr marL="342900" indent="-342900">
              <a:spcBef>
                <a:spcPts val="40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Enables control of pressure (</a:t>
            </a:r>
            <a:r>
              <a:rPr lang="en-US" altLang="en-US" sz="2000" b="1" i="1" dirty="0">
                <a:solidFill>
                  <a:srgbClr val="002060"/>
                </a:solidFill>
                <a:latin typeface="Arial" panose="020B0604020202020204" pitchFamily="34" charset="0"/>
                <a:cs typeface="Arial" panose="020B0604020202020204" pitchFamily="34" charset="0"/>
              </a:rPr>
              <a:t>P</a:t>
            </a:r>
            <a:r>
              <a:rPr lang="en-US" altLang="en-US" sz="2000" dirty="0">
                <a:solidFill>
                  <a:srgbClr val="002060"/>
                </a:solidFill>
                <a:latin typeface="Arial" panose="020B0604020202020204" pitchFamily="34" charset="0"/>
                <a:cs typeface="Arial" panose="020B0604020202020204" pitchFamily="34" charset="0"/>
              </a:rPr>
              <a:t>), temperature (</a:t>
            </a:r>
            <a:r>
              <a:rPr lang="en-US" altLang="en-US" sz="2000" b="1" i="1" dirty="0">
                <a:solidFill>
                  <a:srgbClr val="002060"/>
                </a:solidFill>
                <a:latin typeface="Arial" panose="020B0604020202020204" pitchFamily="34" charset="0"/>
                <a:cs typeface="Arial" panose="020B0604020202020204" pitchFamily="34" charset="0"/>
              </a:rPr>
              <a:t>T</a:t>
            </a:r>
            <a:r>
              <a:rPr lang="en-US" altLang="en-US" sz="2000" dirty="0">
                <a:solidFill>
                  <a:srgbClr val="002060"/>
                </a:solidFill>
                <a:latin typeface="Arial" panose="020B0604020202020204" pitchFamily="34" charset="0"/>
                <a:cs typeface="Arial" panose="020B0604020202020204" pitchFamily="34" charset="0"/>
              </a:rPr>
              <a:t>) and ozone (</a:t>
            </a:r>
            <a:r>
              <a:rPr lang="en-US" altLang="en-US" sz="2000" b="1" i="1" dirty="0">
                <a:solidFill>
                  <a:srgbClr val="002060"/>
                </a:solidFill>
                <a:latin typeface="Arial" panose="020B0604020202020204" pitchFamily="34" charset="0"/>
                <a:cs typeface="Arial" panose="020B0604020202020204" pitchFamily="34" charset="0"/>
              </a:rPr>
              <a:t>O</a:t>
            </a:r>
            <a:r>
              <a:rPr lang="en-US" altLang="en-US" sz="2000" b="1" i="1" baseline="-25000" dirty="0">
                <a:solidFill>
                  <a:srgbClr val="002060"/>
                </a:solidFill>
                <a:latin typeface="Arial" panose="020B0604020202020204" pitchFamily="34" charset="0"/>
                <a:cs typeface="Arial" panose="020B0604020202020204" pitchFamily="34" charset="0"/>
              </a:rPr>
              <a:t>3</a:t>
            </a:r>
            <a:r>
              <a:rPr lang="en-US" altLang="en-US" sz="2000" dirty="0">
                <a:solidFill>
                  <a:srgbClr val="002060"/>
                </a:solidFill>
                <a:latin typeface="Arial" panose="020B0604020202020204" pitchFamily="34" charset="0"/>
                <a:cs typeface="Arial" panose="020B0604020202020204" pitchFamily="34" charset="0"/>
              </a:rPr>
              <a:t>) concentration </a:t>
            </a:r>
          </a:p>
          <a:p>
            <a:pPr marL="342900" indent="-342900">
              <a:spcBef>
                <a:spcPts val="40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Simulates quasi realistic flight conditions of ozone soundings from surface to Z=35 km</a:t>
            </a:r>
          </a:p>
          <a:p>
            <a:pPr marL="342900" indent="-342900">
              <a:spcBef>
                <a:spcPts val="400"/>
              </a:spcBef>
              <a:buFont typeface="Courier New" panose="02070309020205020404" pitchFamily="49" charset="0"/>
              <a:buChar char="o"/>
            </a:pPr>
            <a:r>
              <a:rPr lang="en-US" altLang="en-US" sz="2000" b="1" dirty="0">
                <a:solidFill>
                  <a:srgbClr val="FF0000"/>
                </a:solidFill>
                <a:latin typeface="Arial" panose="020B0604020202020204" pitchFamily="34" charset="0"/>
                <a:cs typeface="Arial" panose="020B0604020202020204" pitchFamily="34" charset="0"/>
              </a:rPr>
              <a:t>Dual beam UV-photometer (OPM) serves as a reference (uncertainty better than 3-5%)</a:t>
            </a:r>
          </a:p>
          <a:p>
            <a:pPr marL="342900" indent="-342900">
              <a:spcBef>
                <a:spcPts val="400"/>
              </a:spcBef>
              <a:buFont typeface="Courier New" panose="02070309020205020404" pitchFamily="49" charset="0"/>
              <a:buChar char="o"/>
            </a:pPr>
            <a:r>
              <a:rPr lang="en-US" altLang="en-US" sz="2000" dirty="0">
                <a:solidFill>
                  <a:srgbClr val="002060"/>
                </a:solidFill>
                <a:latin typeface="Arial" panose="020B0604020202020204" pitchFamily="34" charset="0"/>
                <a:cs typeface="Arial" panose="020B0604020202020204" pitchFamily="34" charset="0"/>
              </a:rPr>
              <a:t>JOSIE: Four </a:t>
            </a:r>
            <a:r>
              <a:rPr lang="en-US" altLang="en-US" sz="2000" dirty="0" err="1">
                <a:solidFill>
                  <a:srgbClr val="002060"/>
                </a:solidFill>
                <a:latin typeface="Arial" panose="020B0604020202020204" pitchFamily="34" charset="0"/>
                <a:cs typeface="Arial" panose="020B0604020202020204" pitchFamily="34" charset="0"/>
              </a:rPr>
              <a:t>ozonesondes</a:t>
            </a:r>
            <a:r>
              <a:rPr lang="en-US" altLang="en-US" sz="2000" dirty="0">
                <a:solidFill>
                  <a:srgbClr val="002060"/>
                </a:solidFill>
                <a:latin typeface="Arial" panose="020B0604020202020204" pitchFamily="34" charset="0"/>
                <a:cs typeface="Arial" panose="020B0604020202020204" pitchFamily="34" charset="0"/>
              </a:rPr>
              <a:t> are “flown”  simultaneously at different vertical profiles of </a:t>
            </a:r>
            <a:r>
              <a:rPr lang="en-US" altLang="en-US" sz="2000" b="1" i="1" dirty="0">
                <a:solidFill>
                  <a:srgbClr val="002060"/>
                </a:solidFill>
                <a:latin typeface="Arial" panose="020B0604020202020204" pitchFamily="34" charset="0"/>
                <a:cs typeface="Arial" panose="020B0604020202020204" pitchFamily="34" charset="0"/>
              </a:rPr>
              <a:t>O</a:t>
            </a:r>
            <a:r>
              <a:rPr lang="en-US" altLang="en-US" sz="2000" b="1" i="1" baseline="-25000" dirty="0">
                <a:solidFill>
                  <a:srgbClr val="002060"/>
                </a:solidFill>
                <a:latin typeface="Arial" panose="020B0604020202020204" pitchFamily="34" charset="0"/>
                <a:cs typeface="Arial" panose="020B0604020202020204" pitchFamily="34" charset="0"/>
              </a:rPr>
              <a:t>3</a:t>
            </a:r>
            <a:r>
              <a:rPr lang="en-US" altLang="en-US" sz="2000" b="1" i="1" dirty="0">
                <a:solidFill>
                  <a:srgbClr val="002060"/>
                </a:solidFill>
                <a:latin typeface="Arial" panose="020B0604020202020204" pitchFamily="34" charset="0"/>
                <a:cs typeface="Arial" panose="020B0604020202020204" pitchFamily="34" charset="0"/>
              </a:rPr>
              <a:t>, P &amp; T </a:t>
            </a:r>
            <a:r>
              <a:rPr lang="en-US" altLang="en-US" sz="2000" dirty="0">
                <a:solidFill>
                  <a:srgbClr val="002060"/>
                </a:solidFill>
                <a:latin typeface="Arial" panose="020B0604020202020204" pitchFamily="34" charset="0"/>
                <a:cs typeface="Arial" panose="020B0604020202020204" pitchFamily="34" charset="0"/>
              </a:rPr>
              <a:t>(polar, mid-latitude, sub-tropical and tropical conditions)</a:t>
            </a:r>
          </a:p>
        </p:txBody>
      </p:sp>
      <p:pic>
        <p:nvPicPr>
          <p:cNvPr id="20" name="Google Shape;300;p23">
            <a:extLst>
              <a:ext uri="{FF2B5EF4-FFF2-40B4-BE49-F238E27FC236}">
                <a16:creationId xmlns:a16="http://schemas.microsoft.com/office/drawing/2014/main" id="{E3A526FB-889B-2C2D-EA59-DB16D981EA0E}"/>
              </a:ext>
            </a:extLst>
          </p:cNvPr>
          <p:cNvPicPr preferRelativeResize="0"/>
          <p:nvPr/>
        </p:nvPicPr>
        <p:blipFill rotWithShape="1">
          <a:blip r:embed="rId13">
            <a:alphaModFix/>
          </a:blip>
          <a:srcRect/>
          <a:stretch/>
        </p:blipFill>
        <p:spPr>
          <a:xfrm rot="10800000">
            <a:off x="5919338" y="631599"/>
            <a:ext cx="2781480" cy="1910350"/>
          </a:xfrm>
          <a:prstGeom prst="rect">
            <a:avLst/>
          </a:prstGeom>
          <a:noFill/>
          <a:ln>
            <a:noFill/>
          </a:ln>
        </p:spPr>
      </p:pic>
      <p:pic>
        <p:nvPicPr>
          <p:cNvPr id="27" name="Audio 26">
            <a:extLst>
              <a:ext uri="{FF2B5EF4-FFF2-40B4-BE49-F238E27FC236}">
                <a16:creationId xmlns:a16="http://schemas.microsoft.com/office/drawing/2014/main" id="{11465273-41D1-0CEC-C9EC-AA7240698A0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1939739381"/>
      </p:ext>
    </p:extLst>
  </p:cSld>
  <p:clrMapOvr>
    <a:masterClrMapping/>
  </p:clrMapOvr>
  <mc:AlternateContent xmlns:mc="http://schemas.openxmlformats.org/markup-compatibility/2006" xmlns:p14="http://schemas.microsoft.com/office/powerpoint/2010/main">
    <mc:Choice Requires="p14">
      <p:transition spd="slow" p14:dur="2000" advTm="222894"/>
    </mc:Choice>
    <mc:Fallback xmlns="">
      <p:transition spd="slow" advTm="222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0"/>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b="1" dirty="0">
                <a:solidFill>
                  <a:srgbClr val="002060"/>
                </a:solidFill>
                <a:latin typeface="Arial" panose="020B0604020202020204" pitchFamily="34" charset="0"/>
                <a:cs typeface="Arial" panose="020B0604020202020204" pitchFamily="34" charset="0"/>
              </a:rPr>
              <a:t>  ASOPOS Success: JOSIEs and O3S-DQA (</a:t>
            </a:r>
            <a:r>
              <a:rPr lang="en-US" sz="2400" b="1" dirty="0" err="1">
                <a:solidFill>
                  <a:srgbClr val="002060"/>
                </a:solidFill>
                <a:latin typeface="Arial" panose="020B0604020202020204" pitchFamily="34" charset="0"/>
                <a:cs typeface="Arial" panose="020B0604020202020204" pitchFamily="34" charset="0"/>
              </a:rPr>
              <a:t>Homogenisation</a:t>
            </a:r>
            <a:r>
              <a:rPr lang="en-US" sz="2400" b="1" dirty="0">
                <a:solidFill>
                  <a:srgbClr val="002060"/>
                </a:solidFill>
                <a:latin typeface="Arial" panose="020B0604020202020204" pitchFamily="34" charset="0"/>
                <a:cs typeface="Arial" panose="020B0604020202020204" pitchFamily="34" charset="0"/>
              </a:rPr>
              <a:t>)</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8622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1135117" cy="365125"/>
          </a:xfrm>
        </p:spPr>
        <p:txBody>
          <a:bodyPr/>
          <a:lstStyle/>
          <a:p>
            <a:fld id="{BF14E19D-5885-1547-92AE-0CD34072BA3D}" type="datetime1">
              <a:rPr lang="de-DE" smtClean="0">
                <a:latin typeface="Arial" panose="020B0604020202020204" pitchFamily="34" charset="0"/>
                <a:cs typeface="Arial" panose="020B0604020202020204" pitchFamily="34" charset="0"/>
              </a:rPr>
              <a:t>28.03.24</a:t>
            </a:fld>
            <a:endParaRPr lang="x-none" sz="1050"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11288110" y="6467539"/>
            <a:ext cx="90389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7</a:t>
            </a:fld>
            <a:endParaRPr lang="x-none" sz="2000" dirty="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22F10E7D-6193-E4DB-77D7-7595833FC680}"/>
              </a:ext>
            </a:extLst>
          </p:cNvPr>
          <p:cNvGrpSpPr>
            <a:grpSpLocks/>
          </p:cNvGrpSpPr>
          <p:nvPr/>
        </p:nvGrpSpPr>
        <p:grpSpPr>
          <a:xfrm>
            <a:off x="171358" y="3188029"/>
            <a:ext cx="4039745" cy="3146129"/>
            <a:chOff x="198424" y="1416299"/>
            <a:chExt cx="4206246" cy="3588855"/>
          </a:xfrm>
        </p:grpSpPr>
        <p:pic>
          <p:nvPicPr>
            <p:cNvPr id="18" name="Picture 3">
              <a:extLst>
                <a:ext uri="{FF2B5EF4-FFF2-40B4-BE49-F238E27FC236}">
                  <a16:creationId xmlns:a16="http://schemas.microsoft.com/office/drawing/2014/main" id="{0D74F911-8925-F403-C5D1-CE3B73CE05D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7001"/>
            <a:stretch/>
          </p:blipFill>
          <p:spPr bwMode="auto">
            <a:xfrm>
              <a:off x="198424" y="1757452"/>
              <a:ext cx="1969285" cy="3247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7">
              <a:extLst>
                <a:ext uri="{FF2B5EF4-FFF2-40B4-BE49-F238E27FC236}">
                  <a16:creationId xmlns:a16="http://schemas.microsoft.com/office/drawing/2014/main" id="{15D8A174-A84F-7982-D26E-A6EB640E119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7681" y="2063124"/>
              <a:ext cx="610153" cy="236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F40983B3-A2E4-CD69-553D-4E86457BE9AD}"/>
                </a:ext>
              </a:extLst>
            </p:cNvPr>
            <p:cNvSpPr/>
            <p:nvPr/>
          </p:nvSpPr>
          <p:spPr>
            <a:xfrm>
              <a:off x="404598" y="1416299"/>
              <a:ext cx="1930721" cy="338554"/>
            </a:xfrm>
            <a:prstGeom prst="rect">
              <a:avLst/>
            </a:prstGeom>
          </p:spPr>
          <p:txBody>
            <a:bodyPr wrap="none">
              <a:spAutoFit/>
            </a:bodyPr>
            <a:lstStyle/>
            <a:p>
              <a:r>
                <a:rPr lang="de-DE" altLang="de-DE" sz="1600" b="1" dirty="0">
                  <a:solidFill>
                    <a:srgbClr val="002060"/>
                  </a:solidFill>
                  <a:latin typeface="Arial" panose="020B0604020202020204" pitchFamily="34" charset="0"/>
                  <a:cs typeface="Arial" panose="020B0604020202020204" pitchFamily="34" charset="0"/>
                </a:rPr>
                <a:t>SPC-6A &amp; SST1.0 </a:t>
              </a:r>
              <a:endParaRPr lang="de-DE" sz="1600" dirty="0">
                <a:solidFill>
                  <a:srgbClr val="002060"/>
                </a:solidFill>
                <a:latin typeface="Arial" panose="020B0604020202020204" pitchFamily="34" charset="0"/>
                <a:cs typeface="Arial" panose="020B0604020202020204" pitchFamily="34" charset="0"/>
              </a:endParaRPr>
            </a:p>
          </p:txBody>
        </p:sp>
        <p:pic>
          <p:nvPicPr>
            <p:cNvPr id="21" name="Picture 3">
              <a:extLst>
                <a:ext uri="{FF2B5EF4-FFF2-40B4-BE49-F238E27FC236}">
                  <a16:creationId xmlns:a16="http://schemas.microsoft.com/office/drawing/2014/main" id="{1466DEBF-FCA0-8BDA-23D7-C91B6A64CA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6538"/>
            <a:stretch/>
          </p:blipFill>
          <p:spPr bwMode="auto">
            <a:xfrm>
              <a:off x="2287040" y="1736299"/>
              <a:ext cx="1965858" cy="3259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7">
              <a:extLst>
                <a:ext uri="{FF2B5EF4-FFF2-40B4-BE49-F238E27FC236}">
                  <a16:creationId xmlns:a16="http://schemas.microsoft.com/office/drawing/2014/main" id="{6F8F5873-6F31-3DDC-67DB-554A544CED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03720" y="2095381"/>
              <a:ext cx="916086" cy="235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a:extLst>
                <a:ext uri="{FF2B5EF4-FFF2-40B4-BE49-F238E27FC236}">
                  <a16:creationId xmlns:a16="http://schemas.microsoft.com/office/drawing/2014/main" id="{AD6C4299-BBF4-2339-0C52-1BE51360E3DA}"/>
                </a:ext>
              </a:extLst>
            </p:cNvPr>
            <p:cNvSpPr/>
            <p:nvPr/>
          </p:nvSpPr>
          <p:spPr>
            <a:xfrm>
              <a:off x="2455097" y="1429074"/>
              <a:ext cx="1949573" cy="338554"/>
            </a:xfrm>
            <a:prstGeom prst="rect">
              <a:avLst/>
            </a:prstGeom>
          </p:spPr>
          <p:txBody>
            <a:bodyPr wrap="none">
              <a:spAutoFit/>
            </a:bodyPr>
            <a:lstStyle/>
            <a:p>
              <a:pPr algn="ctr">
                <a:spcBef>
                  <a:spcPct val="0"/>
                </a:spcBef>
              </a:pPr>
              <a:r>
                <a:rPr lang="de-DE" altLang="de-DE" sz="1600" b="1" dirty="0">
                  <a:solidFill>
                    <a:srgbClr val="002060"/>
                  </a:solidFill>
                  <a:latin typeface="Arial" panose="020B0604020202020204" pitchFamily="34" charset="0"/>
                  <a:cs typeface="Arial" panose="020B0604020202020204" pitchFamily="34" charset="0"/>
                </a:rPr>
                <a:t>ENSCI-Z &amp; SST0.5</a:t>
              </a:r>
              <a:endParaRPr lang="de-DE" altLang="de-DE" sz="1400" b="1" dirty="0">
                <a:solidFill>
                  <a:srgbClr val="002060"/>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32673D16-8631-D6F1-9DB9-CCBADF5E9017}"/>
                </a:ext>
              </a:extLst>
            </p:cNvPr>
            <p:cNvGrpSpPr/>
            <p:nvPr/>
          </p:nvGrpSpPr>
          <p:grpSpPr>
            <a:xfrm>
              <a:off x="2620508" y="2381534"/>
              <a:ext cx="1582396" cy="1678167"/>
              <a:chOff x="479478" y="2381534"/>
              <a:chExt cx="1582396" cy="1678167"/>
            </a:xfrm>
          </p:grpSpPr>
          <p:grpSp>
            <p:nvGrpSpPr>
              <p:cNvPr id="35" name="Gruppieren 12">
                <a:extLst>
                  <a:ext uri="{FF2B5EF4-FFF2-40B4-BE49-F238E27FC236}">
                    <a16:creationId xmlns:a16="http://schemas.microsoft.com/office/drawing/2014/main" id="{DD97B38F-93B9-2E43-C37E-007A9B823B8E}"/>
                  </a:ext>
                </a:extLst>
              </p:cNvPr>
              <p:cNvGrpSpPr>
                <a:grpSpLocks/>
              </p:cNvGrpSpPr>
              <p:nvPr/>
            </p:nvGrpSpPr>
            <p:grpSpPr bwMode="auto">
              <a:xfrm>
                <a:off x="493790" y="2381534"/>
                <a:ext cx="1560488" cy="386196"/>
                <a:chOff x="1078180" y="4318361"/>
                <a:chExt cx="2890584" cy="577400"/>
              </a:xfrm>
            </p:grpSpPr>
            <p:sp>
              <p:nvSpPr>
                <p:cNvPr id="42" name="Rechteck 41">
                  <a:extLst>
                    <a:ext uri="{FF2B5EF4-FFF2-40B4-BE49-F238E27FC236}">
                      <a16:creationId xmlns:a16="http://schemas.microsoft.com/office/drawing/2014/main" id="{8F200B29-85E3-6387-0BAE-94D4AE95DD98}"/>
                    </a:ext>
                  </a:extLst>
                </p:cNvPr>
                <p:cNvSpPr/>
                <p:nvPr/>
              </p:nvSpPr>
              <p:spPr>
                <a:xfrm>
                  <a:off x="1078735" y="4464486"/>
                  <a:ext cx="2890029" cy="321425"/>
                </a:xfrm>
                <a:prstGeom prst="rect">
                  <a:avLst/>
                </a:prstGeom>
                <a:solidFill>
                  <a:srgbClr val="BDCDFF">
                    <a:alpha val="4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20BB"/>
                    </a:solidFill>
                    <a:latin typeface="Arial" panose="020B0604020202020204" pitchFamily="34" charset="0"/>
                    <a:cs typeface="Arial" panose="020B0604020202020204" pitchFamily="34" charset="0"/>
                  </a:endParaRPr>
                </a:p>
              </p:txBody>
            </p:sp>
            <p:sp>
              <p:nvSpPr>
                <p:cNvPr id="43" name="Textfeld 14">
                  <a:extLst>
                    <a:ext uri="{FF2B5EF4-FFF2-40B4-BE49-F238E27FC236}">
                      <a16:creationId xmlns:a16="http://schemas.microsoft.com/office/drawing/2014/main" id="{98B2349A-D8D9-23D2-D79B-8CC1F154E01C}"/>
                    </a:ext>
                  </a:extLst>
                </p:cNvPr>
                <p:cNvSpPr txBox="1">
                  <a:spLocks noChangeArrowheads="1"/>
                </p:cNvSpPr>
                <p:nvPr/>
              </p:nvSpPr>
              <p:spPr bwMode="auto">
                <a:xfrm>
                  <a:off x="1078180" y="4318361"/>
                  <a:ext cx="2447954" cy="5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9EE0"/>
                    </a:buClr>
                    <a:defRPr sz="2200">
                      <a:solidFill>
                        <a:schemeClr val="tx1"/>
                      </a:solidFill>
                      <a:latin typeface="Arial" charset="0"/>
                      <a:ea typeface="ＭＳ Ｐゴシック" pitchFamily="34" charset="-128"/>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ea typeface="ＭＳ Ｐゴシック" pitchFamily="34" charset="-128"/>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ea typeface="ＭＳ Ｐゴシック" pitchFamily="34" charset="-128"/>
                    </a:defRPr>
                  </a:lvl3pPr>
                  <a:lvl4pPr marL="1600200" indent="-228600" eaLnBrk="0" hangingPunct="0">
                    <a:spcBef>
                      <a:spcPct val="20000"/>
                    </a:spcBef>
                    <a:buClr>
                      <a:srgbClr val="009EE0"/>
                    </a:buClr>
                    <a:defRPr sz="2000">
                      <a:solidFill>
                        <a:schemeClr val="tx1"/>
                      </a:solidFill>
                      <a:latin typeface="Arial" charset="0"/>
                      <a:ea typeface="ＭＳ Ｐゴシック" pitchFamily="34" charset="-128"/>
                    </a:defRPr>
                  </a:lvl4pPr>
                  <a:lvl5pPr marL="2057400" indent="-228600" eaLnBrk="0" hangingPunct="0">
                    <a:spcBef>
                      <a:spcPct val="20000"/>
                    </a:spcBef>
                    <a:buClr>
                      <a:srgbClr val="009EE0"/>
                    </a:buCl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9pPr>
                </a:lstStyle>
                <a:p>
                  <a:pPr eaLnBrk="1" hangingPunct="1">
                    <a:spcBef>
                      <a:spcPct val="0"/>
                    </a:spcBef>
                    <a:buClrTx/>
                  </a:pPr>
                  <a:r>
                    <a:rPr lang="de-DE" altLang="de-DE" sz="1600" i="1" dirty="0">
                      <a:solidFill>
                        <a:srgbClr val="0020BB"/>
                      </a:solidFill>
                      <a:latin typeface="Arial" panose="020B0604020202020204" pitchFamily="34" charset="0"/>
                      <a:cs typeface="Arial" panose="020B0604020202020204" pitchFamily="34" charset="0"/>
                    </a:rPr>
                    <a:t>t-resp.</a:t>
                  </a:r>
                </a:p>
              </p:txBody>
            </p:sp>
          </p:grpSp>
          <p:grpSp>
            <p:nvGrpSpPr>
              <p:cNvPr id="36" name="Gruppieren 12">
                <a:extLst>
                  <a:ext uri="{FF2B5EF4-FFF2-40B4-BE49-F238E27FC236}">
                    <a16:creationId xmlns:a16="http://schemas.microsoft.com/office/drawing/2014/main" id="{A84DEBC2-61F1-4D3E-E7F3-164EBA3B9709}"/>
                  </a:ext>
                </a:extLst>
              </p:cNvPr>
              <p:cNvGrpSpPr>
                <a:grpSpLocks/>
              </p:cNvGrpSpPr>
              <p:nvPr/>
            </p:nvGrpSpPr>
            <p:grpSpPr bwMode="auto">
              <a:xfrm>
                <a:off x="479478" y="3042936"/>
                <a:ext cx="1582396" cy="386196"/>
                <a:chOff x="1024604" y="4377865"/>
                <a:chExt cx="2931164" cy="577401"/>
              </a:xfrm>
            </p:grpSpPr>
            <p:sp>
              <p:nvSpPr>
                <p:cNvPr id="40" name="Rechteck 41">
                  <a:extLst>
                    <a:ext uri="{FF2B5EF4-FFF2-40B4-BE49-F238E27FC236}">
                      <a16:creationId xmlns:a16="http://schemas.microsoft.com/office/drawing/2014/main" id="{72930A73-10B5-0AB4-29FB-9C440C8D695D}"/>
                    </a:ext>
                  </a:extLst>
                </p:cNvPr>
                <p:cNvSpPr/>
                <p:nvPr/>
              </p:nvSpPr>
              <p:spPr>
                <a:xfrm>
                  <a:off x="1065741" y="4538053"/>
                  <a:ext cx="2890027" cy="321425"/>
                </a:xfrm>
                <a:prstGeom prst="rect">
                  <a:avLst/>
                </a:prstGeom>
                <a:solidFill>
                  <a:srgbClr val="BDCDFF">
                    <a:alpha val="4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20BB"/>
                    </a:solidFill>
                    <a:latin typeface="Arial" panose="020B0604020202020204" pitchFamily="34" charset="0"/>
                    <a:cs typeface="Arial" panose="020B0604020202020204" pitchFamily="34" charset="0"/>
                  </a:endParaRPr>
                </a:p>
              </p:txBody>
            </p:sp>
            <p:sp>
              <p:nvSpPr>
                <p:cNvPr id="41" name="Textfeld 14">
                  <a:extLst>
                    <a:ext uri="{FF2B5EF4-FFF2-40B4-BE49-F238E27FC236}">
                      <a16:creationId xmlns:a16="http://schemas.microsoft.com/office/drawing/2014/main" id="{2EB3A29A-201B-7C28-BFB9-2B133659A269}"/>
                    </a:ext>
                  </a:extLst>
                </p:cNvPr>
                <p:cNvSpPr txBox="1">
                  <a:spLocks noChangeArrowheads="1"/>
                </p:cNvSpPr>
                <p:nvPr/>
              </p:nvSpPr>
              <p:spPr bwMode="auto">
                <a:xfrm>
                  <a:off x="1024604" y="4377865"/>
                  <a:ext cx="1481552" cy="57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sz="2200">
                      <a:solidFill>
                        <a:schemeClr val="tx1"/>
                      </a:solidFill>
                      <a:latin typeface="Arial" charset="0"/>
                      <a:ea typeface="ＭＳ Ｐゴシック" pitchFamily="34" charset="-128"/>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ea typeface="ＭＳ Ｐゴシック" pitchFamily="34" charset="-128"/>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ea typeface="ＭＳ Ｐゴシック" pitchFamily="34" charset="-128"/>
                    </a:defRPr>
                  </a:lvl3pPr>
                  <a:lvl4pPr marL="1600200" indent="-228600" eaLnBrk="0" hangingPunct="0">
                    <a:spcBef>
                      <a:spcPct val="20000"/>
                    </a:spcBef>
                    <a:buClr>
                      <a:srgbClr val="009EE0"/>
                    </a:buClr>
                    <a:defRPr sz="2000">
                      <a:solidFill>
                        <a:schemeClr val="tx1"/>
                      </a:solidFill>
                      <a:latin typeface="Arial" charset="0"/>
                      <a:ea typeface="ＭＳ Ｐゴシック" pitchFamily="34" charset="-128"/>
                    </a:defRPr>
                  </a:lvl4pPr>
                  <a:lvl5pPr marL="2057400" indent="-228600" eaLnBrk="0" hangingPunct="0">
                    <a:spcBef>
                      <a:spcPct val="20000"/>
                    </a:spcBef>
                    <a:buClr>
                      <a:srgbClr val="009EE0"/>
                    </a:buCl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9pPr>
                </a:lstStyle>
                <a:p>
                  <a:pPr eaLnBrk="1" hangingPunct="1">
                    <a:spcBef>
                      <a:spcPct val="0"/>
                    </a:spcBef>
                    <a:buClrTx/>
                  </a:pPr>
                  <a:r>
                    <a:rPr lang="de-DE" altLang="de-DE" sz="1600" i="1" dirty="0">
                      <a:solidFill>
                        <a:srgbClr val="0020BB"/>
                      </a:solidFill>
                      <a:latin typeface="Arial" panose="020B0604020202020204" pitchFamily="34" charset="0"/>
                      <a:cs typeface="Arial" panose="020B0604020202020204" pitchFamily="34" charset="0"/>
                    </a:rPr>
                    <a:t>t-resp.</a:t>
                  </a:r>
                </a:p>
              </p:txBody>
            </p:sp>
          </p:grpSp>
          <p:grpSp>
            <p:nvGrpSpPr>
              <p:cNvPr id="37" name="Gruppieren 12">
                <a:extLst>
                  <a:ext uri="{FF2B5EF4-FFF2-40B4-BE49-F238E27FC236}">
                    <a16:creationId xmlns:a16="http://schemas.microsoft.com/office/drawing/2014/main" id="{AA9AF3FA-0B6F-78C7-E18C-2678FF14C329}"/>
                  </a:ext>
                </a:extLst>
              </p:cNvPr>
              <p:cNvGrpSpPr>
                <a:grpSpLocks/>
              </p:cNvGrpSpPr>
              <p:nvPr/>
            </p:nvGrpSpPr>
            <p:grpSpPr bwMode="auto">
              <a:xfrm>
                <a:off x="479480" y="3673505"/>
                <a:ext cx="1567880" cy="386196"/>
                <a:chOff x="1051675" y="4354444"/>
                <a:chExt cx="2904272" cy="577401"/>
              </a:xfrm>
            </p:grpSpPr>
            <p:sp>
              <p:nvSpPr>
                <p:cNvPr id="38" name="Rechteck 41">
                  <a:extLst>
                    <a:ext uri="{FF2B5EF4-FFF2-40B4-BE49-F238E27FC236}">
                      <a16:creationId xmlns:a16="http://schemas.microsoft.com/office/drawing/2014/main" id="{94DB7642-F8DA-EBA6-C509-87486CE89794}"/>
                    </a:ext>
                  </a:extLst>
                </p:cNvPr>
                <p:cNvSpPr/>
                <p:nvPr/>
              </p:nvSpPr>
              <p:spPr>
                <a:xfrm>
                  <a:off x="1065920" y="4479105"/>
                  <a:ext cx="2890027" cy="346368"/>
                </a:xfrm>
                <a:prstGeom prst="rect">
                  <a:avLst/>
                </a:prstGeom>
                <a:solidFill>
                  <a:srgbClr val="BDCDFF">
                    <a:alpha val="4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20BB"/>
                    </a:solidFill>
                    <a:latin typeface="Arial" panose="020B0604020202020204" pitchFamily="34" charset="0"/>
                    <a:cs typeface="Arial" panose="020B0604020202020204" pitchFamily="34" charset="0"/>
                  </a:endParaRPr>
                </a:p>
              </p:txBody>
            </p:sp>
            <p:sp>
              <p:nvSpPr>
                <p:cNvPr id="39" name="Textfeld 14">
                  <a:extLst>
                    <a:ext uri="{FF2B5EF4-FFF2-40B4-BE49-F238E27FC236}">
                      <a16:creationId xmlns:a16="http://schemas.microsoft.com/office/drawing/2014/main" id="{8ACCC7A0-6E40-8701-8B4C-5CC06067BA44}"/>
                    </a:ext>
                  </a:extLst>
                </p:cNvPr>
                <p:cNvSpPr txBox="1">
                  <a:spLocks noChangeArrowheads="1"/>
                </p:cNvSpPr>
                <p:nvPr/>
              </p:nvSpPr>
              <p:spPr bwMode="auto">
                <a:xfrm>
                  <a:off x="1051675" y="4354444"/>
                  <a:ext cx="1481550" cy="57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sz="2200">
                      <a:solidFill>
                        <a:schemeClr val="tx1"/>
                      </a:solidFill>
                      <a:latin typeface="Arial" charset="0"/>
                      <a:ea typeface="ＭＳ Ｐゴシック" pitchFamily="34" charset="-128"/>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ea typeface="ＭＳ Ｐゴシック" pitchFamily="34" charset="-128"/>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ea typeface="ＭＳ Ｐゴシック" pitchFamily="34" charset="-128"/>
                    </a:defRPr>
                  </a:lvl3pPr>
                  <a:lvl4pPr marL="1600200" indent="-228600" eaLnBrk="0" hangingPunct="0">
                    <a:spcBef>
                      <a:spcPct val="20000"/>
                    </a:spcBef>
                    <a:buClr>
                      <a:srgbClr val="009EE0"/>
                    </a:buClr>
                    <a:defRPr sz="2000">
                      <a:solidFill>
                        <a:schemeClr val="tx1"/>
                      </a:solidFill>
                      <a:latin typeface="Arial" charset="0"/>
                      <a:ea typeface="ＭＳ Ｐゴシック" pitchFamily="34" charset="-128"/>
                    </a:defRPr>
                  </a:lvl4pPr>
                  <a:lvl5pPr marL="2057400" indent="-228600" eaLnBrk="0" hangingPunct="0">
                    <a:spcBef>
                      <a:spcPct val="20000"/>
                    </a:spcBef>
                    <a:buClr>
                      <a:srgbClr val="009EE0"/>
                    </a:buCl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9pPr>
                </a:lstStyle>
                <a:p>
                  <a:pPr eaLnBrk="1" hangingPunct="1">
                    <a:spcBef>
                      <a:spcPct val="0"/>
                    </a:spcBef>
                    <a:buClrTx/>
                  </a:pPr>
                  <a:r>
                    <a:rPr lang="de-DE" altLang="de-DE" sz="1600" i="1" dirty="0">
                      <a:solidFill>
                        <a:srgbClr val="0020BB"/>
                      </a:solidFill>
                      <a:latin typeface="Arial" panose="020B0604020202020204" pitchFamily="34" charset="0"/>
                      <a:cs typeface="Arial" panose="020B0604020202020204" pitchFamily="34" charset="0"/>
                    </a:rPr>
                    <a:t>t-resp.</a:t>
                  </a:r>
                </a:p>
              </p:txBody>
            </p:sp>
          </p:grpSp>
        </p:grpSp>
        <p:grpSp>
          <p:nvGrpSpPr>
            <p:cNvPr id="25" name="Group 24">
              <a:extLst>
                <a:ext uri="{FF2B5EF4-FFF2-40B4-BE49-F238E27FC236}">
                  <a16:creationId xmlns:a16="http://schemas.microsoft.com/office/drawing/2014/main" id="{C29F98B0-B969-6F04-1712-AF5408F115A6}"/>
                </a:ext>
              </a:extLst>
            </p:cNvPr>
            <p:cNvGrpSpPr/>
            <p:nvPr/>
          </p:nvGrpSpPr>
          <p:grpSpPr>
            <a:xfrm>
              <a:off x="534772" y="2420118"/>
              <a:ext cx="1593072" cy="1645323"/>
              <a:chOff x="516188" y="2423832"/>
              <a:chExt cx="1593072" cy="1645323"/>
            </a:xfrm>
          </p:grpSpPr>
          <p:grpSp>
            <p:nvGrpSpPr>
              <p:cNvPr id="26" name="Gruppieren 12">
                <a:extLst>
                  <a:ext uri="{FF2B5EF4-FFF2-40B4-BE49-F238E27FC236}">
                    <a16:creationId xmlns:a16="http://schemas.microsoft.com/office/drawing/2014/main" id="{EE5BFD0A-D41F-6473-D951-4B4DDB471ADB}"/>
                  </a:ext>
                </a:extLst>
              </p:cNvPr>
              <p:cNvGrpSpPr>
                <a:grpSpLocks/>
              </p:cNvGrpSpPr>
              <p:nvPr/>
            </p:nvGrpSpPr>
            <p:grpSpPr bwMode="auto">
              <a:xfrm>
                <a:off x="530448" y="2423832"/>
                <a:ext cx="1554677" cy="386196"/>
                <a:chOff x="1146087" y="4381609"/>
                <a:chExt cx="2879818" cy="577401"/>
              </a:xfrm>
            </p:grpSpPr>
            <p:sp>
              <p:nvSpPr>
                <p:cNvPr id="33" name="Rechteck 41">
                  <a:extLst>
                    <a:ext uri="{FF2B5EF4-FFF2-40B4-BE49-F238E27FC236}">
                      <a16:creationId xmlns:a16="http://schemas.microsoft.com/office/drawing/2014/main" id="{7DCCB2B6-855D-500E-657B-533DC5E82466}"/>
                    </a:ext>
                  </a:extLst>
                </p:cNvPr>
                <p:cNvSpPr/>
                <p:nvPr/>
              </p:nvSpPr>
              <p:spPr>
                <a:xfrm>
                  <a:off x="1146087" y="4509698"/>
                  <a:ext cx="2879818" cy="305012"/>
                </a:xfrm>
                <a:prstGeom prst="rect">
                  <a:avLst/>
                </a:prstGeom>
                <a:solidFill>
                  <a:srgbClr val="BDCDFF">
                    <a:alpha val="4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20BB"/>
                    </a:solidFill>
                    <a:latin typeface="Arial" panose="020B0604020202020204" pitchFamily="34" charset="0"/>
                    <a:cs typeface="Arial" panose="020B0604020202020204" pitchFamily="34" charset="0"/>
                  </a:endParaRPr>
                </a:p>
              </p:txBody>
            </p:sp>
            <p:sp>
              <p:nvSpPr>
                <p:cNvPr id="34" name="Textfeld 14">
                  <a:extLst>
                    <a:ext uri="{FF2B5EF4-FFF2-40B4-BE49-F238E27FC236}">
                      <a16:creationId xmlns:a16="http://schemas.microsoft.com/office/drawing/2014/main" id="{9204A17B-A29C-07F0-9189-505522790CE7}"/>
                    </a:ext>
                  </a:extLst>
                </p:cNvPr>
                <p:cNvSpPr txBox="1">
                  <a:spLocks noChangeArrowheads="1"/>
                </p:cNvSpPr>
                <p:nvPr/>
              </p:nvSpPr>
              <p:spPr bwMode="auto">
                <a:xfrm>
                  <a:off x="1146087" y="4381609"/>
                  <a:ext cx="1481552" cy="57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sz="2200">
                      <a:solidFill>
                        <a:schemeClr val="tx1"/>
                      </a:solidFill>
                      <a:latin typeface="Arial" charset="0"/>
                      <a:ea typeface="ＭＳ Ｐゴシック" pitchFamily="34" charset="-128"/>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ea typeface="ＭＳ Ｐゴシック" pitchFamily="34" charset="-128"/>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ea typeface="ＭＳ Ｐゴシック" pitchFamily="34" charset="-128"/>
                    </a:defRPr>
                  </a:lvl3pPr>
                  <a:lvl4pPr marL="1600200" indent="-228600" eaLnBrk="0" hangingPunct="0">
                    <a:spcBef>
                      <a:spcPct val="20000"/>
                    </a:spcBef>
                    <a:buClr>
                      <a:srgbClr val="009EE0"/>
                    </a:buClr>
                    <a:defRPr sz="2000">
                      <a:solidFill>
                        <a:schemeClr val="tx1"/>
                      </a:solidFill>
                      <a:latin typeface="Arial" charset="0"/>
                      <a:ea typeface="ＭＳ Ｐゴシック" pitchFamily="34" charset="-128"/>
                    </a:defRPr>
                  </a:lvl4pPr>
                  <a:lvl5pPr marL="2057400" indent="-228600" eaLnBrk="0" hangingPunct="0">
                    <a:spcBef>
                      <a:spcPct val="20000"/>
                    </a:spcBef>
                    <a:buClr>
                      <a:srgbClr val="009EE0"/>
                    </a:buCl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9pPr>
                </a:lstStyle>
                <a:p>
                  <a:pPr eaLnBrk="1" hangingPunct="1">
                    <a:spcBef>
                      <a:spcPct val="0"/>
                    </a:spcBef>
                    <a:buClrTx/>
                  </a:pPr>
                  <a:r>
                    <a:rPr lang="de-DE" altLang="de-DE" sz="1600" i="1" dirty="0">
                      <a:solidFill>
                        <a:srgbClr val="0020BB"/>
                      </a:solidFill>
                      <a:latin typeface="Arial" panose="020B0604020202020204" pitchFamily="34" charset="0"/>
                      <a:cs typeface="Arial" panose="020B0604020202020204" pitchFamily="34" charset="0"/>
                    </a:rPr>
                    <a:t>t-resp.</a:t>
                  </a:r>
                </a:p>
              </p:txBody>
            </p:sp>
          </p:grpSp>
          <p:grpSp>
            <p:nvGrpSpPr>
              <p:cNvPr id="27" name="Gruppieren 12">
                <a:extLst>
                  <a:ext uri="{FF2B5EF4-FFF2-40B4-BE49-F238E27FC236}">
                    <a16:creationId xmlns:a16="http://schemas.microsoft.com/office/drawing/2014/main" id="{1387ACCE-C4BA-CBDE-8266-28D319786846}"/>
                  </a:ext>
                </a:extLst>
              </p:cNvPr>
              <p:cNvGrpSpPr>
                <a:grpSpLocks/>
              </p:cNvGrpSpPr>
              <p:nvPr/>
            </p:nvGrpSpPr>
            <p:grpSpPr bwMode="auto">
              <a:xfrm>
                <a:off x="516298" y="3052524"/>
                <a:ext cx="1592962" cy="386195"/>
                <a:chOff x="1092809" y="4392196"/>
                <a:chExt cx="2950737" cy="577399"/>
              </a:xfrm>
            </p:grpSpPr>
            <p:sp>
              <p:nvSpPr>
                <p:cNvPr id="31" name="Rechteck 41">
                  <a:extLst>
                    <a:ext uri="{FF2B5EF4-FFF2-40B4-BE49-F238E27FC236}">
                      <a16:creationId xmlns:a16="http://schemas.microsoft.com/office/drawing/2014/main" id="{79B1FDB4-3EFD-D598-1935-EF9A52F4FC0E}"/>
                    </a:ext>
                  </a:extLst>
                </p:cNvPr>
                <p:cNvSpPr/>
                <p:nvPr/>
              </p:nvSpPr>
              <p:spPr>
                <a:xfrm>
                  <a:off x="1130056" y="4568665"/>
                  <a:ext cx="2913490" cy="305012"/>
                </a:xfrm>
                <a:prstGeom prst="rect">
                  <a:avLst/>
                </a:prstGeom>
                <a:solidFill>
                  <a:srgbClr val="BDCDFF">
                    <a:alpha val="4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20BB"/>
                    </a:solidFill>
                    <a:latin typeface="Arial" panose="020B0604020202020204" pitchFamily="34" charset="0"/>
                    <a:cs typeface="Arial" panose="020B0604020202020204" pitchFamily="34" charset="0"/>
                  </a:endParaRPr>
                </a:p>
              </p:txBody>
            </p:sp>
            <p:sp>
              <p:nvSpPr>
                <p:cNvPr id="32" name="Textfeld 14">
                  <a:extLst>
                    <a:ext uri="{FF2B5EF4-FFF2-40B4-BE49-F238E27FC236}">
                      <a16:creationId xmlns:a16="http://schemas.microsoft.com/office/drawing/2014/main" id="{EC35F42D-24B6-2838-781B-B2EA315F5D85}"/>
                    </a:ext>
                  </a:extLst>
                </p:cNvPr>
                <p:cNvSpPr txBox="1">
                  <a:spLocks noChangeArrowheads="1"/>
                </p:cNvSpPr>
                <p:nvPr/>
              </p:nvSpPr>
              <p:spPr bwMode="auto">
                <a:xfrm>
                  <a:off x="1092809" y="4392196"/>
                  <a:ext cx="1481553" cy="57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sz="2200">
                      <a:solidFill>
                        <a:schemeClr val="tx1"/>
                      </a:solidFill>
                      <a:latin typeface="Arial" charset="0"/>
                      <a:ea typeface="ＭＳ Ｐゴシック" pitchFamily="34" charset="-128"/>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ea typeface="ＭＳ Ｐゴシック" pitchFamily="34" charset="-128"/>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ea typeface="ＭＳ Ｐゴシック" pitchFamily="34" charset="-128"/>
                    </a:defRPr>
                  </a:lvl3pPr>
                  <a:lvl4pPr marL="1600200" indent="-228600" eaLnBrk="0" hangingPunct="0">
                    <a:spcBef>
                      <a:spcPct val="20000"/>
                    </a:spcBef>
                    <a:buClr>
                      <a:srgbClr val="009EE0"/>
                    </a:buClr>
                    <a:defRPr sz="2000">
                      <a:solidFill>
                        <a:schemeClr val="tx1"/>
                      </a:solidFill>
                      <a:latin typeface="Arial" charset="0"/>
                      <a:ea typeface="ＭＳ Ｐゴシック" pitchFamily="34" charset="-128"/>
                    </a:defRPr>
                  </a:lvl4pPr>
                  <a:lvl5pPr marL="2057400" indent="-228600" eaLnBrk="0" hangingPunct="0">
                    <a:spcBef>
                      <a:spcPct val="20000"/>
                    </a:spcBef>
                    <a:buClr>
                      <a:srgbClr val="009EE0"/>
                    </a:buCl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9pPr>
                </a:lstStyle>
                <a:p>
                  <a:pPr eaLnBrk="1" hangingPunct="1">
                    <a:spcBef>
                      <a:spcPct val="0"/>
                    </a:spcBef>
                    <a:buClrTx/>
                  </a:pPr>
                  <a:r>
                    <a:rPr lang="de-DE" altLang="de-DE" sz="1600" i="1" dirty="0">
                      <a:solidFill>
                        <a:srgbClr val="0020BB"/>
                      </a:solidFill>
                      <a:latin typeface="Arial" panose="020B0604020202020204" pitchFamily="34" charset="0"/>
                      <a:cs typeface="Arial" panose="020B0604020202020204" pitchFamily="34" charset="0"/>
                    </a:rPr>
                    <a:t>t-resp.</a:t>
                  </a:r>
                </a:p>
              </p:txBody>
            </p:sp>
          </p:grpSp>
          <p:grpSp>
            <p:nvGrpSpPr>
              <p:cNvPr id="28" name="Gruppieren 12">
                <a:extLst>
                  <a:ext uri="{FF2B5EF4-FFF2-40B4-BE49-F238E27FC236}">
                    <a16:creationId xmlns:a16="http://schemas.microsoft.com/office/drawing/2014/main" id="{30E8F51C-FDE4-9372-3439-1454FE9C182A}"/>
                  </a:ext>
                </a:extLst>
              </p:cNvPr>
              <p:cNvGrpSpPr>
                <a:grpSpLocks/>
              </p:cNvGrpSpPr>
              <p:nvPr/>
            </p:nvGrpSpPr>
            <p:grpSpPr bwMode="auto">
              <a:xfrm>
                <a:off x="516188" y="3682959"/>
                <a:ext cx="1568941" cy="386196"/>
                <a:chOff x="1119668" y="4368580"/>
                <a:chExt cx="2906238" cy="577401"/>
              </a:xfrm>
            </p:grpSpPr>
            <p:sp>
              <p:nvSpPr>
                <p:cNvPr id="29" name="Rechteck 41">
                  <a:extLst>
                    <a:ext uri="{FF2B5EF4-FFF2-40B4-BE49-F238E27FC236}">
                      <a16:creationId xmlns:a16="http://schemas.microsoft.com/office/drawing/2014/main" id="{9380C722-0547-CFAD-6189-8D0D37012AE0}"/>
                    </a:ext>
                  </a:extLst>
                </p:cNvPr>
                <p:cNvSpPr/>
                <p:nvPr/>
              </p:nvSpPr>
              <p:spPr>
                <a:xfrm>
                  <a:off x="1146087" y="4509698"/>
                  <a:ext cx="2879819" cy="305012"/>
                </a:xfrm>
                <a:prstGeom prst="rect">
                  <a:avLst/>
                </a:prstGeom>
                <a:solidFill>
                  <a:srgbClr val="BDCDFF">
                    <a:alpha val="4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20BB"/>
                    </a:solidFill>
                    <a:latin typeface="Arial" panose="020B0604020202020204" pitchFamily="34" charset="0"/>
                    <a:cs typeface="Arial" panose="020B0604020202020204" pitchFamily="34" charset="0"/>
                  </a:endParaRPr>
                </a:p>
              </p:txBody>
            </p:sp>
            <p:sp>
              <p:nvSpPr>
                <p:cNvPr id="30" name="Textfeld 14">
                  <a:extLst>
                    <a:ext uri="{FF2B5EF4-FFF2-40B4-BE49-F238E27FC236}">
                      <a16:creationId xmlns:a16="http://schemas.microsoft.com/office/drawing/2014/main" id="{01359807-4AF2-D764-8AEA-4EB7B0C1A021}"/>
                    </a:ext>
                  </a:extLst>
                </p:cNvPr>
                <p:cNvSpPr txBox="1">
                  <a:spLocks noChangeArrowheads="1"/>
                </p:cNvSpPr>
                <p:nvPr/>
              </p:nvSpPr>
              <p:spPr bwMode="auto">
                <a:xfrm>
                  <a:off x="1119668" y="4368580"/>
                  <a:ext cx="1481551" cy="57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009EE0"/>
                    </a:buClr>
                    <a:defRPr sz="2200">
                      <a:solidFill>
                        <a:schemeClr val="tx1"/>
                      </a:solidFill>
                      <a:latin typeface="Arial" charset="0"/>
                      <a:ea typeface="ＭＳ Ｐゴシック" pitchFamily="34" charset="-128"/>
                    </a:defRPr>
                  </a:lvl1pPr>
                  <a:lvl2pPr marL="742950" indent="-285750" eaLnBrk="0" hangingPunct="0">
                    <a:spcBef>
                      <a:spcPct val="20000"/>
                    </a:spcBef>
                    <a:buClr>
                      <a:srgbClr val="005B82"/>
                    </a:buClr>
                    <a:buFont typeface="Wingdings" pitchFamily="2" charset="2"/>
                    <a:buChar char="§"/>
                    <a:defRPr sz="2200">
                      <a:solidFill>
                        <a:schemeClr val="tx1"/>
                      </a:solidFill>
                      <a:latin typeface="Arial" charset="0"/>
                      <a:ea typeface="ＭＳ Ｐゴシック" pitchFamily="34" charset="-128"/>
                    </a:defRPr>
                  </a:lvl2pPr>
                  <a:lvl3pPr marL="1143000" indent="-228600" eaLnBrk="0" hangingPunct="0">
                    <a:spcBef>
                      <a:spcPct val="20000"/>
                    </a:spcBef>
                    <a:buClr>
                      <a:srgbClr val="005B82"/>
                    </a:buClr>
                    <a:buFont typeface="Wingdings" pitchFamily="2" charset="2"/>
                    <a:buChar char="§"/>
                    <a:defRPr sz="2200" i="1">
                      <a:solidFill>
                        <a:schemeClr val="tx1"/>
                      </a:solidFill>
                      <a:latin typeface="Arial" charset="0"/>
                      <a:ea typeface="ＭＳ Ｐゴシック" pitchFamily="34" charset="-128"/>
                    </a:defRPr>
                  </a:lvl3pPr>
                  <a:lvl4pPr marL="1600200" indent="-228600" eaLnBrk="0" hangingPunct="0">
                    <a:spcBef>
                      <a:spcPct val="20000"/>
                    </a:spcBef>
                    <a:buClr>
                      <a:srgbClr val="009EE0"/>
                    </a:buClr>
                    <a:defRPr sz="2000">
                      <a:solidFill>
                        <a:schemeClr val="tx1"/>
                      </a:solidFill>
                      <a:latin typeface="Arial" charset="0"/>
                      <a:ea typeface="ＭＳ Ｐゴシック" pitchFamily="34" charset="-128"/>
                    </a:defRPr>
                  </a:lvl4pPr>
                  <a:lvl5pPr marL="2057400" indent="-228600" eaLnBrk="0" hangingPunct="0">
                    <a:spcBef>
                      <a:spcPct val="20000"/>
                    </a:spcBef>
                    <a:buClr>
                      <a:srgbClr val="009EE0"/>
                    </a:buCl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lr>
                      <a:srgbClr val="009EE0"/>
                    </a:buClr>
                    <a:defRPr sz="2000">
                      <a:solidFill>
                        <a:schemeClr val="tx1"/>
                      </a:solidFill>
                      <a:latin typeface="Arial" charset="0"/>
                      <a:ea typeface="ＭＳ Ｐゴシック" pitchFamily="34" charset="-128"/>
                    </a:defRPr>
                  </a:lvl9pPr>
                </a:lstStyle>
                <a:p>
                  <a:pPr eaLnBrk="1" hangingPunct="1">
                    <a:spcBef>
                      <a:spcPct val="0"/>
                    </a:spcBef>
                    <a:buClrTx/>
                  </a:pPr>
                  <a:r>
                    <a:rPr lang="de-DE" altLang="de-DE" sz="1600" i="1" dirty="0">
                      <a:solidFill>
                        <a:srgbClr val="0020BB"/>
                      </a:solidFill>
                      <a:latin typeface="Arial" panose="020B0604020202020204" pitchFamily="34" charset="0"/>
                      <a:cs typeface="Arial" panose="020B0604020202020204" pitchFamily="34" charset="0"/>
                    </a:rPr>
                    <a:t>t-resp.</a:t>
                  </a:r>
                </a:p>
              </p:txBody>
            </p:sp>
          </p:grpSp>
        </p:grpSp>
      </p:grpSp>
      <p:sp>
        <p:nvSpPr>
          <p:cNvPr id="44" name="Rectangle 43">
            <a:extLst>
              <a:ext uri="{FF2B5EF4-FFF2-40B4-BE49-F238E27FC236}">
                <a16:creationId xmlns:a16="http://schemas.microsoft.com/office/drawing/2014/main" id="{870D2431-5BDC-780D-7DF6-8EFC14AD1712}"/>
              </a:ext>
            </a:extLst>
          </p:cNvPr>
          <p:cNvSpPr/>
          <p:nvPr/>
        </p:nvSpPr>
        <p:spPr>
          <a:xfrm>
            <a:off x="151813" y="2390014"/>
            <a:ext cx="4293344" cy="646331"/>
          </a:xfrm>
          <a:prstGeom prst="rect">
            <a:avLst/>
          </a:prstGeom>
        </p:spPr>
        <p:txBody>
          <a:bodyPr wrap="square">
            <a:spAutoFit/>
          </a:bodyPr>
          <a:lstStyle/>
          <a:p>
            <a:pPr algn="ctr">
              <a:spcBef>
                <a:spcPct val="0"/>
              </a:spcBef>
            </a:pPr>
            <a:r>
              <a:rPr lang="de-DE" altLang="de-DE" b="1" dirty="0">
                <a:solidFill>
                  <a:srgbClr val="002060"/>
                </a:solidFill>
                <a:latin typeface="Arial" panose="020B0604020202020204" pitchFamily="34" charset="0"/>
                <a:cs typeface="Arial" panose="020B0604020202020204" pitchFamily="34" charset="0"/>
              </a:rPr>
              <a:t>JOSIE 2009/2010</a:t>
            </a:r>
          </a:p>
          <a:p>
            <a:pPr algn="ctr">
              <a:spcBef>
                <a:spcPct val="0"/>
              </a:spcBef>
            </a:pPr>
            <a:r>
              <a:rPr lang="de-DE" altLang="de-DE" i="1" dirty="0" err="1">
                <a:solidFill>
                  <a:srgbClr val="002060"/>
                </a:solidFill>
                <a:latin typeface="Arial" panose="020B0604020202020204" pitchFamily="34" charset="0"/>
                <a:cs typeface="Arial" panose="020B0604020202020204" pitchFamily="34" charset="0"/>
              </a:rPr>
              <a:t>Testing</a:t>
            </a:r>
            <a:r>
              <a:rPr lang="de-DE" altLang="de-DE" i="1" dirty="0">
                <a:solidFill>
                  <a:srgbClr val="002060"/>
                </a:solidFill>
                <a:latin typeface="Arial" panose="020B0604020202020204" pitchFamily="34" charset="0"/>
                <a:cs typeface="Arial" panose="020B0604020202020204" pitchFamily="34" charset="0"/>
              </a:rPr>
              <a:t> ASOPOS 1.0 </a:t>
            </a:r>
            <a:r>
              <a:rPr lang="de-DE" altLang="de-DE" i="1" dirty="0" err="1">
                <a:solidFill>
                  <a:srgbClr val="002060"/>
                </a:solidFill>
                <a:latin typeface="Arial" panose="020B0604020202020204" pitchFamily="34" charset="0"/>
                <a:cs typeface="Arial" panose="020B0604020202020204" pitchFamily="34" charset="0"/>
              </a:rPr>
              <a:t>Recommendations</a:t>
            </a:r>
            <a:endParaRPr lang="de-DE" altLang="de-DE" i="1" dirty="0">
              <a:solidFill>
                <a:srgbClr val="002060"/>
              </a:solidFill>
              <a:latin typeface="Arial" panose="020B0604020202020204" pitchFamily="34" charset="0"/>
              <a:cs typeface="Arial" panose="020B0604020202020204" pitchFamily="34" charset="0"/>
            </a:endParaRPr>
          </a:p>
        </p:txBody>
      </p:sp>
      <p:pic>
        <p:nvPicPr>
          <p:cNvPr id="2" name="Picture 4">
            <a:extLst>
              <a:ext uri="{FF2B5EF4-FFF2-40B4-BE49-F238E27FC236}">
                <a16:creationId xmlns:a16="http://schemas.microsoft.com/office/drawing/2014/main" id="{1E857CCA-6639-A075-92C8-32588AC700E5}"/>
              </a:ext>
            </a:extLst>
          </p:cNvPr>
          <p:cNvPicPr>
            <a:picLocks noChangeAspect="1" noChangeArrowheads="1"/>
          </p:cNvPicPr>
          <p:nvPr/>
        </p:nvPicPr>
        <p:blipFill>
          <a:blip r:embed="rId16"/>
          <a:srcRect/>
          <a:stretch>
            <a:fillRect/>
          </a:stretch>
        </p:blipFill>
        <p:spPr bwMode="auto">
          <a:xfrm>
            <a:off x="4922893" y="3471660"/>
            <a:ext cx="2499681" cy="2804370"/>
          </a:xfrm>
          <a:prstGeom prst="rect">
            <a:avLst/>
          </a:prstGeom>
          <a:noFill/>
          <a:ln w="9525">
            <a:solidFill>
              <a:srgbClr val="000066"/>
            </a:solidFill>
            <a:round/>
            <a:headEnd/>
            <a:tailEnd/>
          </a:ln>
        </p:spPr>
      </p:pic>
      <p:sp>
        <p:nvSpPr>
          <p:cNvPr id="45" name="Rectangle 44">
            <a:extLst>
              <a:ext uri="{FF2B5EF4-FFF2-40B4-BE49-F238E27FC236}">
                <a16:creationId xmlns:a16="http://schemas.microsoft.com/office/drawing/2014/main" id="{63511353-9969-C313-3E26-8C2BBCA61703}"/>
              </a:ext>
            </a:extLst>
          </p:cNvPr>
          <p:cNvSpPr/>
          <p:nvPr/>
        </p:nvSpPr>
        <p:spPr>
          <a:xfrm>
            <a:off x="4451914" y="2375995"/>
            <a:ext cx="3527814" cy="923330"/>
          </a:xfrm>
          <a:prstGeom prst="rect">
            <a:avLst/>
          </a:prstGeom>
        </p:spPr>
        <p:txBody>
          <a:bodyPr wrap="square">
            <a:spAutoFit/>
          </a:bodyPr>
          <a:lstStyle/>
          <a:p>
            <a:pPr algn="ctr">
              <a:spcBef>
                <a:spcPct val="0"/>
              </a:spcBef>
            </a:pPr>
            <a:r>
              <a:rPr lang="de-DE" altLang="de-DE" b="1" dirty="0">
                <a:solidFill>
                  <a:srgbClr val="002060"/>
                </a:solidFill>
                <a:latin typeface="Arial" panose="020B0604020202020204" pitchFamily="34" charset="0"/>
                <a:cs typeface="Arial" panose="020B0604020202020204" pitchFamily="34" charset="0"/>
              </a:rPr>
              <a:t>O3S-DQA</a:t>
            </a:r>
            <a:r>
              <a:rPr lang="de-DE" altLang="de-DE" dirty="0">
                <a:solidFill>
                  <a:srgbClr val="002060"/>
                </a:solidFill>
                <a:latin typeface="Arial" panose="020B0604020202020204" pitchFamily="34" charset="0"/>
                <a:cs typeface="Arial" panose="020B0604020202020204" pitchFamily="34" charset="0"/>
              </a:rPr>
              <a:t> (2012):</a:t>
            </a:r>
          </a:p>
          <a:p>
            <a:pPr algn="ctr">
              <a:spcBef>
                <a:spcPct val="0"/>
              </a:spcBef>
            </a:pPr>
            <a:r>
              <a:rPr lang="de-DE" altLang="de-DE" i="1" dirty="0" err="1">
                <a:solidFill>
                  <a:srgbClr val="002060"/>
                </a:solidFill>
                <a:latin typeface="Arial" panose="020B0604020202020204" pitchFamily="34" charset="0"/>
                <a:cs typeface="Arial" panose="020B0604020202020204" pitchFamily="34" charset="0"/>
              </a:rPr>
              <a:t>Homogenisation</a:t>
            </a:r>
            <a:r>
              <a:rPr lang="de-DE" altLang="de-DE" i="1" dirty="0">
                <a:solidFill>
                  <a:srgbClr val="002060"/>
                </a:solidFill>
                <a:latin typeface="Arial" panose="020B0604020202020204" pitchFamily="34" charset="0"/>
                <a:cs typeface="Arial" panose="020B0604020202020204" pitchFamily="34" charset="0"/>
              </a:rPr>
              <a:t> </a:t>
            </a:r>
            <a:r>
              <a:rPr lang="de-DE" altLang="de-DE" i="1" dirty="0" err="1">
                <a:solidFill>
                  <a:srgbClr val="002060"/>
                </a:solidFill>
                <a:latin typeface="Arial" panose="020B0604020202020204" pitchFamily="34" charset="0"/>
                <a:cs typeface="Arial" panose="020B0604020202020204" pitchFamily="34" charset="0"/>
              </a:rPr>
              <a:t>of</a:t>
            </a:r>
            <a:r>
              <a:rPr lang="de-DE" altLang="de-DE" i="1" dirty="0">
                <a:solidFill>
                  <a:srgbClr val="002060"/>
                </a:solidFill>
                <a:latin typeface="Arial" panose="020B0604020202020204" pitchFamily="34" charset="0"/>
                <a:cs typeface="Arial" panose="020B0604020202020204" pitchFamily="34" charset="0"/>
              </a:rPr>
              <a:t> Long Term O3S Time Series</a:t>
            </a:r>
          </a:p>
        </p:txBody>
      </p:sp>
      <p:pic>
        <p:nvPicPr>
          <p:cNvPr id="47" name="Picture 46">
            <a:extLst>
              <a:ext uri="{FF2B5EF4-FFF2-40B4-BE49-F238E27FC236}">
                <a16:creationId xmlns:a16="http://schemas.microsoft.com/office/drawing/2014/main" id="{E4B35DBD-5B10-1205-DC17-D805F7EC8DA5}"/>
              </a:ext>
            </a:extLst>
          </p:cNvPr>
          <p:cNvPicPr>
            <a:picLocks noChangeAspect="1"/>
          </p:cNvPicPr>
          <p:nvPr/>
        </p:nvPicPr>
        <p:blipFill>
          <a:blip r:embed="rId17"/>
          <a:stretch>
            <a:fillRect/>
          </a:stretch>
        </p:blipFill>
        <p:spPr>
          <a:xfrm>
            <a:off x="8490605" y="3125748"/>
            <a:ext cx="2772022" cy="3410062"/>
          </a:xfrm>
          <a:prstGeom prst="rect">
            <a:avLst/>
          </a:prstGeom>
        </p:spPr>
      </p:pic>
      <p:sp>
        <p:nvSpPr>
          <p:cNvPr id="48" name="Rectangle 47">
            <a:extLst>
              <a:ext uri="{FF2B5EF4-FFF2-40B4-BE49-F238E27FC236}">
                <a16:creationId xmlns:a16="http://schemas.microsoft.com/office/drawing/2014/main" id="{E886FC82-3AD6-047A-BA1E-B80C5DE7E971}"/>
              </a:ext>
            </a:extLst>
          </p:cNvPr>
          <p:cNvSpPr/>
          <p:nvPr/>
        </p:nvSpPr>
        <p:spPr>
          <a:xfrm>
            <a:off x="8234256" y="2437377"/>
            <a:ext cx="3527813" cy="646331"/>
          </a:xfrm>
          <a:prstGeom prst="rect">
            <a:avLst/>
          </a:prstGeom>
        </p:spPr>
        <p:txBody>
          <a:bodyPr wrap="square">
            <a:spAutoFit/>
          </a:bodyPr>
          <a:lstStyle/>
          <a:p>
            <a:pPr algn="ctr">
              <a:spcBef>
                <a:spcPct val="0"/>
              </a:spcBef>
            </a:pPr>
            <a:r>
              <a:rPr lang="de-DE" altLang="de-DE" b="1" dirty="0">
                <a:solidFill>
                  <a:srgbClr val="002060"/>
                </a:solidFill>
                <a:latin typeface="Arial" panose="020B0604020202020204" pitchFamily="34" charset="0"/>
                <a:cs typeface="Arial" panose="020B0604020202020204" pitchFamily="34" charset="0"/>
              </a:rPr>
              <a:t>JOSIE 2017 – SHADOZ</a:t>
            </a:r>
          </a:p>
          <a:p>
            <a:pPr algn="ctr">
              <a:spcBef>
                <a:spcPct val="0"/>
              </a:spcBef>
            </a:pPr>
            <a:r>
              <a:rPr lang="de-DE" altLang="de-DE" i="1" dirty="0">
                <a:solidFill>
                  <a:srgbClr val="002060"/>
                </a:solidFill>
                <a:latin typeface="Arial" panose="020B0604020202020204" pitchFamily="34" charset="0"/>
                <a:cs typeface="Arial" panose="020B0604020202020204" pitchFamily="34" charset="0"/>
              </a:rPr>
              <a:t>Thompson et al. (BAMS, 2019)</a:t>
            </a:r>
          </a:p>
        </p:txBody>
      </p:sp>
      <p:sp>
        <p:nvSpPr>
          <p:cNvPr id="51" name="TextBox 50">
            <a:extLst>
              <a:ext uri="{FF2B5EF4-FFF2-40B4-BE49-F238E27FC236}">
                <a16:creationId xmlns:a16="http://schemas.microsoft.com/office/drawing/2014/main" id="{2F65DD3E-EACF-1308-A42A-CC12C71795C7}"/>
              </a:ext>
            </a:extLst>
          </p:cNvPr>
          <p:cNvSpPr txBox="1"/>
          <p:nvPr/>
        </p:nvSpPr>
        <p:spPr>
          <a:xfrm>
            <a:off x="332109" y="523995"/>
            <a:ext cx="11412960" cy="2246769"/>
          </a:xfrm>
          <a:prstGeom prst="rect">
            <a:avLst/>
          </a:prstGeom>
          <a:noFill/>
        </p:spPr>
        <p:txBody>
          <a:bodyPr wrap="square" rtlCol="0">
            <a:spAutoFit/>
          </a:bodyPr>
          <a:lstStyle/>
          <a:p>
            <a:pPr marL="342900" indent="-342900">
              <a:spcBef>
                <a:spcPts val="600"/>
              </a:spcBef>
              <a:spcAft>
                <a:spcPts val="600"/>
              </a:spcAft>
              <a:buFont typeface="Wingdings" pitchFamily="2" charset="2"/>
              <a:buChar char="q"/>
            </a:pPr>
            <a:r>
              <a:rPr lang="aa-ET" sz="2000" b="1" dirty="0">
                <a:solidFill>
                  <a:srgbClr val="002060"/>
                </a:solidFill>
                <a:latin typeface="Arial" panose="020B0604020202020204" pitchFamily="34" charset="0"/>
                <a:cs typeface="Arial" panose="020B0604020202020204" pitchFamily="34" charset="0"/>
              </a:rPr>
              <a:t>ASOPOS-Aim: </a:t>
            </a:r>
            <a:r>
              <a:rPr lang="aa-ET" sz="2000" dirty="0">
                <a:solidFill>
                  <a:srgbClr val="002060"/>
                </a:solidFill>
                <a:latin typeface="Arial" panose="020B0604020202020204" pitchFamily="34" charset="0"/>
                <a:cs typeface="Arial" panose="020B0604020202020204" pitchFamily="34" charset="0"/>
              </a:rPr>
              <a:t>Provide QA evaluated sonde data for trends, satellite and model validation that are consistent acros</a:t>
            </a:r>
            <a:r>
              <a:rPr lang="en-US" sz="2000" dirty="0">
                <a:solidFill>
                  <a:srgbClr val="002060"/>
                </a:solidFill>
                <a:latin typeface="Arial" panose="020B0604020202020204" pitchFamily="34" charset="0"/>
                <a:cs typeface="Arial" panose="020B0604020202020204" pitchFamily="34" charset="0"/>
              </a:rPr>
              <a:t>s</a:t>
            </a:r>
            <a:r>
              <a:rPr lang="aa-ET" sz="2000" dirty="0">
                <a:solidFill>
                  <a:srgbClr val="002060"/>
                </a:solidFill>
                <a:latin typeface="Arial" panose="020B0604020202020204" pitchFamily="34" charset="0"/>
                <a:cs typeface="Arial" panose="020B0604020202020204" pitchFamily="34" charset="0"/>
              </a:rPr>
              <a:t> the global network</a:t>
            </a:r>
            <a:r>
              <a:rPr lang="en-US" sz="2000" dirty="0">
                <a:solidFill>
                  <a:srgbClr val="002060"/>
                </a:solidFill>
                <a:latin typeface="Arial" panose="020B0604020202020204" pitchFamily="34" charset="0"/>
                <a:cs typeface="Arial" panose="020B0604020202020204" pitchFamily="34" charset="0"/>
              </a:rPr>
              <a:t>, following SOPs for operations </a:t>
            </a:r>
            <a:r>
              <a:rPr lang="en-US" sz="2000" u="sng" dirty="0">
                <a:solidFill>
                  <a:srgbClr val="002060"/>
                </a:solidFill>
                <a:latin typeface="Arial" panose="020B0604020202020204" pitchFamily="34" charset="0"/>
                <a:cs typeface="Arial" panose="020B0604020202020204" pitchFamily="34" charset="0"/>
              </a:rPr>
              <a:t>and </a:t>
            </a:r>
            <a:r>
              <a:rPr lang="en-US" sz="2000" dirty="0">
                <a:solidFill>
                  <a:srgbClr val="002060"/>
                </a:solidFill>
                <a:latin typeface="Arial" panose="020B0604020202020204" pitchFamily="34" charset="0"/>
                <a:cs typeface="Arial" panose="020B0604020202020204" pitchFamily="34" charset="0"/>
              </a:rPr>
              <a:t>data handling.</a:t>
            </a:r>
            <a:endParaRPr lang="aa-ET" sz="2000" dirty="0">
              <a:solidFill>
                <a:srgbClr val="002060"/>
              </a:solidFill>
              <a:latin typeface="Arial" panose="020B0604020202020204" pitchFamily="34" charset="0"/>
              <a:cs typeface="Arial" panose="020B0604020202020204" pitchFamily="34" charset="0"/>
            </a:endParaRPr>
          </a:p>
          <a:p>
            <a:pPr marL="342900" indent="-342900">
              <a:spcBef>
                <a:spcPts val="600"/>
              </a:spcBef>
              <a:spcAft>
                <a:spcPts val="600"/>
              </a:spcAft>
              <a:buFont typeface="Wingdings" pitchFamily="2" charset="2"/>
              <a:buChar char="q"/>
            </a:pPr>
            <a:r>
              <a:rPr lang="aa-ET" sz="2000" b="1" dirty="0">
                <a:solidFill>
                  <a:srgbClr val="002060"/>
                </a:solidFill>
                <a:latin typeface="Arial" panose="020B0604020202020204" pitchFamily="34" charset="0"/>
                <a:cs typeface="Arial" panose="020B0604020202020204" pitchFamily="34" charset="0"/>
              </a:rPr>
              <a:t>ASOPOS-Process:</a:t>
            </a:r>
            <a:r>
              <a:rPr lang="aa-ET" sz="2000" dirty="0">
                <a:solidFill>
                  <a:srgbClr val="002060"/>
                </a:solidFill>
                <a:latin typeface="Arial" panose="020B0604020202020204" pitchFamily="34" charset="0"/>
                <a:cs typeface="Arial" panose="020B0604020202020204" pitchFamily="34" charset="0"/>
              </a:rPr>
              <a:t> A Team of ozonesonde experts (i) analyzes and evaluates the results of intercomparisons (e.g. JOSIE) and </a:t>
            </a:r>
            <a:r>
              <a:rPr lang="en-US" sz="2000" dirty="0">
                <a:solidFill>
                  <a:srgbClr val="002060"/>
                </a:solidFill>
                <a:latin typeface="Arial" panose="020B0604020202020204" pitchFamily="34" charset="0"/>
                <a:cs typeface="Arial" panose="020B0604020202020204" pitchFamily="34" charset="0"/>
              </a:rPr>
              <a:t>time-series </a:t>
            </a:r>
            <a:r>
              <a:rPr lang="aa-ET" sz="2000" dirty="0">
                <a:solidFill>
                  <a:srgbClr val="002060"/>
                </a:solidFill>
                <a:latin typeface="Arial" panose="020B0604020202020204" pitchFamily="34" charset="0"/>
                <a:cs typeface="Arial" panose="020B0604020202020204" pitchFamily="34" charset="0"/>
              </a:rPr>
              <a:t>homogenisations (O3S-DQA); (ii) develops </a:t>
            </a:r>
            <a:r>
              <a:rPr lang="en-US" sz="2000" dirty="0">
                <a:solidFill>
                  <a:srgbClr val="002060"/>
                </a:solidFill>
                <a:latin typeface="Arial" panose="020B0604020202020204" pitchFamily="34" charset="0"/>
                <a:cs typeface="Arial" panose="020B0604020202020204" pitchFamily="34" charset="0"/>
              </a:rPr>
              <a:t>sonde preparation </a:t>
            </a:r>
            <a:r>
              <a:rPr lang="aa-ET" sz="2000">
                <a:solidFill>
                  <a:srgbClr val="002060"/>
                </a:solidFill>
                <a:latin typeface="Arial" panose="020B0604020202020204" pitchFamily="34" charset="0"/>
                <a:cs typeface="Arial" panose="020B0604020202020204" pitchFamily="34" charset="0"/>
              </a:rPr>
              <a:t>SOPs</a:t>
            </a:r>
            <a:r>
              <a:rPr lang="en-US" sz="2000" dirty="0">
                <a:solidFill>
                  <a:srgbClr val="002060"/>
                </a:solidFill>
                <a:latin typeface="Arial" panose="020B0604020202020204" pitchFamily="34" charset="0"/>
                <a:cs typeface="Arial" panose="020B0604020202020204" pitchFamily="34" charset="0"/>
              </a:rPr>
              <a:t>;</a:t>
            </a:r>
            <a:r>
              <a:rPr lang="aa-ET" sz="2000" dirty="0">
                <a:solidFill>
                  <a:srgbClr val="002060"/>
                </a:solidFill>
                <a:latin typeface="Arial" panose="020B0604020202020204" pitchFamily="34" charset="0"/>
                <a:cs typeface="Arial" panose="020B0604020202020204" pitchFamily="34" charset="0"/>
              </a:rPr>
              <a:t> (iii) </a:t>
            </a:r>
            <a:r>
              <a:rPr lang="en-US" sz="2000" dirty="0">
                <a:solidFill>
                  <a:srgbClr val="002060"/>
                </a:solidFill>
                <a:latin typeface="Arial" panose="020B0604020202020204" pitchFamily="34" charset="0"/>
                <a:cs typeface="Arial" panose="020B0604020202020204" pitchFamily="34" charset="0"/>
              </a:rPr>
              <a:t>provides</a:t>
            </a:r>
            <a:r>
              <a:rPr lang="aa-ET" sz="2000" dirty="0">
                <a:solidFill>
                  <a:srgbClr val="002060"/>
                </a:solidFill>
                <a:latin typeface="Arial" panose="020B0604020202020204" pitchFamily="34" charset="0"/>
                <a:cs typeface="Arial" panose="020B0604020202020204" pitchFamily="34" charset="0"/>
              </a:rPr>
              <a:t> detailed </a:t>
            </a:r>
            <a:r>
              <a:rPr lang="en-US" sz="2000" dirty="0">
                <a:solidFill>
                  <a:srgbClr val="002060"/>
                </a:solidFill>
                <a:latin typeface="Arial" panose="020B0604020202020204" pitchFamily="34" charset="0"/>
                <a:cs typeface="Arial" panose="020B0604020202020204" pitchFamily="34" charset="0"/>
              </a:rPr>
              <a:t>SOP </a:t>
            </a:r>
            <a:r>
              <a:rPr lang="aa-ET" sz="2000" dirty="0">
                <a:solidFill>
                  <a:srgbClr val="002060"/>
                </a:solidFill>
                <a:latin typeface="Arial" panose="020B0604020202020204" pitchFamily="34" charset="0"/>
                <a:cs typeface="Arial" panose="020B0604020202020204" pitchFamily="34" charset="0"/>
              </a:rPr>
              <a:t>on </a:t>
            </a:r>
            <a:r>
              <a:rPr lang="en-US" sz="2000" dirty="0">
                <a:solidFill>
                  <a:srgbClr val="002060"/>
                </a:solidFill>
                <a:latin typeface="Arial" panose="020B0604020202020204" pitchFamily="34" charset="0"/>
                <a:cs typeface="Arial" panose="020B0604020202020204" pitchFamily="34" charset="0"/>
              </a:rPr>
              <a:t>data handling and re-processing</a:t>
            </a:r>
          </a:p>
          <a:p>
            <a:pPr marL="342900" indent="-342900">
              <a:spcBef>
                <a:spcPts val="600"/>
              </a:spcBef>
              <a:spcAft>
                <a:spcPts val="600"/>
              </a:spcAft>
              <a:buFont typeface="Wingdings" pitchFamily="2" charset="2"/>
              <a:buChar char="q"/>
            </a:pPr>
            <a:endParaRPr lang="aa-ET" sz="2000" dirty="0">
              <a:solidFill>
                <a:srgbClr val="002060"/>
              </a:solidFill>
              <a:latin typeface="Arial" panose="020B0604020202020204" pitchFamily="34" charset="0"/>
              <a:cs typeface="Arial" panose="020B0604020202020204" pitchFamily="34" charset="0"/>
            </a:endParaRPr>
          </a:p>
        </p:txBody>
      </p:sp>
      <p:pic>
        <p:nvPicPr>
          <p:cNvPr id="52" name="Audio 51">
            <a:extLst>
              <a:ext uri="{FF2B5EF4-FFF2-40B4-BE49-F238E27FC236}">
                <a16:creationId xmlns:a16="http://schemas.microsoft.com/office/drawing/2014/main" id="{F3022705-F9A0-DD1A-EBCB-1AC70DEEDE0B}"/>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628438" y="6294438"/>
            <a:ext cx="347662" cy="347662"/>
          </a:xfrm>
          <a:prstGeom prst="rect">
            <a:avLst/>
          </a:prstGeom>
        </p:spPr>
      </p:pic>
    </p:spTree>
    <p:extLst>
      <p:ext uri="{BB962C8B-B14F-4D97-AF65-F5344CB8AC3E}">
        <p14:creationId xmlns:p14="http://schemas.microsoft.com/office/powerpoint/2010/main" val="1811014522"/>
      </p:ext>
    </p:extLst>
  </p:cSld>
  <p:clrMapOvr>
    <a:masterClrMapping/>
  </p:clrMapOvr>
  <mc:AlternateContent xmlns:mc="http://schemas.openxmlformats.org/markup-compatibility/2006" xmlns:p14="http://schemas.microsoft.com/office/powerpoint/2010/main">
    <mc:Choice Requires="p14">
      <p:transition spd="slow" p14:dur="2000" advTm="361255"/>
    </mc:Choice>
    <mc:Fallback xmlns="">
      <p:transition spd="slow" advTm="36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10293"/>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b="1" dirty="0">
                <a:latin typeface="Arial" panose="020B0604020202020204" pitchFamily="34" charset="0"/>
                <a:cs typeface="Arial" panose="020B0604020202020204" pitchFamily="34" charset="0"/>
              </a:rPr>
              <a:t>         ASOPOS 2.0 Foundation and Related Studies</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8</a:t>
            </a:fld>
            <a:endParaRPr lang="x-none"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987208D-30B6-4BD3-887F-DC6A28F64531}"/>
              </a:ext>
            </a:extLst>
          </p:cNvPr>
          <p:cNvSpPr txBox="1"/>
          <p:nvPr/>
        </p:nvSpPr>
        <p:spPr>
          <a:xfrm>
            <a:off x="105117" y="432457"/>
            <a:ext cx="4948791" cy="1815882"/>
          </a:xfrm>
          <a:prstGeom prst="rect">
            <a:avLst/>
          </a:prstGeom>
          <a:noFill/>
        </p:spPr>
        <p:txBody>
          <a:bodyPr wrap="none" rtlCol="0">
            <a:spAutoFit/>
          </a:bodyPr>
          <a:lstStyle/>
          <a:p>
            <a:pPr>
              <a:spcBef>
                <a:spcPts val="1200"/>
              </a:spcBef>
            </a:pPr>
            <a:r>
              <a:rPr lang="aa-ET" sz="2000" b="1" dirty="0">
                <a:solidFill>
                  <a:srgbClr val="002060"/>
                </a:solidFill>
                <a:latin typeface="Arial" panose="020B0604020202020204" pitchFamily="34" charset="0"/>
                <a:cs typeface="Arial" panose="020B0604020202020204" pitchFamily="34" charset="0"/>
              </a:rPr>
              <a:t>Bas</a:t>
            </a:r>
            <a:r>
              <a:rPr lang="en-US" sz="2000" b="1" dirty="0">
                <a:solidFill>
                  <a:srgbClr val="002060"/>
                </a:solidFill>
                <a:latin typeface="Arial" panose="020B0604020202020204" pitchFamily="34" charset="0"/>
                <a:cs typeface="Arial" panose="020B0604020202020204" pitchFamily="34" charset="0"/>
              </a:rPr>
              <a:t>is</a:t>
            </a:r>
            <a:r>
              <a:rPr lang="aa-ET" sz="2000" b="1" dirty="0">
                <a:solidFill>
                  <a:srgbClr val="002060"/>
                </a:solidFill>
                <a:latin typeface="Arial" panose="020B0604020202020204" pitchFamily="34" charset="0"/>
                <a:cs typeface="Arial" panose="020B0604020202020204" pitchFamily="34" charset="0"/>
              </a:rPr>
              <a:t> </a:t>
            </a:r>
            <a:r>
              <a:rPr lang="en-US" sz="2000" b="1" dirty="0">
                <a:solidFill>
                  <a:srgbClr val="002060"/>
                </a:solidFill>
                <a:latin typeface="Arial" panose="020B0604020202020204" pitchFamily="34" charset="0"/>
                <a:cs typeface="Arial" panose="020B0604020202020204" pitchFamily="34" charset="0"/>
              </a:rPr>
              <a:t>of</a:t>
            </a:r>
            <a:r>
              <a:rPr lang="aa-ET" sz="2000" b="1" dirty="0">
                <a:solidFill>
                  <a:srgbClr val="002060"/>
                </a:solidFill>
                <a:latin typeface="Arial" panose="020B0604020202020204" pitchFamily="34" charset="0"/>
                <a:cs typeface="Arial" panose="020B0604020202020204" pitchFamily="34" charset="0"/>
              </a:rPr>
              <a:t> ASOPOS 2.0 (2016-2021):</a:t>
            </a:r>
          </a:p>
          <a:p>
            <a:pPr marL="285750" indent="-285750">
              <a:spcBef>
                <a:spcPts val="600"/>
              </a:spcBef>
              <a:buFont typeface="Wingdings" pitchFamily="2" charset="2"/>
              <a:buChar char="q"/>
            </a:pPr>
            <a:r>
              <a:rPr lang="aa-ET" dirty="0">
                <a:solidFill>
                  <a:srgbClr val="002060"/>
                </a:solidFill>
                <a:latin typeface="Arial" panose="020B0604020202020204" pitchFamily="34" charset="0"/>
                <a:cs typeface="Arial" panose="020B0604020202020204" pitchFamily="34" charset="0"/>
              </a:rPr>
              <a:t>JOSIE 2009/2010</a:t>
            </a:r>
            <a:r>
              <a:rPr lang="en-US" dirty="0">
                <a:solidFill>
                  <a:srgbClr val="002060"/>
                </a:solidFill>
                <a:latin typeface="Arial" panose="020B0604020202020204" pitchFamily="34" charset="0"/>
                <a:cs typeface="Arial" panose="020B0604020202020204" pitchFamily="34" charset="0"/>
              </a:rPr>
              <a:t>, new &amp; re-used sondes</a:t>
            </a:r>
            <a:endParaRPr lang="aa-ET" dirty="0">
              <a:solidFill>
                <a:srgbClr val="002060"/>
              </a:solidFill>
              <a:latin typeface="Arial" panose="020B0604020202020204" pitchFamily="34" charset="0"/>
              <a:cs typeface="Arial" panose="020B0604020202020204" pitchFamily="34" charset="0"/>
            </a:endParaRPr>
          </a:p>
          <a:p>
            <a:pPr marL="285750" indent="-285750">
              <a:spcBef>
                <a:spcPts val="600"/>
              </a:spcBef>
              <a:buFont typeface="Wingdings" pitchFamily="2" charset="2"/>
              <a:buChar char="q"/>
            </a:pPr>
            <a:r>
              <a:rPr lang="en-US" dirty="0">
                <a:solidFill>
                  <a:srgbClr val="002060"/>
                </a:solidFill>
                <a:latin typeface="Arial" panose="020B0604020202020204" pitchFamily="34" charset="0"/>
                <a:cs typeface="Arial" panose="020B0604020202020204" pitchFamily="34" charset="0"/>
              </a:rPr>
              <a:t>Analysis of </a:t>
            </a:r>
            <a:r>
              <a:rPr lang="aa-ET" dirty="0">
                <a:solidFill>
                  <a:srgbClr val="002060"/>
                </a:solidFill>
                <a:latin typeface="Arial" panose="020B0604020202020204" pitchFamily="34" charset="0"/>
                <a:cs typeface="Arial" panose="020B0604020202020204" pitchFamily="34" charset="0"/>
              </a:rPr>
              <a:t>Homogenis</a:t>
            </a:r>
            <a:r>
              <a:rPr lang="en-US" dirty="0">
                <a:solidFill>
                  <a:srgbClr val="002060"/>
                </a:solidFill>
                <a:latin typeface="Arial" panose="020B0604020202020204" pitchFamily="34" charset="0"/>
                <a:cs typeface="Arial" panose="020B0604020202020204" pitchFamily="34" charset="0"/>
              </a:rPr>
              <a:t>ed Data </a:t>
            </a:r>
            <a:r>
              <a:rPr lang="aa-ET" dirty="0">
                <a:solidFill>
                  <a:srgbClr val="002060"/>
                </a:solidFill>
                <a:latin typeface="Arial" panose="020B0604020202020204" pitchFamily="34" charset="0"/>
                <a:cs typeface="Arial" panose="020B0604020202020204" pitchFamily="34" charset="0"/>
              </a:rPr>
              <a:t>(</a:t>
            </a:r>
            <a:r>
              <a:rPr lang="aa-ET">
                <a:solidFill>
                  <a:srgbClr val="002060"/>
                </a:solidFill>
                <a:latin typeface="Arial" panose="020B0604020202020204" pitchFamily="34" charset="0"/>
                <a:cs typeface="Arial" panose="020B0604020202020204" pitchFamily="34" charset="0"/>
              </a:rPr>
              <a:t>O3S-DQA)</a:t>
            </a:r>
            <a:r>
              <a:rPr lang="en-US" dirty="0">
                <a:solidFill>
                  <a:srgbClr val="002060"/>
                </a:solidFill>
                <a:latin typeface="Arial" panose="020B0604020202020204" pitchFamily="34" charset="0"/>
                <a:cs typeface="Arial" panose="020B0604020202020204" pitchFamily="34" charset="0"/>
              </a:rPr>
              <a:t>:</a:t>
            </a:r>
          </a:p>
          <a:p>
            <a:pPr>
              <a:spcBef>
                <a:spcPts val="600"/>
              </a:spcBef>
            </a:pPr>
            <a:r>
              <a:rPr lang="en-US" dirty="0">
                <a:solidFill>
                  <a:srgbClr val="002060"/>
                </a:solidFill>
                <a:latin typeface="Arial" panose="020B0604020202020204" pitchFamily="34" charset="0"/>
                <a:cs typeface="Arial" panose="020B0604020202020204" pitchFamily="34" charset="0"/>
              </a:rPr>
              <a:t>     more work needed for 5% uncertainty</a:t>
            </a:r>
            <a:endParaRPr lang="aa-ET" dirty="0">
              <a:solidFill>
                <a:srgbClr val="002060"/>
              </a:solidFill>
              <a:latin typeface="Arial" panose="020B0604020202020204" pitchFamily="34" charset="0"/>
              <a:cs typeface="Arial" panose="020B0604020202020204" pitchFamily="34" charset="0"/>
            </a:endParaRPr>
          </a:p>
          <a:p>
            <a:pPr marL="285750" indent="-285750">
              <a:spcBef>
                <a:spcPts val="600"/>
              </a:spcBef>
              <a:buFont typeface="Wingdings" pitchFamily="2" charset="2"/>
              <a:buChar char="q"/>
            </a:pPr>
            <a:r>
              <a:rPr lang="aa-ET" dirty="0">
                <a:solidFill>
                  <a:srgbClr val="002060"/>
                </a:solidFill>
                <a:latin typeface="Arial" panose="020B0604020202020204" pitchFamily="34" charset="0"/>
                <a:cs typeface="Arial" panose="020B0604020202020204" pitchFamily="34" charset="0"/>
              </a:rPr>
              <a:t>Results from JOSIE 2017-SHADOZ</a:t>
            </a:r>
          </a:p>
        </p:txBody>
      </p:sp>
      <p:pic>
        <p:nvPicPr>
          <p:cNvPr id="17" name="Picture 16">
            <a:extLst>
              <a:ext uri="{FF2B5EF4-FFF2-40B4-BE49-F238E27FC236}">
                <a16:creationId xmlns:a16="http://schemas.microsoft.com/office/drawing/2014/main" id="{51D3372F-2310-E577-A81A-2B241787B799}"/>
              </a:ext>
            </a:extLst>
          </p:cNvPr>
          <p:cNvPicPr>
            <a:picLocks noChangeAspect="1"/>
          </p:cNvPicPr>
          <p:nvPr/>
        </p:nvPicPr>
        <p:blipFill rotWithShape="1">
          <a:blip r:embed="rId12"/>
          <a:srcRect l="-487" t="29025" r="487" b="9543"/>
          <a:stretch/>
        </p:blipFill>
        <p:spPr>
          <a:xfrm>
            <a:off x="190868" y="4272998"/>
            <a:ext cx="4752000" cy="2067487"/>
          </a:xfrm>
          <a:prstGeom prst="rect">
            <a:avLst/>
          </a:prstGeom>
          <a:ln>
            <a:solidFill>
              <a:srgbClr val="0403FF"/>
            </a:solidFill>
          </a:ln>
        </p:spPr>
      </p:pic>
      <p:sp>
        <p:nvSpPr>
          <p:cNvPr id="18" name="TextBox 17">
            <a:extLst>
              <a:ext uri="{FF2B5EF4-FFF2-40B4-BE49-F238E27FC236}">
                <a16:creationId xmlns:a16="http://schemas.microsoft.com/office/drawing/2014/main" id="{2BA22488-8BE1-FCF8-DAAA-32734D30815D}"/>
              </a:ext>
            </a:extLst>
          </p:cNvPr>
          <p:cNvSpPr txBox="1"/>
          <p:nvPr/>
        </p:nvSpPr>
        <p:spPr>
          <a:xfrm>
            <a:off x="5098969" y="818445"/>
            <a:ext cx="5918597" cy="3200876"/>
          </a:xfrm>
          <a:prstGeom prst="rect">
            <a:avLst/>
          </a:prstGeom>
          <a:noFill/>
        </p:spPr>
        <p:txBody>
          <a:bodyPr wrap="square" rtlCol="0">
            <a:spAutoFit/>
          </a:bodyPr>
          <a:lstStyle/>
          <a:p>
            <a:pPr marL="342900" indent="-342900">
              <a:buFont typeface="Wingdings" pitchFamily="2" charset="2"/>
              <a:buChar char="q"/>
            </a:pPr>
            <a:r>
              <a:rPr lang="aa-ET" b="1" dirty="0">
                <a:solidFill>
                  <a:srgbClr val="002060"/>
                </a:solidFill>
                <a:latin typeface="Arial" panose="020B0604020202020204" pitchFamily="34" charset="0"/>
                <a:cs typeface="Arial" panose="020B0604020202020204" pitchFamily="34" charset="0"/>
              </a:rPr>
              <a:t>Homogenisation:</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Tarasick et al., </a:t>
            </a:r>
            <a:r>
              <a:rPr lang="aa-ET" i="1" dirty="0">
                <a:solidFill>
                  <a:srgbClr val="002060"/>
                </a:solidFill>
                <a:latin typeface="Arial" panose="020B0604020202020204" pitchFamily="34" charset="0"/>
                <a:cs typeface="Arial" panose="020B0604020202020204" pitchFamily="34" charset="0"/>
              </a:rPr>
              <a:t>AMT, 2016</a:t>
            </a:r>
          </a:p>
          <a:p>
            <a:pPr marL="664552" lvl="1" indent="-207352">
              <a:spcBef>
                <a:spcPts val="600"/>
              </a:spcBef>
              <a:buFont typeface="Arial" panose="020B0604020202020204" pitchFamily="34" charset="0"/>
              <a:buChar char="•"/>
            </a:pPr>
            <a:r>
              <a:rPr lang="en-GB" dirty="0">
                <a:solidFill>
                  <a:srgbClr val="002060"/>
                </a:solidFill>
                <a:latin typeface="Arial" panose="020B0604020202020204" pitchFamily="34" charset="0"/>
                <a:cs typeface="Arial" panose="020B0604020202020204" pitchFamily="34" charset="0"/>
              </a:rPr>
              <a:t>V</a:t>
            </a:r>
            <a:r>
              <a:rPr lang="aa-ET" dirty="0">
                <a:solidFill>
                  <a:srgbClr val="002060"/>
                </a:solidFill>
                <a:latin typeface="Arial" panose="020B0604020202020204" pitchFamily="34" charset="0"/>
                <a:cs typeface="Arial" panose="020B0604020202020204" pitchFamily="34" charset="0"/>
              </a:rPr>
              <a:t>an Malderen et al., </a:t>
            </a:r>
            <a:r>
              <a:rPr lang="aa-ET" i="1" dirty="0">
                <a:solidFill>
                  <a:srgbClr val="002060"/>
                </a:solidFill>
                <a:latin typeface="Arial" panose="020B0604020202020204" pitchFamily="34" charset="0"/>
                <a:cs typeface="Arial" panose="020B0604020202020204" pitchFamily="34" charset="0"/>
              </a:rPr>
              <a:t>AMT, 2016</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Witte et al., </a:t>
            </a:r>
            <a:r>
              <a:rPr lang="aa-ET" i="1" dirty="0">
                <a:solidFill>
                  <a:srgbClr val="002060"/>
                </a:solidFill>
                <a:latin typeface="Arial" panose="020B0604020202020204" pitchFamily="34" charset="0"/>
                <a:cs typeface="Arial" panose="020B0604020202020204" pitchFamily="34" charset="0"/>
              </a:rPr>
              <a:t>JGR 2017</a:t>
            </a:r>
            <a:r>
              <a:rPr lang="en-US" i="1" dirty="0">
                <a:solidFill>
                  <a:srgbClr val="002060"/>
                </a:solidFill>
                <a:latin typeface="Arial" panose="020B0604020202020204" pitchFamily="34" charset="0"/>
                <a:cs typeface="Arial" panose="020B0604020202020204" pitchFamily="34" charset="0"/>
              </a:rPr>
              <a:t>;</a:t>
            </a:r>
            <a:r>
              <a:rPr lang="aa-ET"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JGR, 2018;</a:t>
            </a:r>
            <a:r>
              <a:rPr lang="aa-ET" i="1"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JGR, </a:t>
            </a:r>
            <a:r>
              <a:rPr lang="aa-ET" i="1" dirty="0">
                <a:solidFill>
                  <a:srgbClr val="002060"/>
                </a:solidFill>
                <a:latin typeface="Arial" panose="020B0604020202020204" pitchFamily="34" charset="0"/>
                <a:cs typeface="Arial" panose="020B0604020202020204" pitchFamily="34" charset="0"/>
              </a:rPr>
              <a:t>2019</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Thompson et al., </a:t>
            </a:r>
            <a:r>
              <a:rPr lang="aa-ET" i="1" dirty="0">
                <a:solidFill>
                  <a:srgbClr val="002060"/>
                </a:solidFill>
                <a:latin typeface="Arial" panose="020B0604020202020204" pitchFamily="34" charset="0"/>
                <a:cs typeface="Arial" panose="020B0604020202020204" pitchFamily="34" charset="0"/>
              </a:rPr>
              <a:t>JGR, 2017</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Deshler et al., </a:t>
            </a:r>
            <a:r>
              <a:rPr lang="aa-ET" i="1" dirty="0">
                <a:solidFill>
                  <a:srgbClr val="002060"/>
                </a:solidFill>
                <a:latin typeface="Arial" panose="020B0604020202020204" pitchFamily="34" charset="0"/>
                <a:cs typeface="Arial" panose="020B0604020202020204" pitchFamily="34" charset="0"/>
              </a:rPr>
              <a:t>AMT, 2017</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Sterling et al., </a:t>
            </a:r>
            <a:r>
              <a:rPr lang="aa-ET" i="1" dirty="0">
                <a:solidFill>
                  <a:srgbClr val="002060"/>
                </a:solidFill>
                <a:latin typeface="Arial" panose="020B0604020202020204" pitchFamily="34" charset="0"/>
                <a:cs typeface="Arial" panose="020B0604020202020204" pitchFamily="34" charset="0"/>
              </a:rPr>
              <a:t>AMT, 2018</a:t>
            </a:r>
          </a:p>
          <a:p>
            <a:pPr marL="664552" lvl="1" indent="-207352">
              <a:spcBef>
                <a:spcPts val="600"/>
              </a:spcBef>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Ancellet et al., </a:t>
            </a:r>
            <a:r>
              <a:rPr lang="de-DE" i="1" dirty="0">
                <a:solidFill>
                  <a:srgbClr val="002060"/>
                </a:solidFill>
                <a:latin typeface="Arial" panose="020B0604020202020204" pitchFamily="34" charset="0"/>
                <a:cs typeface="Arial" panose="020B0604020202020204" pitchFamily="34" charset="0"/>
              </a:rPr>
              <a:t>AMT,</a:t>
            </a:r>
            <a:r>
              <a:rPr lang="de-DE" dirty="0">
                <a:solidFill>
                  <a:srgbClr val="002060"/>
                </a:solidFill>
                <a:latin typeface="Arial" panose="020B0604020202020204" pitchFamily="34" charset="0"/>
                <a:cs typeface="Arial" panose="020B0604020202020204" pitchFamily="34" charset="0"/>
              </a:rPr>
              <a:t> 2022 </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………and still ongoing……….</a:t>
            </a:r>
            <a:endParaRPr lang="aa-ET" sz="2000"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4D1E850-3C20-3E35-BF2E-99AFD7D0E31E}"/>
              </a:ext>
            </a:extLst>
          </p:cNvPr>
          <p:cNvSpPr txBox="1"/>
          <p:nvPr/>
        </p:nvSpPr>
        <p:spPr>
          <a:xfrm>
            <a:off x="5098969" y="4143353"/>
            <a:ext cx="7093031" cy="2139047"/>
          </a:xfrm>
          <a:prstGeom prst="rect">
            <a:avLst/>
          </a:prstGeom>
          <a:noFill/>
        </p:spPr>
        <p:txBody>
          <a:bodyPr wrap="square" rtlCol="0">
            <a:spAutoFit/>
          </a:bodyPr>
          <a:lstStyle/>
          <a:p>
            <a:pPr marL="342900" indent="-342900">
              <a:buFont typeface="Wingdings" pitchFamily="2" charset="2"/>
              <a:buChar char="q"/>
            </a:pPr>
            <a:r>
              <a:rPr lang="aa-ET" b="1" dirty="0">
                <a:solidFill>
                  <a:srgbClr val="002060"/>
                </a:solidFill>
                <a:latin typeface="Arial" panose="020B0604020202020204" pitchFamily="34" charset="0"/>
                <a:cs typeface="Arial" panose="020B0604020202020204" pitchFamily="34" charset="0"/>
              </a:rPr>
              <a:t>O3S Performance:</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JOSIE 2017-SHADOZ: </a:t>
            </a:r>
            <a:r>
              <a:rPr lang="aa-ET" i="1" dirty="0">
                <a:solidFill>
                  <a:srgbClr val="002060"/>
                </a:solidFill>
                <a:latin typeface="Arial" panose="020B0604020202020204" pitchFamily="34" charset="0"/>
                <a:cs typeface="Arial" panose="020B0604020202020204" pitchFamily="34" charset="0"/>
              </a:rPr>
              <a:t>Thompson et al., BAMS, 2019</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Uncertainty Budget: </a:t>
            </a:r>
            <a:r>
              <a:rPr lang="aa-ET" i="1" dirty="0">
                <a:solidFill>
                  <a:srgbClr val="002060"/>
                </a:solidFill>
                <a:latin typeface="Arial" panose="020B0604020202020204" pitchFamily="34" charset="0"/>
                <a:cs typeface="Arial" panose="020B0604020202020204" pitchFamily="34" charset="0"/>
              </a:rPr>
              <a:t>Tarasick et al., ESS, 2021 </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Resolving fast </a:t>
            </a:r>
            <a:r>
              <a:rPr lang="de-DE" dirty="0">
                <a:solidFill>
                  <a:srgbClr val="002060"/>
                </a:solidFill>
                <a:latin typeface="Arial" panose="020B0604020202020204" pitchFamily="34" charset="0"/>
                <a:cs typeface="Arial" panose="020B0604020202020204" pitchFamily="34" charset="0"/>
              </a:rPr>
              <a:t>&amp;</a:t>
            </a:r>
            <a:r>
              <a:rPr lang="aa-ET" dirty="0">
                <a:solidFill>
                  <a:srgbClr val="002060"/>
                </a:solidFill>
                <a:latin typeface="Arial" panose="020B0604020202020204" pitchFamily="34" charset="0"/>
                <a:cs typeface="Arial" panose="020B0604020202020204" pitchFamily="34" charset="0"/>
              </a:rPr>
              <a:t> slow time response: </a:t>
            </a:r>
            <a:r>
              <a:rPr lang="aa-ET" i="1" dirty="0">
                <a:solidFill>
                  <a:srgbClr val="002060"/>
                </a:solidFill>
                <a:latin typeface="Arial" panose="020B0604020202020204" pitchFamily="34" charset="0"/>
                <a:cs typeface="Arial" panose="020B0604020202020204" pitchFamily="34" charset="0"/>
              </a:rPr>
              <a:t>V</a:t>
            </a:r>
            <a:r>
              <a:rPr lang="en-US" i="1" dirty="0">
                <a:solidFill>
                  <a:srgbClr val="002060"/>
                </a:solidFill>
                <a:latin typeface="Arial" panose="020B0604020202020204" pitchFamily="34" charset="0"/>
                <a:cs typeface="Arial" panose="020B0604020202020204" pitchFamily="34" charset="0"/>
              </a:rPr>
              <a:t>ö</a:t>
            </a:r>
            <a:r>
              <a:rPr lang="aa-ET" i="1" dirty="0">
                <a:solidFill>
                  <a:srgbClr val="002060"/>
                </a:solidFill>
                <a:latin typeface="Arial" panose="020B0604020202020204" pitchFamily="34" charset="0"/>
                <a:cs typeface="Arial" panose="020B0604020202020204" pitchFamily="34" charset="0"/>
              </a:rPr>
              <a:t>mel et al., AMT, 2020</a:t>
            </a:r>
          </a:p>
          <a:p>
            <a:pPr marL="664552" lvl="1" indent="-207352">
              <a:spcBef>
                <a:spcPts val="600"/>
              </a:spcBef>
              <a:buFont typeface="Arial" panose="020B0604020202020204" pitchFamily="34" charset="0"/>
              <a:buChar char="•"/>
            </a:pPr>
            <a:r>
              <a:rPr lang="aa-ET" dirty="0">
                <a:solidFill>
                  <a:srgbClr val="002060"/>
                </a:solidFill>
                <a:latin typeface="Arial" panose="020B0604020202020204" pitchFamily="34" charset="0"/>
                <a:cs typeface="Arial" panose="020B0604020202020204" pitchFamily="34" charset="0"/>
              </a:rPr>
              <a:t>TCO</a:t>
            </a:r>
            <a:r>
              <a:rPr lang="en-US" dirty="0">
                <a:solidFill>
                  <a:srgbClr val="002060"/>
                </a:solidFill>
                <a:latin typeface="Arial" panose="020B0604020202020204" pitchFamily="34" charset="0"/>
                <a:cs typeface="Arial" panose="020B0604020202020204" pitchFamily="34" charset="0"/>
              </a:rPr>
              <a:t> Stability/</a:t>
            </a:r>
            <a:r>
              <a:rPr lang="aa-ET" dirty="0">
                <a:solidFill>
                  <a:srgbClr val="002060"/>
                </a:solidFill>
                <a:latin typeface="Arial" panose="020B0604020202020204" pitchFamily="34" charset="0"/>
                <a:cs typeface="Arial" panose="020B0604020202020204" pitchFamily="34" charset="0"/>
              </a:rPr>
              <a:t>Drop: </a:t>
            </a:r>
            <a:r>
              <a:rPr lang="aa-ET" i="1" dirty="0">
                <a:solidFill>
                  <a:srgbClr val="002060"/>
                </a:solidFill>
                <a:latin typeface="Arial" panose="020B0604020202020204" pitchFamily="34" charset="0"/>
                <a:cs typeface="Arial" panose="020B0604020202020204" pitchFamily="34" charset="0"/>
              </a:rPr>
              <a:t>Stauffer et al., GRL, 2020</a:t>
            </a:r>
            <a:r>
              <a:rPr lang="en-US" i="1" dirty="0">
                <a:solidFill>
                  <a:srgbClr val="002060"/>
                </a:solidFill>
                <a:latin typeface="Arial" panose="020B0604020202020204" pitchFamily="34" charset="0"/>
                <a:cs typeface="Arial" panose="020B0604020202020204" pitchFamily="34" charset="0"/>
              </a:rPr>
              <a:t>; ESS, 2022</a:t>
            </a:r>
          </a:p>
          <a:p>
            <a:pPr marL="664552" lvl="1" indent="-207352">
              <a:spcBef>
                <a:spcPts val="600"/>
              </a:spcBef>
              <a:buFont typeface="Arial" panose="020B0604020202020204" pitchFamily="34" charset="0"/>
              <a:buChar char="•"/>
            </a:pPr>
            <a:r>
              <a:rPr lang="de-DE" dirty="0">
                <a:solidFill>
                  <a:srgbClr val="002060"/>
                </a:solidFill>
                <a:latin typeface="Arial" panose="020B0604020202020204" pitchFamily="34" charset="0"/>
                <a:cs typeface="Arial" panose="020B0604020202020204" pitchFamily="34" charset="0"/>
              </a:rPr>
              <a:t>Pump Flow </a:t>
            </a:r>
            <a:r>
              <a:rPr lang="de-DE" dirty="0" err="1">
                <a:solidFill>
                  <a:srgbClr val="002060"/>
                </a:solidFill>
                <a:latin typeface="Arial" panose="020B0604020202020204" pitchFamily="34" charset="0"/>
                <a:cs typeface="Arial" panose="020B0604020202020204" pitchFamily="34" charset="0"/>
              </a:rPr>
              <a:t>Measurements</a:t>
            </a:r>
            <a:r>
              <a:rPr lang="de-DE" i="1" dirty="0">
                <a:solidFill>
                  <a:srgbClr val="002060"/>
                </a:solidFill>
                <a:latin typeface="Arial" panose="020B0604020202020204" pitchFamily="34" charset="0"/>
                <a:cs typeface="Arial" panose="020B0604020202020204" pitchFamily="34" charset="0"/>
              </a:rPr>
              <a:t>, Nakano &amp; </a:t>
            </a:r>
            <a:r>
              <a:rPr lang="de-DE" i="1" dirty="0" err="1">
                <a:solidFill>
                  <a:srgbClr val="002060"/>
                </a:solidFill>
                <a:latin typeface="Arial" panose="020B0604020202020204" pitchFamily="34" charset="0"/>
                <a:cs typeface="Arial" panose="020B0604020202020204" pitchFamily="34" charset="0"/>
              </a:rPr>
              <a:t>Morofuji</a:t>
            </a:r>
            <a:r>
              <a:rPr lang="de-DE" i="1" dirty="0">
                <a:solidFill>
                  <a:srgbClr val="002060"/>
                </a:solidFill>
                <a:latin typeface="Arial" panose="020B0604020202020204" pitchFamily="34" charset="0"/>
                <a:cs typeface="Arial" panose="020B0604020202020204" pitchFamily="34" charset="0"/>
              </a:rPr>
              <a:t>, AMT, 2023</a:t>
            </a:r>
            <a:endParaRPr lang="aa-ET" i="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9139FB2-6095-675E-AB75-F12662D6069B}"/>
              </a:ext>
            </a:extLst>
          </p:cNvPr>
          <p:cNvSpPr txBox="1"/>
          <p:nvPr/>
        </p:nvSpPr>
        <p:spPr>
          <a:xfrm>
            <a:off x="5056809" y="429221"/>
            <a:ext cx="6431929" cy="400110"/>
          </a:xfrm>
          <a:prstGeom prst="rect">
            <a:avLst/>
          </a:prstGeom>
          <a:noFill/>
        </p:spPr>
        <p:txBody>
          <a:bodyPr wrap="square">
            <a:spAutoFit/>
          </a:bodyPr>
          <a:lstStyle/>
          <a:p>
            <a:pPr>
              <a:spcBef>
                <a:spcPts val="1200"/>
              </a:spcBef>
            </a:pPr>
            <a:r>
              <a:rPr lang="aa-ET" sz="2000" b="1" dirty="0">
                <a:solidFill>
                  <a:srgbClr val="002060"/>
                </a:solidFill>
                <a:latin typeface="Arial" panose="020B0604020202020204" pitchFamily="34" charset="0"/>
                <a:cs typeface="Arial" panose="020B0604020202020204" pitchFamily="34" charset="0"/>
              </a:rPr>
              <a:t>P</a:t>
            </a:r>
            <a:r>
              <a:rPr lang="en-US" sz="2000" b="1" dirty="0" err="1">
                <a:solidFill>
                  <a:srgbClr val="002060"/>
                </a:solidFill>
                <a:latin typeface="Arial" panose="020B0604020202020204" pitchFamily="34" charset="0"/>
                <a:cs typeface="Arial" panose="020B0604020202020204" pitchFamily="34" charset="0"/>
              </a:rPr>
              <a:t>eer</a:t>
            </a:r>
            <a:r>
              <a:rPr lang="en-US" sz="2000" b="1" dirty="0">
                <a:solidFill>
                  <a:srgbClr val="002060"/>
                </a:solidFill>
                <a:latin typeface="Arial" panose="020B0604020202020204" pitchFamily="34" charset="0"/>
                <a:cs typeface="Arial" panose="020B0604020202020204" pitchFamily="34" charset="0"/>
              </a:rPr>
              <a:t>-reviewed Papers in Parallel with ASOPOS 2.0</a:t>
            </a:r>
            <a:endParaRPr lang="aa-ET" sz="2000" b="1"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3DB8B83B-1C44-C2CE-3F55-D58B013B29EA}"/>
              </a:ext>
            </a:extLst>
          </p:cNvPr>
          <p:cNvSpPr txBox="1"/>
          <p:nvPr/>
        </p:nvSpPr>
        <p:spPr>
          <a:xfrm>
            <a:off x="381409" y="6029851"/>
            <a:ext cx="4368504" cy="307777"/>
          </a:xfrm>
          <a:prstGeom prst="rect">
            <a:avLst/>
          </a:prstGeom>
          <a:solidFill>
            <a:schemeClr val="bg1"/>
          </a:solidFill>
        </p:spPr>
        <p:txBody>
          <a:bodyPr wrap="none" rtlCol="0">
            <a:spAutoFit/>
          </a:bodyPr>
          <a:lstStyle/>
          <a:p>
            <a:pPr algn="ctr"/>
            <a:r>
              <a:rPr lang="aa-ET" sz="1400" dirty="0">
                <a:solidFill>
                  <a:srgbClr val="FF0000"/>
                </a:solidFill>
                <a:latin typeface="Arial" panose="020B0604020202020204" pitchFamily="34" charset="0"/>
                <a:cs typeface="Arial" panose="020B0604020202020204" pitchFamily="34" charset="0"/>
              </a:rPr>
              <a:t>ASOPOS Panel at </a:t>
            </a:r>
            <a:r>
              <a:rPr lang="en-US" sz="1400" dirty="0">
                <a:solidFill>
                  <a:srgbClr val="FF0000"/>
                </a:solidFill>
                <a:latin typeface="Arial" panose="020B0604020202020204" pitchFamily="34" charset="0"/>
                <a:cs typeface="Arial" panose="020B0604020202020204" pitchFamily="34" charset="0"/>
              </a:rPr>
              <a:t>Brussels</a:t>
            </a:r>
            <a:r>
              <a:rPr lang="aa-ET" sz="1400" dirty="0">
                <a:solidFill>
                  <a:srgbClr val="FF0000"/>
                </a:solidFill>
                <a:latin typeface="Arial" panose="020B0604020202020204" pitchFamily="34" charset="0"/>
                <a:cs typeface="Arial" panose="020B0604020202020204" pitchFamily="34" charset="0"/>
              </a:rPr>
              <a:t>, Belgium (Sept. 2018) </a:t>
            </a:r>
          </a:p>
        </p:txBody>
      </p:sp>
      <p:grpSp>
        <p:nvGrpSpPr>
          <p:cNvPr id="23" name="Group 22">
            <a:extLst>
              <a:ext uri="{FF2B5EF4-FFF2-40B4-BE49-F238E27FC236}">
                <a16:creationId xmlns:a16="http://schemas.microsoft.com/office/drawing/2014/main" id="{1AC15A3B-0A17-7A08-2A57-6382B49F7B08}"/>
              </a:ext>
            </a:extLst>
          </p:cNvPr>
          <p:cNvGrpSpPr>
            <a:grpSpLocks noChangeAspect="1"/>
          </p:cNvGrpSpPr>
          <p:nvPr/>
        </p:nvGrpSpPr>
        <p:grpSpPr>
          <a:xfrm>
            <a:off x="190868" y="2267053"/>
            <a:ext cx="4752000" cy="1821111"/>
            <a:chOff x="640079" y="628784"/>
            <a:chExt cx="11460481" cy="4392000"/>
          </a:xfrm>
        </p:grpSpPr>
        <p:pic>
          <p:nvPicPr>
            <p:cNvPr id="24" name="Picture 2" descr="D:\1ASan-Disk-TXT-to-Aug15-bck\JOSIE-PLAYBK-17\Team C2-Week#3(1).JPG">
              <a:extLst>
                <a:ext uri="{FF2B5EF4-FFF2-40B4-BE49-F238E27FC236}">
                  <a16:creationId xmlns:a16="http://schemas.microsoft.com/office/drawing/2014/main" id="{FEDABF43-EF42-A62F-E8EE-B653F615696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26278" y="628784"/>
              <a:ext cx="6274282" cy="4392000"/>
            </a:xfrm>
            <a:prstGeom prst="rect">
              <a:avLst/>
            </a:prstGeom>
            <a:noFill/>
            <a:ln>
              <a:solidFill>
                <a:srgbClr val="0403FF"/>
              </a:solidFill>
            </a:ln>
            <a:extLst>
              <a:ext uri="{909E8E84-426E-40DD-AFC4-6F175D3DCCD1}">
                <a14:hiddenFill xmlns:a14="http://schemas.microsoft.com/office/drawing/2010/main">
                  <a:solidFill>
                    <a:srgbClr val="FFFFFF"/>
                  </a:solidFill>
                </a14:hiddenFill>
              </a:ext>
            </a:extLst>
          </p:spPr>
        </p:pic>
        <p:pic>
          <p:nvPicPr>
            <p:cNvPr id="25" name="Picture 2" descr="D:\1ASan-Disk-TXT-to-Aug15-bck\JOSIE-PLAYBK-17\IMG_2162-josieweek1-team.jpg">
              <a:extLst>
                <a:ext uri="{FF2B5EF4-FFF2-40B4-BE49-F238E27FC236}">
                  <a16:creationId xmlns:a16="http://schemas.microsoft.com/office/drawing/2014/main" id="{38C9629F-E20B-10F6-AB06-1B1ACC967AA1}"/>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502" r="9012"/>
            <a:stretch/>
          </p:blipFill>
          <p:spPr bwMode="auto">
            <a:xfrm>
              <a:off x="640079" y="628784"/>
              <a:ext cx="5175505" cy="4392000"/>
            </a:xfrm>
            <a:prstGeom prst="rect">
              <a:avLst/>
            </a:prstGeom>
            <a:noFill/>
            <a:ln>
              <a:solidFill>
                <a:srgbClr val="0403FF"/>
              </a:solidFill>
            </a:ln>
            <a:extLst>
              <a:ext uri="{909E8E84-426E-40DD-AFC4-6F175D3DCCD1}">
                <a14:hiddenFill xmlns:a14="http://schemas.microsoft.com/office/drawing/2010/main">
                  <a:solidFill>
                    <a:srgbClr val="FFFFFF"/>
                  </a:solidFill>
                </a14:hiddenFill>
              </a:ext>
            </a:extLst>
          </p:spPr>
        </p:pic>
      </p:grpSp>
      <p:sp>
        <p:nvSpPr>
          <p:cNvPr id="26" name="TextBox 25">
            <a:extLst>
              <a:ext uri="{FF2B5EF4-FFF2-40B4-BE49-F238E27FC236}">
                <a16:creationId xmlns:a16="http://schemas.microsoft.com/office/drawing/2014/main" id="{78A01C74-BD9E-767F-7CB7-FA1EC2CD797E}"/>
              </a:ext>
            </a:extLst>
          </p:cNvPr>
          <p:cNvSpPr txBox="1"/>
          <p:nvPr/>
        </p:nvSpPr>
        <p:spPr>
          <a:xfrm>
            <a:off x="426976" y="2264196"/>
            <a:ext cx="4296419" cy="307777"/>
          </a:xfrm>
          <a:prstGeom prst="rect">
            <a:avLst/>
          </a:prstGeom>
          <a:solidFill>
            <a:schemeClr val="bg1"/>
          </a:solidFill>
        </p:spPr>
        <p:txBody>
          <a:bodyPr wrap="square" rtlCol="0">
            <a:spAutoFit/>
          </a:bodyPr>
          <a:lstStyle/>
          <a:p>
            <a:r>
              <a:rPr lang="aa-ET" sz="1400" dirty="0">
                <a:solidFill>
                  <a:srgbClr val="FF0000"/>
                </a:solidFill>
                <a:latin typeface="Arial" panose="020B0604020202020204" pitchFamily="34" charset="0"/>
                <a:cs typeface="Arial" panose="020B0604020202020204" pitchFamily="34" charset="0"/>
              </a:rPr>
              <a:t>JOSIE-SHADOZ-2017 at WCCOS (Oct./Nov. 2017)</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4443311"/>
      </p:ext>
    </p:extLst>
  </p:cSld>
  <p:clrMapOvr>
    <a:masterClrMapping/>
  </p:clrMapOvr>
  <mc:AlternateContent xmlns:mc="http://schemas.openxmlformats.org/markup-compatibility/2006" xmlns:p14="http://schemas.microsoft.com/office/powerpoint/2010/main">
    <mc:Choice Requires="p14">
      <p:transition spd="slow" p14:dur="2000" advTm="129489"/>
    </mc:Choice>
    <mc:Fallback xmlns="">
      <p:transition spd="slow" advTm="129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A9F232-BE9B-EA1C-F087-94E9FC2ACF17}"/>
              </a:ext>
            </a:extLst>
          </p:cNvPr>
          <p:cNvSpPr txBox="1"/>
          <p:nvPr/>
        </p:nvSpPr>
        <p:spPr>
          <a:xfrm>
            <a:off x="1" y="-24344"/>
            <a:ext cx="12191999" cy="461665"/>
          </a:xfrm>
          <a:prstGeom prst="rect">
            <a:avLst/>
          </a:prstGeom>
          <a:gradFill>
            <a:gsLst>
              <a:gs pos="0">
                <a:srgbClr val="FFC000"/>
              </a:gs>
              <a:gs pos="65000">
                <a:srgbClr val="F0EBD5"/>
              </a:gs>
              <a:gs pos="100000">
                <a:schemeClr val="bg1"/>
              </a:gs>
            </a:gsLst>
            <a:lin ang="5400000" scaled="0"/>
          </a:gradFill>
          <a:ln>
            <a:noFill/>
          </a:ln>
        </p:spPr>
        <p:txBody>
          <a:bodyPr wrap="square" rtlCol="0" anchor="b">
            <a:spAutoFit/>
          </a:bodyPr>
          <a:lstStyle/>
          <a:p>
            <a:pPr algn="ctr"/>
            <a:r>
              <a:rPr lang="en-US" sz="2400" dirty="0">
                <a:solidFill>
                  <a:srgbClr val="002060"/>
                </a:solidFill>
                <a:latin typeface="Arial" panose="020B0604020202020204" pitchFamily="34" charset="0"/>
                <a:cs typeface="Arial" panose="020B0604020202020204" pitchFamily="34" charset="0"/>
              </a:rPr>
              <a:t>ASOPOS 2.0: GAW Report No. 268 (2021)</a:t>
            </a:r>
          </a:p>
        </p:txBody>
      </p:sp>
      <p:grpSp>
        <p:nvGrpSpPr>
          <p:cNvPr id="5" name="Group 4">
            <a:extLst>
              <a:ext uri="{FF2B5EF4-FFF2-40B4-BE49-F238E27FC236}">
                <a16:creationId xmlns:a16="http://schemas.microsoft.com/office/drawing/2014/main" id="{A700E584-F929-DD79-EF31-37E946DB163A}"/>
              </a:ext>
            </a:extLst>
          </p:cNvPr>
          <p:cNvGrpSpPr>
            <a:grpSpLocks noChangeAspect="1"/>
          </p:cNvGrpSpPr>
          <p:nvPr/>
        </p:nvGrpSpPr>
        <p:grpSpPr>
          <a:xfrm>
            <a:off x="3397070" y="6375710"/>
            <a:ext cx="5397858" cy="425855"/>
            <a:chOff x="297089" y="5855279"/>
            <a:chExt cx="11719118" cy="924560"/>
          </a:xfrm>
        </p:grpSpPr>
        <p:pic>
          <p:nvPicPr>
            <p:cNvPr id="6" name="docshape8">
              <a:extLst>
                <a:ext uri="{FF2B5EF4-FFF2-40B4-BE49-F238E27FC236}">
                  <a16:creationId xmlns:a16="http://schemas.microsoft.com/office/drawing/2014/main" id="{4A905EAF-ED90-AD9F-77C8-E91A7414A40E}"/>
                </a:ext>
              </a:extLst>
            </p:cNvPr>
            <p:cNvPicPr>
              <a:picLocks noChangeAspect="1" noEditPoint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089" y="5855279"/>
              <a:ext cx="1162720" cy="92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1E689507-572F-2B6F-8F39-759387AC177D}"/>
                </a:ext>
              </a:extLst>
            </p:cNvPr>
            <p:cNvGrpSpPr/>
            <p:nvPr/>
          </p:nvGrpSpPr>
          <p:grpSpPr>
            <a:xfrm>
              <a:off x="10679532" y="5996342"/>
              <a:ext cx="1336675" cy="549275"/>
              <a:chOff x="3726403" y="4704141"/>
              <a:chExt cx="1336675" cy="549275"/>
            </a:xfrm>
          </p:grpSpPr>
          <p:sp>
            <p:nvSpPr>
              <p:cNvPr id="13" name="docshape9">
                <a:extLst>
                  <a:ext uri="{FF2B5EF4-FFF2-40B4-BE49-F238E27FC236}">
                    <a16:creationId xmlns:a16="http://schemas.microsoft.com/office/drawing/2014/main" id="{706F6E20-AE76-FFDF-F72B-87724E6ED3D8}"/>
                  </a:ext>
                </a:extLst>
              </p:cNvPr>
              <p:cNvSpPr>
                <a:spLocks noChangeAspect="1" noEditPoints="1" noChangeArrowheads="1" noChangeShapeType="1" noTextEdit="1"/>
              </p:cNvSpPr>
              <p:nvPr/>
            </p:nvSpPr>
            <p:spPr bwMode="auto">
              <a:xfrm>
                <a:off x="4336003" y="4820981"/>
                <a:ext cx="727075" cy="337820"/>
              </a:xfrm>
              <a:custGeom>
                <a:avLst/>
                <a:gdLst>
                  <a:gd name="T0" fmla="+- 0 5001 4951"/>
                  <a:gd name="T1" fmla="*/ T0 w 1145"/>
                  <a:gd name="T2" fmla="+- 0 13826 13714"/>
                  <a:gd name="T3" fmla="*/ 13826 h 532"/>
                  <a:gd name="T4" fmla="+- 0 5014 4951"/>
                  <a:gd name="T5" fmla="*/ T4 w 1145"/>
                  <a:gd name="T6" fmla="+- 0 13737 13714"/>
                  <a:gd name="T7" fmla="*/ 13737 h 532"/>
                  <a:gd name="T8" fmla="+- 0 5009 4951"/>
                  <a:gd name="T9" fmla="*/ T8 w 1145"/>
                  <a:gd name="T10" fmla="+- 0 13714 13714"/>
                  <a:gd name="T11" fmla="*/ 13714 h 532"/>
                  <a:gd name="T12" fmla="+- 0 4968 4951"/>
                  <a:gd name="T13" fmla="*/ T12 w 1145"/>
                  <a:gd name="T14" fmla="+- 0 13823 13714"/>
                  <a:gd name="T15" fmla="*/ 13823 h 532"/>
                  <a:gd name="T16" fmla="+- 0 5066 4951"/>
                  <a:gd name="T17" fmla="*/ T16 w 1145"/>
                  <a:gd name="T18" fmla="+- 0 13834 13714"/>
                  <a:gd name="T19" fmla="*/ 13834 h 532"/>
                  <a:gd name="T20" fmla="+- 0 4998 4951"/>
                  <a:gd name="T21" fmla="*/ T20 w 1145"/>
                  <a:gd name="T22" fmla="+- 0 13984 13714"/>
                  <a:gd name="T23" fmla="*/ 13984 h 532"/>
                  <a:gd name="T24" fmla="+- 0 4951 4951"/>
                  <a:gd name="T25" fmla="*/ T24 w 1145"/>
                  <a:gd name="T26" fmla="+- 0 14048 13714"/>
                  <a:gd name="T27" fmla="*/ 14048 h 532"/>
                  <a:gd name="T28" fmla="+- 0 5073 4951"/>
                  <a:gd name="T29" fmla="*/ T28 w 1145"/>
                  <a:gd name="T30" fmla="+- 0 14185 13714"/>
                  <a:gd name="T31" fmla="*/ 14185 h 532"/>
                  <a:gd name="T32" fmla="+- 0 5005 4951"/>
                  <a:gd name="T33" fmla="*/ T32 w 1145"/>
                  <a:gd name="T34" fmla="+- 0 14189 13714"/>
                  <a:gd name="T35" fmla="*/ 14189 h 532"/>
                  <a:gd name="T36" fmla="+- 0 5018 4951"/>
                  <a:gd name="T37" fmla="*/ T36 w 1145"/>
                  <a:gd name="T38" fmla="+- 0 14244 13714"/>
                  <a:gd name="T39" fmla="*/ 14244 h 532"/>
                  <a:gd name="T40" fmla="+- 0 5094 4951"/>
                  <a:gd name="T41" fmla="*/ T40 w 1145"/>
                  <a:gd name="T42" fmla="+- 0 14204 13714"/>
                  <a:gd name="T43" fmla="*/ 14204 h 532"/>
                  <a:gd name="T44" fmla="+- 0 5156 4951"/>
                  <a:gd name="T45" fmla="*/ T44 w 1145"/>
                  <a:gd name="T46" fmla="+- 0 13912 13714"/>
                  <a:gd name="T47" fmla="*/ 13912 h 532"/>
                  <a:gd name="T48" fmla="+- 0 5211 4951"/>
                  <a:gd name="T49" fmla="*/ T48 w 1145"/>
                  <a:gd name="T50" fmla="+- 0 14188 13714"/>
                  <a:gd name="T51" fmla="*/ 14188 h 532"/>
                  <a:gd name="T52" fmla="+- 0 5170 4951"/>
                  <a:gd name="T53" fmla="*/ T52 w 1145"/>
                  <a:gd name="T54" fmla="+- 0 14137 13714"/>
                  <a:gd name="T55" fmla="*/ 14137 h 532"/>
                  <a:gd name="T56" fmla="+- 0 5199 4951"/>
                  <a:gd name="T57" fmla="*/ T56 w 1145"/>
                  <a:gd name="T58" fmla="+- 0 14243 13714"/>
                  <a:gd name="T59" fmla="*/ 14243 h 532"/>
                  <a:gd name="T60" fmla="+- 0 5254 4951"/>
                  <a:gd name="T61" fmla="*/ T60 w 1145"/>
                  <a:gd name="T62" fmla="+- 0 13822 13714"/>
                  <a:gd name="T63" fmla="*/ 13822 h 532"/>
                  <a:gd name="T64" fmla="+- 0 5205 4951"/>
                  <a:gd name="T65" fmla="*/ T64 w 1145"/>
                  <a:gd name="T66" fmla="+- 0 13769 13714"/>
                  <a:gd name="T67" fmla="*/ 13769 h 532"/>
                  <a:gd name="T68" fmla="+- 0 5258 4951"/>
                  <a:gd name="T69" fmla="*/ T68 w 1145"/>
                  <a:gd name="T70" fmla="+- 0 13720 13714"/>
                  <a:gd name="T71" fmla="*/ 13720 h 532"/>
                  <a:gd name="T72" fmla="+- 0 5179 4951"/>
                  <a:gd name="T73" fmla="*/ T72 w 1145"/>
                  <a:gd name="T74" fmla="+- 0 13813 13714"/>
                  <a:gd name="T75" fmla="*/ 13813 h 532"/>
                  <a:gd name="T76" fmla="+- 0 5275 4951"/>
                  <a:gd name="T77" fmla="*/ T76 w 1145"/>
                  <a:gd name="T78" fmla="+- 0 13838 13714"/>
                  <a:gd name="T79" fmla="*/ 13838 h 532"/>
                  <a:gd name="T80" fmla="+- 0 5234 4951"/>
                  <a:gd name="T81" fmla="*/ T80 w 1145"/>
                  <a:gd name="T82" fmla="+- 0 13995 13714"/>
                  <a:gd name="T83" fmla="*/ 13995 h 532"/>
                  <a:gd name="T84" fmla="+- 0 5196 4951"/>
                  <a:gd name="T85" fmla="*/ T84 w 1145"/>
                  <a:gd name="T86" fmla="+- 0 13961 13714"/>
                  <a:gd name="T87" fmla="*/ 13961 h 532"/>
                  <a:gd name="T88" fmla="+- 0 5270 4951"/>
                  <a:gd name="T89" fmla="*/ T88 w 1145"/>
                  <a:gd name="T90" fmla="+- 0 13953 13714"/>
                  <a:gd name="T91" fmla="*/ 13953 h 532"/>
                  <a:gd name="T92" fmla="+- 0 5280 4951"/>
                  <a:gd name="T93" fmla="*/ T92 w 1145"/>
                  <a:gd name="T94" fmla="+- 0 14243 13714"/>
                  <a:gd name="T95" fmla="*/ 14243 h 532"/>
                  <a:gd name="T96" fmla="+- 0 5388 4951"/>
                  <a:gd name="T97" fmla="*/ T96 w 1145"/>
                  <a:gd name="T98" fmla="+- 0 13778 13714"/>
                  <a:gd name="T99" fmla="*/ 13778 h 532"/>
                  <a:gd name="T100" fmla="+- 0 5378 4951"/>
                  <a:gd name="T101" fmla="*/ T100 w 1145"/>
                  <a:gd name="T102" fmla="+- 0 13717 13714"/>
                  <a:gd name="T103" fmla="*/ 13717 h 532"/>
                  <a:gd name="T104" fmla="+- 0 5365 4951"/>
                  <a:gd name="T105" fmla="*/ T104 w 1145"/>
                  <a:gd name="T106" fmla="+- 0 13794 13714"/>
                  <a:gd name="T107" fmla="*/ 13794 h 532"/>
                  <a:gd name="T108" fmla="+- 0 5366 4951"/>
                  <a:gd name="T109" fmla="*/ T108 w 1145"/>
                  <a:gd name="T110" fmla="+- 0 13770 13714"/>
                  <a:gd name="T111" fmla="*/ 13770 h 532"/>
                  <a:gd name="T112" fmla="+- 0 5313 4951"/>
                  <a:gd name="T113" fmla="*/ T112 w 1145"/>
                  <a:gd name="T114" fmla="+- 0 13717 13714"/>
                  <a:gd name="T115" fmla="*/ 13717 h 532"/>
                  <a:gd name="T116" fmla="+- 0 5418 4951"/>
                  <a:gd name="T117" fmla="*/ T116 w 1145"/>
                  <a:gd name="T118" fmla="+- 0 14233 13714"/>
                  <a:gd name="T119" fmla="*/ 14233 h 532"/>
                  <a:gd name="T120" fmla="+- 0 5353 4951"/>
                  <a:gd name="T121" fmla="*/ T120 w 1145"/>
                  <a:gd name="T122" fmla="+- 0 14146 13714"/>
                  <a:gd name="T123" fmla="*/ 14146 h 532"/>
                  <a:gd name="T124" fmla="+- 0 5381 4951"/>
                  <a:gd name="T125" fmla="*/ T124 w 1145"/>
                  <a:gd name="T126" fmla="+- 0 14105 13714"/>
                  <a:gd name="T127" fmla="*/ 14105 h 532"/>
                  <a:gd name="T128" fmla="+- 0 5324 4951"/>
                  <a:gd name="T129" fmla="*/ T128 w 1145"/>
                  <a:gd name="T130" fmla="+- 0 14205 13714"/>
                  <a:gd name="T131" fmla="*/ 14205 h 532"/>
                  <a:gd name="T132" fmla="+- 0 5437 4951"/>
                  <a:gd name="T133" fmla="*/ T132 w 1145"/>
                  <a:gd name="T134" fmla="+- 0 13979 13714"/>
                  <a:gd name="T135" fmla="*/ 13979 h 532"/>
                  <a:gd name="T136" fmla="+- 0 5378 4951"/>
                  <a:gd name="T137" fmla="*/ T136 w 1145"/>
                  <a:gd name="T138" fmla="+- 0 14029 13714"/>
                  <a:gd name="T139" fmla="*/ 14029 h 532"/>
                  <a:gd name="T140" fmla="+- 0 5358 4951"/>
                  <a:gd name="T141" fmla="*/ T140 w 1145"/>
                  <a:gd name="T142" fmla="+- 0 13942 13714"/>
                  <a:gd name="T143" fmla="*/ 13942 h 532"/>
                  <a:gd name="T144" fmla="+- 0 5368 4951"/>
                  <a:gd name="T145" fmla="*/ T144 w 1145"/>
                  <a:gd name="T146" fmla="+- 0 13910 13714"/>
                  <a:gd name="T147" fmla="*/ 13910 h 532"/>
                  <a:gd name="T148" fmla="+- 0 5335 4951"/>
                  <a:gd name="T149" fmla="*/ T148 w 1145"/>
                  <a:gd name="T150" fmla="+- 0 14031 13714"/>
                  <a:gd name="T151" fmla="*/ 14031 h 532"/>
                  <a:gd name="T152" fmla="+- 0 5429 4951"/>
                  <a:gd name="T153" fmla="*/ T152 w 1145"/>
                  <a:gd name="T154" fmla="+- 0 14019 13714"/>
                  <a:gd name="T155" fmla="*/ 14019 h 532"/>
                  <a:gd name="T156" fmla="+- 0 5461 4951"/>
                  <a:gd name="T157" fmla="*/ T156 w 1145"/>
                  <a:gd name="T158" fmla="+- 0 14243 13714"/>
                  <a:gd name="T159" fmla="*/ 14243 h 532"/>
                  <a:gd name="T160" fmla="+- 0 5514 4951"/>
                  <a:gd name="T161" fmla="*/ T160 w 1145"/>
                  <a:gd name="T162" fmla="+- 0 13798 13714"/>
                  <a:gd name="T163" fmla="*/ 13798 h 532"/>
                  <a:gd name="T164" fmla="+- 0 5472 4951"/>
                  <a:gd name="T165" fmla="*/ T164 w 1145"/>
                  <a:gd name="T166" fmla="+- 0 13746 13714"/>
                  <a:gd name="T167" fmla="*/ 13746 h 532"/>
                  <a:gd name="T168" fmla="+- 0 5501 4951"/>
                  <a:gd name="T169" fmla="*/ T168 w 1145"/>
                  <a:gd name="T170" fmla="+- 0 13852 13714"/>
                  <a:gd name="T171" fmla="*/ 13852 h 532"/>
                  <a:gd name="T172" fmla="+- 0 5488 4951"/>
                  <a:gd name="T173" fmla="*/ T172 w 1145"/>
                  <a:gd name="T174" fmla="+- 0 13931 13714"/>
                  <a:gd name="T175" fmla="*/ 13931 h 532"/>
                  <a:gd name="T176" fmla="+- 0 5479 4951"/>
                  <a:gd name="T177" fmla="*/ T176 w 1145"/>
                  <a:gd name="T178" fmla="+- 0 13911 13714"/>
                  <a:gd name="T179" fmla="*/ 13911 h 532"/>
                  <a:gd name="T180" fmla="+- 0 5515 4951"/>
                  <a:gd name="T181" fmla="*/ T180 w 1145"/>
                  <a:gd name="T182" fmla="+- 0 14001 13714"/>
                  <a:gd name="T183" fmla="*/ 14001 h 532"/>
                  <a:gd name="T184" fmla="+- 0 5490 4951"/>
                  <a:gd name="T185" fmla="*/ T184 w 1145"/>
                  <a:gd name="T186" fmla="+- 0 14051 13714"/>
                  <a:gd name="T187" fmla="*/ 14051 h 532"/>
                  <a:gd name="T188" fmla="+- 0 5545 4951"/>
                  <a:gd name="T189" fmla="*/ T188 w 1145"/>
                  <a:gd name="T190" fmla="+- 0 13852 13714"/>
                  <a:gd name="T191" fmla="*/ 13852 h 532"/>
                  <a:gd name="T192" fmla="+- 0 5631 4951"/>
                  <a:gd name="T193" fmla="*/ T192 w 1145"/>
                  <a:gd name="T194" fmla="+- 0 13914 13714"/>
                  <a:gd name="T195" fmla="*/ 13914 h 532"/>
                  <a:gd name="T196" fmla="+- 0 5631 4951"/>
                  <a:gd name="T197" fmla="*/ T196 w 1145"/>
                  <a:gd name="T198" fmla="+- 0 13942 13714"/>
                  <a:gd name="T199" fmla="*/ 13942 h 532"/>
                  <a:gd name="T200" fmla="+- 0 5647 4951"/>
                  <a:gd name="T201" fmla="*/ T200 w 1145"/>
                  <a:gd name="T202" fmla="+- 0 13987 13714"/>
                  <a:gd name="T203" fmla="*/ 13987 h 532"/>
                  <a:gd name="T204" fmla="+- 0 5677 4951"/>
                  <a:gd name="T205" fmla="*/ T204 w 1145"/>
                  <a:gd name="T206" fmla="+- 0 13912 13714"/>
                  <a:gd name="T207" fmla="*/ 13912 h 532"/>
                  <a:gd name="T208" fmla="+- 0 5880 4951"/>
                  <a:gd name="T209" fmla="*/ T208 w 1145"/>
                  <a:gd name="T210" fmla="+- 0 14024 13714"/>
                  <a:gd name="T211" fmla="*/ 14024 h 532"/>
                  <a:gd name="T212" fmla="+- 0 5801 4951"/>
                  <a:gd name="T213" fmla="*/ T212 w 1145"/>
                  <a:gd name="T214" fmla="+- 0 14048 13714"/>
                  <a:gd name="T215" fmla="*/ 14048 h 532"/>
                  <a:gd name="T216" fmla="+- 0 5964 4951"/>
                  <a:gd name="T217" fmla="*/ T216 w 1145"/>
                  <a:gd name="T218" fmla="+- 0 13991 13714"/>
                  <a:gd name="T219" fmla="*/ 13991 h 532"/>
                  <a:gd name="T220" fmla="+- 0 5968 4951"/>
                  <a:gd name="T221" fmla="*/ T220 w 1145"/>
                  <a:gd name="T222" fmla="+- 0 13915 13714"/>
                  <a:gd name="T223" fmla="*/ 13915 h 532"/>
                  <a:gd name="T224" fmla="+- 0 5944 4951"/>
                  <a:gd name="T225" fmla="*/ T224 w 1145"/>
                  <a:gd name="T226" fmla="+- 0 13934 13714"/>
                  <a:gd name="T227" fmla="*/ 13934 h 532"/>
                  <a:gd name="T228" fmla="+- 0 5928 4951"/>
                  <a:gd name="T229" fmla="*/ T228 w 1145"/>
                  <a:gd name="T230" fmla="+- 0 13991 13714"/>
                  <a:gd name="T231" fmla="*/ 13991 h 532"/>
                  <a:gd name="T232" fmla="+- 0 6000 4951"/>
                  <a:gd name="T233" fmla="*/ T232 w 1145"/>
                  <a:gd name="T234" fmla="+- 0 14048 13714"/>
                  <a:gd name="T235" fmla="*/ 14048 h 532"/>
                  <a:gd name="T236" fmla="+- 0 6017 4951"/>
                  <a:gd name="T237" fmla="*/ T236 w 1145"/>
                  <a:gd name="T238" fmla="+- 0 13912 13714"/>
                  <a:gd name="T239" fmla="*/ 13912 h 5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145" h="532">
                    <a:moveTo>
                      <a:pt x="115" y="63"/>
                    </a:moveTo>
                    <a:lnTo>
                      <a:pt x="63" y="63"/>
                    </a:lnTo>
                    <a:lnTo>
                      <a:pt x="66" y="85"/>
                    </a:lnTo>
                    <a:lnTo>
                      <a:pt x="87" y="85"/>
                    </a:lnTo>
                    <a:lnTo>
                      <a:pt x="87" y="116"/>
                    </a:lnTo>
                    <a:lnTo>
                      <a:pt x="82" y="119"/>
                    </a:lnTo>
                    <a:lnTo>
                      <a:pt x="77" y="120"/>
                    </a:lnTo>
                    <a:lnTo>
                      <a:pt x="63" y="120"/>
                    </a:lnTo>
                    <a:lnTo>
                      <a:pt x="55" y="117"/>
                    </a:lnTo>
                    <a:lnTo>
                      <a:pt x="50" y="112"/>
                    </a:lnTo>
                    <a:lnTo>
                      <a:pt x="46" y="106"/>
                    </a:lnTo>
                    <a:lnTo>
                      <a:pt x="42" y="97"/>
                    </a:lnTo>
                    <a:lnTo>
                      <a:pt x="40" y="86"/>
                    </a:lnTo>
                    <a:lnTo>
                      <a:pt x="40" y="73"/>
                    </a:lnTo>
                    <a:lnTo>
                      <a:pt x="40" y="59"/>
                    </a:lnTo>
                    <a:lnTo>
                      <a:pt x="42" y="47"/>
                    </a:lnTo>
                    <a:lnTo>
                      <a:pt x="46" y="37"/>
                    </a:lnTo>
                    <a:lnTo>
                      <a:pt x="51" y="29"/>
                    </a:lnTo>
                    <a:lnTo>
                      <a:pt x="56" y="25"/>
                    </a:lnTo>
                    <a:lnTo>
                      <a:pt x="63" y="23"/>
                    </a:lnTo>
                    <a:lnTo>
                      <a:pt x="81" y="23"/>
                    </a:lnTo>
                    <a:lnTo>
                      <a:pt x="90" y="26"/>
                    </a:lnTo>
                    <a:lnTo>
                      <a:pt x="99" y="33"/>
                    </a:lnTo>
                    <a:lnTo>
                      <a:pt x="108" y="23"/>
                    </a:lnTo>
                    <a:lnTo>
                      <a:pt x="114" y="16"/>
                    </a:lnTo>
                    <a:lnTo>
                      <a:pt x="104" y="9"/>
                    </a:lnTo>
                    <a:lnTo>
                      <a:pt x="94" y="4"/>
                    </a:lnTo>
                    <a:lnTo>
                      <a:pt x="83" y="1"/>
                    </a:lnTo>
                    <a:lnTo>
                      <a:pt x="71" y="0"/>
                    </a:lnTo>
                    <a:lnTo>
                      <a:pt x="58" y="0"/>
                    </a:lnTo>
                    <a:lnTo>
                      <a:pt x="47" y="3"/>
                    </a:lnTo>
                    <a:lnTo>
                      <a:pt x="38" y="10"/>
                    </a:lnTo>
                    <a:lnTo>
                      <a:pt x="25" y="21"/>
                    </a:lnTo>
                    <a:lnTo>
                      <a:pt x="16" y="35"/>
                    </a:lnTo>
                    <a:lnTo>
                      <a:pt x="11" y="52"/>
                    </a:lnTo>
                    <a:lnTo>
                      <a:pt x="9" y="72"/>
                    </a:lnTo>
                    <a:lnTo>
                      <a:pt x="10" y="85"/>
                    </a:lnTo>
                    <a:lnTo>
                      <a:pt x="10" y="86"/>
                    </a:lnTo>
                    <a:lnTo>
                      <a:pt x="13" y="98"/>
                    </a:lnTo>
                    <a:lnTo>
                      <a:pt x="17" y="109"/>
                    </a:lnTo>
                    <a:lnTo>
                      <a:pt x="24" y="119"/>
                    </a:lnTo>
                    <a:lnTo>
                      <a:pt x="33" y="128"/>
                    </a:lnTo>
                    <a:lnTo>
                      <a:pt x="43" y="135"/>
                    </a:lnTo>
                    <a:lnTo>
                      <a:pt x="56" y="139"/>
                    </a:lnTo>
                    <a:lnTo>
                      <a:pt x="70" y="140"/>
                    </a:lnTo>
                    <a:lnTo>
                      <a:pt x="82" y="139"/>
                    </a:lnTo>
                    <a:lnTo>
                      <a:pt x="93" y="137"/>
                    </a:lnTo>
                    <a:lnTo>
                      <a:pt x="104" y="133"/>
                    </a:lnTo>
                    <a:lnTo>
                      <a:pt x="115" y="128"/>
                    </a:lnTo>
                    <a:lnTo>
                      <a:pt x="115" y="120"/>
                    </a:lnTo>
                    <a:lnTo>
                      <a:pt x="115" y="63"/>
                    </a:lnTo>
                    <a:close/>
                    <a:moveTo>
                      <a:pt x="117" y="334"/>
                    </a:moveTo>
                    <a:lnTo>
                      <a:pt x="107" y="302"/>
                    </a:lnTo>
                    <a:lnTo>
                      <a:pt x="99" y="279"/>
                    </a:lnTo>
                    <a:lnTo>
                      <a:pt x="83" y="228"/>
                    </a:lnTo>
                    <a:lnTo>
                      <a:pt x="74" y="198"/>
                    </a:lnTo>
                    <a:lnTo>
                      <a:pt x="71" y="198"/>
                    </a:lnTo>
                    <a:lnTo>
                      <a:pt x="71" y="279"/>
                    </a:lnTo>
                    <a:lnTo>
                      <a:pt x="45" y="279"/>
                    </a:lnTo>
                    <a:lnTo>
                      <a:pt x="47" y="270"/>
                    </a:lnTo>
                    <a:lnTo>
                      <a:pt x="49" y="264"/>
                    </a:lnTo>
                    <a:lnTo>
                      <a:pt x="52" y="254"/>
                    </a:lnTo>
                    <a:lnTo>
                      <a:pt x="54" y="244"/>
                    </a:lnTo>
                    <a:lnTo>
                      <a:pt x="58" y="228"/>
                    </a:lnTo>
                    <a:lnTo>
                      <a:pt x="62" y="245"/>
                    </a:lnTo>
                    <a:lnTo>
                      <a:pt x="67" y="265"/>
                    </a:lnTo>
                    <a:lnTo>
                      <a:pt x="71" y="279"/>
                    </a:lnTo>
                    <a:lnTo>
                      <a:pt x="71" y="198"/>
                    </a:lnTo>
                    <a:lnTo>
                      <a:pt x="44" y="198"/>
                    </a:lnTo>
                    <a:lnTo>
                      <a:pt x="0" y="334"/>
                    </a:lnTo>
                    <a:lnTo>
                      <a:pt x="28" y="334"/>
                    </a:lnTo>
                    <a:lnTo>
                      <a:pt x="38" y="302"/>
                    </a:lnTo>
                    <a:lnTo>
                      <a:pt x="78" y="302"/>
                    </a:lnTo>
                    <a:lnTo>
                      <a:pt x="87" y="334"/>
                    </a:lnTo>
                    <a:lnTo>
                      <a:pt x="117" y="334"/>
                    </a:lnTo>
                    <a:close/>
                    <a:moveTo>
                      <a:pt x="166" y="393"/>
                    </a:moveTo>
                    <a:lnTo>
                      <a:pt x="138" y="393"/>
                    </a:lnTo>
                    <a:lnTo>
                      <a:pt x="127" y="445"/>
                    </a:lnTo>
                    <a:lnTo>
                      <a:pt x="124" y="457"/>
                    </a:lnTo>
                    <a:lnTo>
                      <a:pt x="122" y="471"/>
                    </a:lnTo>
                    <a:lnTo>
                      <a:pt x="120" y="483"/>
                    </a:lnTo>
                    <a:lnTo>
                      <a:pt x="119" y="490"/>
                    </a:lnTo>
                    <a:lnTo>
                      <a:pt x="116" y="467"/>
                    </a:lnTo>
                    <a:lnTo>
                      <a:pt x="112" y="448"/>
                    </a:lnTo>
                    <a:lnTo>
                      <a:pt x="110" y="436"/>
                    </a:lnTo>
                    <a:lnTo>
                      <a:pt x="101" y="393"/>
                    </a:lnTo>
                    <a:lnTo>
                      <a:pt x="71" y="393"/>
                    </a:lnTo>
                    <a:lnTo>
                      <a:pt x="58" y="450"/>
                    </a:lnTo>
                    <a:lnTo>
                      <a:pt x="56" y="462"/>
                    </a:lnTo>
                    <a:lnTo>
                      <a:pt x="54" y="475"/>
                    </a:lnTo>
                    <a:lnTo>
                      <a:pt x="53" y="485"/>
                    </a:lnTo>
                    <a:lnTo>
                      <a:pt x="52" y="492"/>
                    </a:lnTo>
                    <a:lnTo>
                      <a:pt x="51" y="488"/>
                    </a:lnTo>
                    <a:lnTo>
                      <a:pt x="50" y="479"/>
                    </a:lnTo>
                    <a:lnTo>
                      <a:pt x="48" y="465"/>
                    </a:lnTo>
                    <a:lnTo>
                      <a:pt x="45" y="447"/>
                    </a:lnTo>
                    <a:lnTo>
                      <a:pt x="33" y="393"/>
                    </a:lnTo>
                    <a:lnTo>
                      <a:pt x="4" y="393"/>
                    </a:lnTo>
                    <a:lnTo>
                      <a:pt x="36" y="530"/>
                    </a:lnTo>
                    <a:lnTo>
                      <a:pt x="67" y="530"/>
                    </a:lnTo>
                    <a:lnTo>
                      <a:pt x="75" y="492"/>
                    </a:lnTo>
                    <a:lnTo>
                      <a:pt x="83" y="455"/>
                    </a:lnTo>
                    <a:lnTo>
                      <a:pt x="85" y="436"/>
                    </a:lnTo>
                    <a:lnTo>
                      <a:pt x="86" y="441"/>
                    </a:lnTo>
                    <a:lnTo>
                      <a:pt x="87" y="450"/>
                    </a:lnTo>
                    <a:lnTo>
                      <a:pt x="89" y="462"/>
                    </a:lnTo>
                    <a:lnTo>
                      <a:pt x="92" y="475"/>
                    </a:lnTo>
                    <a:lnTo>
                      <a:pt x="104" y="530"/>
                    </a:lnTo>
                    <a:lnTo>
                      <a:pt x="134" y="530"/>
                    </a:lnTo>
                    <a:lnTo>
                      <a:pt x="143" y="490"/>
                    </a:lnTo>
                    <a:lnTo>
                      <a:pt x="166" y="393"/>
                    </a:lnTo>
                    <a:close/>
                    <a:moveTo>
                      <a:pt x="205" y="198"/>
                    </a:moveTo>
                    <a:lnTo>
                      <a:pt x="107" y="198"/>
                    </a:lnTo>
                    <a:lnTo>
                      <a:pt x="107" y="221"/>
                    </a:lnTo>
                    <a:lnTo>
                      <a:pt x="141" y="221"/>
                    </a:lnTo>
                    <a:lnTo>
                      <a:pt x="141" y="334"/>
                    </a:lnTo>
                    <a:lnTo>
                      <a:pt x="168" y="334"/>
                    </a:lnTo>
                    <a:lnTo>
                      <a:pt x="168" y="221"/>
                    </a:lnTo>
                    <a:lnTo>
                      <a:pt x="201" y="221"/>
                    </a:lnTo>
                    <a:lnTo>
                      <a:pt x="205" y="198"/>
                    </a:lnTo>
                    <a:close/>
                    <a:moveTo>
                      <a:pt x="218" y="116"/>
                    </a:moveTo>
                    <a:lnTo>
                      <a:pt x="169" y="116"/>
                    </a:lnTo>
                    <a:lnTo>
                      <a:pt x="169" y="3"/>
                    </a:lnTo>
                    <a:lnTo>
                      <a:pt x="141" y="3"/>
                    </a:lnTo>
                    <a:lnTo>
                      <a:pt x="141" y="138"/>
                    </a:lnTo>
                    <a:lnTo>
                      <a:pt x="213" y="138"/>
                    </a:lnTo>
                    <a:lnTo>
                      <a:pt x="218" y="116"/>
                    </a:lnTo>
                    <a:close/>
                    <a:moveTo>
                      <a:pt x="278" y="529"/>
                    </a:moveTo>
                    <a:lnTo>
                      <a:pt x="268" y="497"/>
                    </a:lnTo>
                    <a:lnTo>
                      <a:pt x="260" y="474"/>
                    </a:lnTo>
                    <a:lnTo>
                      <a:pt x="244" y="423"/>
                    </a:lnTo>
                    <a:lnTo>
                      <a:pt x="235" y="393"/>
                    </a:lnTo>
                    <a:lnTo>
                      <a:pt x="232" y="393"/>
                    </a:lnTo>
                    <a:lnTo>
                      <a:pt x="232" y="474"/>
                    </a:lnTo>
                    <a:lnTo>
                      <a:pt x="206" y="474"/>
                    </a:lnTo>
                    <a:lnTo>
                      <a:pt x="208" y="465"/>
                    </a:lnTo>
                    <a:lnTo>
                      <a:pt x="210" y="459"/>
                    </a:lnTo>
                    <a:lnTo>
                      <a:pt x="213" y="448"/>
                    </a:lnTo>
                    <a:lnTo>
                      <a:pt x="215" y="439"/>
                    </a:lnTo>
                    <a:lnTo>
                      <a:pt x="219" y="423"/>
                    </a:lnTo>
                    <a:lnTo>
                      <a:pt x="223" y="441"/>
                    </a:lnTo>
                    <a:lnTo>
                      <a:pt x="228" y="460"/>
                    </a:lnTo>
                    <a:lnTo>
                      <a:pt x="232" y="474"/>
                    </a:lnTo>
                    <a:lnTo>
                      <a:pt x="232" y="393"/>
                    </a:lnTo>
                    <a:lnTo>
                      <a:pt x="205" y="393"/>
                    </a:lnTo>
                    <a:lnTo>
                      <a:pt x="161" y="529"/>
                    </a:lnTo>
                    <a:lnTo>
                      <a:pt x="189" y="529"/>
                    </a:lnTo>
                    <a:lnTo>
                      <a:pt x="199" y="497"/>
                    </a:lnTo>
                    <a:lnTo>
                      <a:pt x="239" y="497"/>
                    </a:lnTo>
                    <a:lnTo>
                      <a:pt x="248" y="529"/>
                    </a:lnTo>
                    <a:lnTo>
                      <a:pt x="278" y="529"/>
                    </a:lnTo>
                    <a:close/>
                    <a:moveTo>
                      <a:pt x="341" y="70"/>
                    </a:moveTo>
                    <a:lnTo>
                      <a:pt x="337" y="41"/>
                    </a:lnTo>
                    <a:lnTo>
                      <a:pt x="327" y="22"/>
                    </a:lnTo>
                    <a:lnTo>
                      <a:pt x="325" y="19"/>
                    </a:lnTo>
                    <a:lnTo>
                      <a:pt x="310" y="8"/>
                    </a:lnTo>
                    <a:lnTo>
                      <a:pt x="310" y="57"/>
                    </a:lnTo>
                    <a:lnTo>
                      <a:pt x="310" y="71"/>
                    </a:lnTo>
                    <a:lnTo>
                      <a:pt x="308" y="93"/>
                    </a:lnTo>
                    <a:lnTo>
                      <a:pt x="303" y="108"/>
                    </a:lnTo>
                    <a:lnTo>
                      <a:pt x="295" y="117"/>
                    </a:lnTo>
                    <a:lnTo>
                      <a:pt x="283" y="120"/>
                    </a:lnTo>
                    <a:lnTo>
                      <a:pt x="276" y="120"/>
                    </a:lnTo>
                    <a:lnTo>
                      <a:pt x="271" y="118"/>
                    </a:lnTo>
                    <a:lnTo>
                      <a:pt x="266" y="115"/>
                    </a:lnTo>
                    <a:lnTo>
                      <a:pt x="261" y="109"/>
                    </a:lnTo>
                    <a:lnTo>
                      <a:pt x="257" y="100"/>
                    </a:lnTo>
                    <a:lnTo>
                      <a:pt x="255" y="87"/>
                    </a:lnTo>
                    <a:lnTo>
                      <a:pt x="254" y="71"/>
                    </a:lnTo>
                    <a:lnTo>
                      <a:pt x="254" y="55"/>
                    </a:lnTo>
                    <a:lnTo>
                      <a:pt x="256" y="43"/>
                    </a:lnTo>
                    <a:lnTo>
                      <a:pt x="265" y="27"/>
                    </a:lnTo>
                    <a:lnTo>
                      <a:pt x="273" y="22"/>
                    </a:lnTo>
                    <a:lnTo>
                      <a:pt x="297" y="22"/>
                    </a:lnTo>
                    <a:lnTo>
                      <a:pt x="304" y="32"/>
                    </a:lnTo>
                    <a:lnTo>
                      <a:pt x="306" y="39"/>
                    </a:lnTo>
                    <a:lnTo>
                      <a:pt x="308" y="47"/>
                    </a:lnTo>
                    <a:lnTo>
                      <a:pt x="310" y="57"/>
                    </a:lnTo>
                    <a:lnTo>
                      <a:pt x="310" y="8"/>
                    </a:lnTo>
                    <a:lnTo>
                      <a:pt x="307" y="6"/>
                    </a:lnTo>
                    <a:lnTo>
                      <a:pt x="283" y="1"/>
                    </a:lnTo>
                    <a:lnTo>
                      <a:pt x="272" y="1"/>
                    </a:lnTo>
                    <a:lnTo>
                      <a:pt x="263" y="3"/>
                    </a:lnTo>
                    <a:lnTo>
                      <a:pt x="255" y="8"/>
                    </a:lnTo>
                    <a:lnTo>
                      <a:pt x="241" y="18"/>
                    </a:lnTo>
                    <a:lnTo>
                      <a:pt x="232" y="32"/>
                    </a:lnTo>
                    <a:lnTo>
                      <a:pt x="226" y="50"/>
                    </a:lnTo>
                    <a:lnTo>
                      <a:pt x="224" y="71"/>
                    </a:lnTo>
                    <a:lnTo>
                      <a:pt x="225" y="85"/>
                    </a:lnTo>
                    <a:lnTo>
                      <a:pt x="228" y="99"/>
                    </a:lnTo>
                    <a:lnTo>
                      <a:pt x="233" y="111"/>
                    </a:lnTo>
                    <a:lnTo>
                      <a:pt x="239" y="121"/>
                    </a:lnTo>
                    <a:lnTo>
                      <a:pt x="248" y="130"/>
                    </a:lnTo>
                    <a:lnTo>
                      <a:pt x="258" y="136"/>
                    </a:lnTo>
                    <a:lnTo>
                      <a:pt x="270" y="139"/>
                    </a:lnTo>
                    <a:lnTo>
                      <a:pt x="284" y="141"/>
                    </a:lnTo>
                    <a:lnTo>
                      <a:pt x="295" y="141"/>
                    </a:lnTo>
                    <a:lnTo>
                      <a:pt x="303" y="139"/>
                    </a:lnTo>
                    <a:lnTo>
                      <a:pt x="311" y="134"/>
                    </a:lnTo>
                    <a:lnTo>
                      <a:pt x="324" y="124"/>
                    </a:lnTo>
                    <a:lnTo>
                      <a:pt x="327" y="120"/>
                    </a:lnTo>
                    <a:lnTo>
                      <a:pt x="333" y="110"/>
                    </a:lnTo>
                    <a:lnTo>
                      <a:pt x="339" y="91"/>
                    </a:lnTo>
                    <a:lnTo>
                      <a:pt x="341" y="70"/>
                    </a:lnTo>
                    <a:close/>
                    <a:moveTo>
                      <a:pt x="352" y="334"/>
                    </a:moveTo>
                    <a:lnTo>
                      <a:pt x="344" y="239"/>
                    </a:lnTo>
                    <a:lnTo>
                      <a:pt x="340" y="198"/>
                    </a:lnTo>
                    <a:lnTo>
                      <a:pt x="305" y="198"/>
                    </a:lnTo>
                    <a:lnTo>
                      <a:pt x="285" y="273"/>
                    </a:lnTo>
                    <a:lnTo>
                      <a:pt x="283" y="281"/>
                    </a:lnTo>
                    <a:lnTo>
                      <a:pt x="282" y="288"/>
                    </a:lnTo>
                    <a:lnTo>
                      <a:pt x="281" y="281"/>
                    </a:lnTo>
                    <a:lnTo>
                      <a:pt x="280" y="276"/>
                    </a:lnTo>
                    <a:lnTo>
                      <a:pt x="270" y="239"/>
                    </a:lnTo>
                    <a:lnTo>
                      <a:pt x="260" y="198"/>
                    </a:lnTo>
                    <a:lnTo>
                      <a:pt x="225" y="198"/>
                    </a:lnTo>
                    <a:lnTo>
                      <a:pt x="212" y="334"/>
                    </a:lnTo>
                    <a:lnTo>
                      <a:pt x="239" y="334"/>
                    </a:lnTo>
                    <a:lnTo>
                      <a:pt x="244" y="256"/>
                    </a:lnTo>
                    <a:lnTo>
                      <a:pt x="245" y="247"/>
                    </a:lnTo>
                    <a:lnTo>
                      <a:pt x="245" y="239"/>
                    </a:lnTo>
                    <a:lnTo>
                      <a:pt x="246" y="247"/>
                    </a:lnTo>
                    <a:lnTo>
                      <a:pt x="248" y="256"/>
                    </a:lnTo>
                    <a:lnTo>
                      <a:pt x="250" y="263"/>
                    </a:lnTo>
                    <a:lnTo>
                      <a:pt x="270" y="334"/>
                    </a:lnTo>
                    <a:lnTo>
                      <a:pt x="293" y="334"/>
                    </a:lnTo>
                    <a:lnTo>
                      <a:pt x="306" y="288"/>
                    </a:lnTo>
                    <a:lnTo>
                      <a:pt x="317" y="251"/>
                    </a:lnTo>
                    <a:lnTo>
                      <a:pt x="318" y="246"/>
                    </a:lnTo>
                    <a:lnTo>
                      <a:pt x="319" y="239"/>
                    </a:lnTo>
                    <a:lnTo>
                      <a:pt x="319" y="247"/>
                    </a:lnTo>
                    <a:lnTo>
                      <a:pt x="320" y="256"/>
                    </a:lnTo>
                    <a:lnTo>
                      <a:pt x="325" y="334"/>
                    </a:lnTo>
                    <a:lnTo>
                      <a:pt x="352" y="334"/>
                    </a:lnTo>
                    <a:close/>
                    <a:moveTo>
                      <a:pt x="366" y="393"/>
                    </a:moveTo>
                    <a:lnTo>
                      <a:pt x="268" y="393"/>
                    </a:lnTo>
                    <a:lnTo>
                      <a:pt x="268" y="416"/>
                    </a:lnTo>
                    <a:lnTo>
                      <a:pt x="302" y="416"/>
                    </a:lnTo>
                    <a:lnTo>
                      <a:pt x="302" y="529"/>
                    </a:lnTo>
                    <a:lnTo>
                      <a:pt x="329" y="529"/>
                    </a:lnTo>
                    <a:lnTo>
                      <a:pt x="329" y="416"/>
                    </a:lnTo>
                    <a:lnTo>
                      <a:pt x="362" y="416"/>
                    </a:lnTo>
                    <a:lnTo>
                      <a:pt x="366" y="393"/>
                    </a:lnTo>
                    <a:close/>
                    <a:moveTo>
                      <a:pt x="458" y="101"/>
                    </a:moveTo>
                    <a:lnTo>
                      <a:pt x="456" y="88"/>
                    </a:lnTo>
                    <a:lnTo>
                      <a:pt x="451" y="79"/>
                    </a:lnTo>
                    <a:lnTo>
                      <a:pt x="442" y="71"/>
                    </a:lnTo>
                    <a:lnTo>
                      <a:pt x="431" y="66"/>
                    </a:lnTo>
                    <a:lnTo>
                      <a:pt x="437" y="64"/>
                    </a:lnTo>
                    <a:lnTo>
                      <a:pt x="440" y="63"/>
                    </a:lnTo>
                    <a:lnTo>
                      <a:pt x="443" y="59"/>
                    </a:lnTo>
                    <a:lnTo>
                      <a:pt x="446" y="57"/>
                    </a:lnTo>
                    <a:lnTo>
                      <a:pt x="450" y="54"/>
                    </a:lnTo>
                    <a:lnTo>
                      <a:pt x="453" y="46"/>
                    </a:lnTo>
                    <a:lnTo>
                      <a:pt x="453" y="27"/>
                    </a:lnTo>
                    <a:lnTo>
                      <a:pt x="452" y="26"/>
                    </a:lnTo>
                    <a:lnTo>
                      <a:pt x="449" y="19"/>
                    </a:lnTo>
                    <a:lnTo>
                      <a:pt x="433" y="5"/>
                    </a:lnTo>
                    <a:lnTo>
                      <a:pt x="427" y="3"/>
                    </a:lnTo>
                    <a:lnTo>
                      <a:pt x="427" y="89"/>
                    </a:lnTo>
                    <a:lnTo>
                      <a:pt x="427" y="104"/>
                    </a:lnTo>
                    <a:lnTo>
                      <a:pt x="424" y="110"/>
                    </a:lnTo>
                    <a:lnTo>
                      <a:pt x="420" y="113"/>
                    </a:lnTo>
                    <a:lnTo>
                      <a:pt x="417" y="115"/>
                    </a:lnTo>
                    <a:lnTo>
                      <a:pt x="413" y="116"/>
                    </a:lnTo>
                    <a:lnTo>
                      <a:pt x="390" y="116"/>
                    </a:lnTo>
                    <a:lnTo>
                      <a:pt x="390" y="79"/>
                    </a:lnTo>
                    <a:lnTo>
                      <a:pt x="412" y="79"/>
                    </a:lnTo>
                    <a:lnTo>
                      <a:pt x="414" y="80"/>
                    </a:lnTo>
                    <a:lnTo>
                      <a:pt x="423" y="82"/>
                    </a:lnTo>
                    <a:lnTo>
                      <a:pt x="427" y="89"/>
                    </a:lnTo>
                    <a:lnTo>
                      <a:pt x="427" y="3"/>
                    </a:lnTo>
                    <a:lnTo>
                      <a:pt x="425" y="3"/>
                    </a:lnTo>
                    <a:lnTo>
                      <a:pt x="424" y="3"/>
                    </a:lnTo>
                    <a:lnTo>
                      <a:pt x="424" y="36"/>
                    </a:lnTo>
                    <a:lnTo>
                      <a:pt x="424" y="47"/>
                    </a:lnTo>
                    <a:lnTo>
                      <a:pt x="421" y="53"/>
                    </a:lnTo>
                    <a:lnTo>
                      <a:pt x="417" y="55"/>
                    </a:lnTo>
                    <a:lnTo>
                      <a:pt x="415" y="56"/>
                    </a:lnTo>
                    <a:lnTo>
                      <a:pt x="412" y="57"/>
                    </a:lnTo>
                    <a:lnTo>
                      <a:pt x="389" y="57"/>
                    </a:lnTo>
                    <a:lnTo>
                      <a:pt x="389" y="26"/>
                    </a:lnTo>
                    <a:lnTo>
                      <a:pt x="411" y="26"/>
                    </a:lnTo>
                    <a:lnTo>
                      <a:pt x="414" y="27"/>
                    </a:lnTo>
                    <a:lnTo>
                      <a:pt x="416" y="28"/>
                    </a:lnTo>
                    <a:lnTo>
                      <a:pt x="421" y="30"/>
                    </a:lnTo>
                    <a:lnTo>
                      <a:pt x="424" y="36"/>
                    </a:lnTo>
                    <a:lnTo>
                      <a:pt x="424" y="3"/>
                    </a:lnTo>
                    <a:lnTo>
                      <a:pt x="362" y="3"/>
                    </a:lnTo>
                    <a:lnTo>
                      <a:pt x="362" y="138"/>
                    </a:lnTo>
                    <a:lnTo>
                      <a:pt x="412" y="138"/>
                    </a:lnTo>
                    <a:lnTo>
                      <a:pt x="418" y="138"/>
                    </a:lnTo>
                    <a:lnTo>
                      <a:pt x="422" y="138"/>
                    </a:lnTo>
                    <a:lnTo>
                      <a:pt x="438" y="134"/>
                    </a:lnTo>
                    <a:lnTo>
                      <a:pt x="449" y="126"/>
                    </a:lnTo>
                    <a:lnTo>
                      <a:pt x="455" y="116"/>
                    </a:lnTo>
                    <a:lnTo>
                      <a:pt x="456" y="114"/>
                    </a:lnTo>
                    <a:lnTo>
                      <a:pt x="458" y="101"/>
                    </a:lnTo>
                    <a:close/>
                    <a:moveTo>
                      <a:pt x="467" y="519"/>
                    </a:moveTo>
                    <a:lnTo>
                      <a:pt x="461" y="511"/>
                    </a:lnTo>
                    <a:lnTo>
                      <a:pt x="455" y="502"/>
                    </a:lnTo>
                    <a:lnTo>
                      <a:pt x="447" y="508"/>
                    </a:lnTo>
                    <a:lnTo>
                      <a:pt x="440" y="511"/>
                    </a:lnTo>
                    <a:lnTo>
                      <a:pt x="420" y="511"/>
                    </a:lnTo>
                    <a:lnTo>
                      <a:pt x="411" y="505"/>
                    </a:lnTo>
                    <a:lnTo>
                      <a:pt x="401" y="488"/>
                    </a:lnTo>
                    <a:lnTo>
                      <a:pt x="400" y="478"/>
                    </a:lnTo>
                    <a:lnTo>
                      <a:pt x="400" y="443"/>
                    </a:lnTo>
                    <a:lnTo>
                      <a:pt x="402" y="432"/>
                    </a:lnTo>
                    <a:lnTo>
                      <a:pt x="412" y="417"/>
                    </a:lnTo>
                    <a:lnTo>
                      <a:pt x="421" y="412"/>
                    </a:lnTo>
                    <a:lnTo>
                      <a:pt x="438" y="412"/>
                    </a:lnTo>
                    <a:lnTo>
                      <a:pt x="445" y="415"/>
                    </a:lnTo>
                    <a:lnTo>
                      <a:pt x="452" y="420"/>
                    </a:lnTo>
                    <a:lnTo>
                      <a:pt x="457" y="412"/>
                    </a:lnTo>
                    <a:lnTo>
                      <a:pt x="464" y="401"/>
                    </a:lnTo>
                    <a:lnTo>
                      <a:pt x="457" y="395"/>
                    </a:lnTo>
                    <a:lnTo>
                      <a:pt x="443" y="391"/>
                    </a:lnTo>
                    <a:lnTo>
                      <a:pt x="430" y="391"/>
                    </a:lnTo>
                    <a:lnTo>
                      <a:pt x="414" y="393"/>
                    </a:lnTo>
                    <a:lnTo>
                      <a:pt x="400" y="399"/>
                    </a:lnTo>
                    <a:lnTo>
                      <a:pt x="388" y="409"/>
                    </a:lnTo>
                    <a:lnTo>
                      <a:pt x="378" y="422"/>
                    </a:lnTo>
                    <a:lnTo>
                      <a:pt x="374" y="431"/>
                    </a:lnTo>
                    <a:lnTo>
                      <a:pt x="371" y="441"/>
                    </a:lnTo>
                    <a:lnTo>
                      <a:pt x="369" y="452"/>
                    </a:lnTo>
                    <a:lnTo>
                      <a:pt x="369" y="464"/>
                    </a:lnTo>
                    <a:lnTo>
                      <a:pt x="370" y="478"/>
                    </a:lnTo>
                    <a:lnTo>
                      <a:pt x="373" y="491"/>
                    </a:lnTo>
                    <a:lnTo>
                      <a:pt x="378" y="503"/>
                    </a:lnTo>
                    <a:lnTo>
                      <a:pt x="385" y="513"/>
                    </a:lnTo>
                    <a:lnTo>
                      <a:pt x="394" y="521"/>
                    </a:lnTo>
                    <a:lnTo>
                      <a:pt x="405" y="527"/>
                    </a:lnTo>
                    <a:lnTo>
                      <a:pt x="416" y="530"/>
                    </a:lnTo>
                    <a:lnTo>
                      <a:pt x="430" y="532"/>
                    </a:lnTo>
                    <a:lnTo>
                      <a:pt x="445" y="532"/>
                    </a:lnTo>
                    <a:lnTo>
                      <a:pt x="457" y="528"/>
                    </a:lnTo>
                    <a:lnTo>
                      <a:pt x="467" y="519"/>
                    </a:lnTo>
                    <a:close/>
                    <a:moveTo>
                      <a:pt x="486" y="265"/>
                    </a:moveTo>
                    <a:lnTo>
                      <a:pt x="482" y="237"/>
                    </a:lnTo>
                    <a:lnTo>
                      <a:pt x="471" y="217"/>
                    </a:lnTo>
                    <a:lnTo>
                      <a:pt x="470" y="215"/>
                    </a:lnTo>
                    <a:lnTo>
                      <a:pt x="454" y="203"/>
                    </a:lnTo>
                    <a:lnTo>
                      <a:pt x="454" y="252"/>
                    </a:lnTo>
                    <a:lnTo>
                      <a:pt x="454" y="266"/>
                    </a:lnTo>
                    <a:lnTo>
                      <a:pt x="453" y="288"/>
                    </a:lnTo>
                    <a:lnTo>
                      <a:pt x="448" y="304"/>
                    </a:lnTo>
                    <a:lnTo>
                      <a:pt x="439" y="312"/>
                    </a:lnTo>
                    <a:lnTo>
                      <a:pt x="427" y="315"/>
                    </a:lnTo>
                    <a:lnTo>
                      <a:pt x="421" y="315"/>
                    </a:lnTo>
                    <a:lnTo>
                      <a:pt x="415" y="314"/>
                    </a:lnTo>
                    <a:lnTo>
                      <a:pt x="411" y="310"/>
                    </a:lnTo>
                    <a:lnTo>
                      <a:pt x="406" y="304"/>
                    </a:lnTo>
                    <a:lnTo>
                      <a:pt x="402" y="295"/>
                    </a:lnTo>
                    <a:lnTo>
                      <a:pt x="400" y="282"/>
                    </a:lnTo>
                    <a:lnTo>
                      <a:pt x="399" y="266"/>
                    </a:lnTo>
                    <a:lnTo>
                      <a:pt x="399" y="250"/>
                    </a:lnTo>
                    <a:lnTo>
                      <a:pt x="401" y="238"/>
                    </a:lnTo>
                    <a:lnTo>
                      <a:pt x="407" y="228"/>
                    </a:lnTo>
                    <a:lnTo>
                      <a:pt x="410" y="222"/>
                    </a:lnTo>
                    <a:lnTo>
                      <a:pt x="418" y="217"/>
                    </a:lnTo>
                    <a:lnTo>
                      <a:pt x="441" y="217"/>
                    </a:lnTo>
                    <a:lnTo>
                      <a:pt x="449" y="228"/>
                    </a:lnTo>
                    <a:lnTo>
                      <a:pt x="453" y="242"/>
                    </a:lnTo>
                    <a:lnTo>
                      <a:pt x="454" y="252"/>
                    </a:lnTo>
                    <a:lnTo>
                      <a:pt x="454" y="203"/>
                    </a:lnTo>
                    <a:lnTo>
                      <a:pt x="452" y="201"/>
                    </a:lnTo>
                    <a:lnTo>
                      <a:pt x="427" y="196"/>
                    </a:lnTo>
                    <a:lnTo>
                      <a:pt x="417" y="196"/>
                    </a:lnTo>
                    <a:lnTo>
                      <a:pt x="407" y="199"/>
                    </a:lnTo>
                    <a:lnTo>
                      <a:pt x="399" y="203"/>
                    </a:lnTo>
                    <a:lnTo>
                      <a:pt x="386" y="213"/>
                    </a:lnTo>
                    <a:lnTo>
                      <a:pt x="376" y="228"/>
                    </a:lnTo>
                    <a:lnTo>
                      <a:pt x="370" y="246"/>
                    </a:lnTo>
                    <a:lnTo>
                      <a:pt x="368" y="266"/>
                    </a:lnTo>
                    <a:lnTo>
                      <a:pt x="369" y="281"/>
                    </a:lnTo>
                    <a:lnTo>
                      <a:pt x="372" y="294"/>
                    </a:lnTo>
                    <a:lnTo>
                      <a:pt x="377" y="306"/>
                    </a:lnTo>
                    <a:lnTo>
                      <a:pt x="384" y="317"/>
                    </a:lnTo>
                    <a:lnTo>
                      <a:pt x="392" y="326"/>
                    </a:lnTo>
                    <a:lnTo>
                      <a:pt x="402" y="331"/>
                    </a:lnTo>
                    <a:lnTo>
                      <a:pt x="414" y="335"/>
                    </a:lnTo>
                    <a:lnTo>
                      <a:pt x="428" y="336"/>
                    </a:lnTo>
                    <a:lnTo>
                      <a:pt x="440" y="336"/>
                    </a:lnTo>
                    <a:lnTo>
                      <a:pt x="447" y="334"/>
                    </a:lnTo>
                    <a:lnTo>
                      <a:pt x="455" y="330"/>
                    </a:lnTo>
                    <a:lnTo>
                      <a:pt x="468" y="319"/>
                    </a:lnTo>
                    <a:lnTo>
                      <a:pt x="471" y="315"/>
                    </a:lnTo>
                    <a:lnTo>
                      <a:pt x="478" y="305"/>
                    </a:lnTo>
                    <a:lnTo>
                      <a:pt x="484" y="287"/>
                    </a:lnTo>
                    <a:lnTo>
                      <a:pt x="486" y="265"/>
                    </a:lnTo>
                    <a:close/>
                    <a:moveTo>
                      <a:pt x="577" y="393"/>
                    </a:moveTo>
                    <a:lnTo>
                      <a:pt x="549" y="393"/>
                    </a:lnTo>
                    <a:lnTo>
                      <a:pt x="549" y="446"/>
                    </a:lnTo>
                    <a:lnTo>
                      <a:pt x="510" y="446"/>
                    </a:lnTo>
                    <a:lnTo>
                      <a:pt x="510" y="393"/>
                    </a:lnTo>
                    <a:lnTo>
                      <a:pt x="483" y="393"/>
                    </a:lnTo>
                    <a:lnTo>
                      <a:pt x="483" y="529"/>
                    </a:lnTo>
                    <a:lnTo>
                      <a:pt x="510" y="529"/>
                    </a:lnTo>
                    <a:lnTo>
                      <a:pt x="510" y="469"/>
                    </a:lnTo>
                    <a:lnTo>
                      <a:pt x="549" y="469"/>
                    </a:lnTo>
                    <a:lnTo>
                      <a:pt x="549" y="529"/>
                    </a:lnTo>
                    <a:lnTo>
                      <a:pt x="577" y="529"/>
                    </a:lnTo>
                    <a:lnTo>
                      <a:pt x="577" y="469"/>
                    </a:lnTo>
                    <a:lnTo>
                      <a:pt x="577" y="446"/>
                    </a:lnTo>
                    <a:lnTo>
                      <a:pt x="577" y="393"/>
                    </a:lnTo>
                    <a:close/>
                    <a:moveTo>
                      <a:pt x="580" y="138"/>
                    </a:moveTo>
                    <a:lnTo>
                      <a:pt x="570" y="106"/>
                    </a:lnTo>
                    <a:lnTo>
                      <a:pt x="563" y="84"/>
                    </a:lnTo>
                    <a:lnTo>
                      <a:pt x="546" y="32"/>
                    </a:lnTo>
                    <a:lnTo>
                      <a:pt x="537" y="2"/>
                    </a:lnTo>
                    <a:lnTo>
                      <a:pt x="534" y="2"/>
                    </a:lnTo>
                    <a:lnTo>
                      <a:pt x="534" y="84"/>
                    </a:lnTo>
                    <a:lnTo>
                      <a:pt x="508" y="84"/>
                    </a:lnTo>
                    <a:lnTo>
                      <a:pt x="511" y="75"/>
                    </a:lnTo>
                    <a:lnTo>
                      <a:pt x="512" y="68"/>
                    </a:lnTo>
                    <a:lnTo>
                      <a:pt x="515" y="58"/>
                    </a:lnTo>
                    <a:lnTo>
                      <a:pt x="517" y="48"/>
                    </a:lnTo>
                    <a:lnTo>
                      <a:pt x="521" y="32"/>
                    </a:lnTo>
                    <a:lnTo>
                      <a:pt x="525" y="50"/>
                    </a:lnTo>
                    <a:lnTo>
                      <a:pt x="530" y="69"/>
                    </a:lnTo>
                    <a:lnTo>
                      <a:pt x="534" y="84"/>
                    </a:lnTo>
                    <a:lnTo>
                      <a:pt x="534" y="2"/>
                    </a:lnTo>
                    <a:lnTo>
                      <a:pt x="507" y="2"/>
                    </a:lnTo>
                    <a:lnTo>
                      <a:pt x="463" y="138"/>
                    </a:lnTo>
                    <a:lnTo>
                      <a:pt x="491" y="138"/>
                    </a:lnTo>
                    <a:lnTo>
                      <a:pt x="501" y="106"/>
                    </a:lnTo>
                    <a:lnTo>
                      <a:pt x="541" y="106"/>
                    </a:lnTo>
                    <a:lnTo>
                      <a:pt x="550" y="138"/>
                    </a:lnTo>
                    <a:lnTo>
                      <a:pt x="580" y="138"/>
                    </a:lnTo>
                    <a:close/>
                    <a:moveTo>
                      <a:pt x="595" y="291"/>
                    </a:moveTo>
                    <a:lnTo>
                      <a:pt x="593" y="277"/>
                    </a:lnTo>
                    <a:lnTo>
                      <a:pt x="587" y="266"/>
                    </a:lnTo>
                    <a:lnTo>
                      <a:pt x="576" y="257"/>
                    </a:lnTo>
                    <a:lnTo>
                      <a:pt x="561" y="251"/>
                    </a:lnTo>
                    <a:lnTo>
                      <a:pt x="533" y="243"/>
                    </a:lnTo>
                    <a:lnTo>
                      <a:pt x="530" y="239"/>
                    </a:lnTo>
                    <a:lnTo>
                      <a:pt x="530" y="223"/>
                    </a:lnTo>
                    <a:lnTo>
                      <a:pt x="537" y="217"/>
                    </a:lnTo>
                    <a:lnTo>
                      <a:pt x="559" y="217"/>
                    </a:lnTo>
                    <a:lnTo>
                      <a:pt x="568" y="220"/>
                    </a:lnTo>
                    <a:lnTo>
                      <a:pt x="580" y="227"/>
                    </a:lnTo>
                    <a:lnTo>
                      <a:pt x="587" y="217"/>
                    </a:lnTo>
                    <a:lnTo>
                      <a:pt x="593" y="208"/>
                    </a:lnTo>
                    <a:lnTo>
                      <a:pt x="583" y="202"/>
                    </a:lnTo>
                    <a:lnTo>
                      <a:pt x="572" y="198"/>
                    </a:lnTo>
                    <a:lnTo>
                      <a:pt x="560" y="195"/>
                    </a:lnTo>
                    <a:lnTo>
                      <a:pt x="548" y="194"/>
                    </a:lnTo>
                    <a:lnTo>
                      <a:pt x="528" y="197"/>
                    </a:lnTo>
                    <a:lnTo>
                      <a:pt x="513" y="206"/>
                    </a:lnTo>
                    <a:lnTo>
                      <a:pt x="503" y="219"/>
                    </a:lnTo>
                    <a:lnTo>
                      <a:pt x="499" y="236"/>
                    </a:lnTo>
                    <a:lnTo>
                      <a:pt x="499" y="244"/>
                    </a:lnTo>
                    <a:lnTo>
                      <a:pt x="501" y="251"/>
                    </a:lnTo>
                    <a:lnTo>
                      <a:pt x="505" y="257"/>
                    </a:lnTo>
                    <a:lnTo>
                      <a:pt x="510" y="265"/>
                    </a:lnTo>
                    <a:lnTo>
                      <a:pt x="518" y="270"/>
                    </a:lnTo>
                    <a:lnTo>
                      <a:pt x="559" y="281"/>
                    </a:lnTo>
                    <a:lnTo>
                      <a:pt x="564" y="287"/>
                    </a:lnTo>
                    <a:lnTo>
                      <a:pt x="564" y="308"/>
                    </a:lnTo>
                    <a:lnTo>
                      <a:pt x="556" y="314"/>
                    </a:lnTo>
                    <a:lnTo>
                      <a:pt x="527" y="314"/>
                    </a:lnTo>
                    <a:lnTo>
                      <a:pt x="516" y="310"/>
                    </a:lnTo>
                    <a:lnTo>
                      <a:pt x="503" y="303"/>
                    </a:lnTo>
                    <a:lnTo>
                      <a:pt x="493" y="324"/>
                    </a:lnTo>
                    <a:lnTo>
                      <a:pt x="504" y="330"/>
                    </a:lnTo>
                    <a:lnTo>
                      <a:pt x="516" y="334"/>
                    </a:lnTo>
                    <a:lnTo>
                      <a:pt x="528" y="336"/>
                    </a:lnTo>
                    <a:lnTo>
                      <a:pt x="539" y="337"/>
                    </a:lnTo>
                    <a:lnTo>
                      <a:pt x="562" y="334"/>
                    </a:lnTo>
                    <a:lnTo>
                      <a:pt x="580" y="324"/>
                    </a:lnTo>
                    <a:lnTo>
                      <a:pt x="588" y="314"/>
                    </a:lnTo>
                    <a:lnTo>
                      <a:pt x="591" y="310"/>
                    </a:lnTo>
                    <a:lnTo>
                      <a:pt x="595" y="291"/>
                    </a:lnTo>
                    <a:close/>
                    <a:moveTo>
                      <a:pt x="670" y="116"/>
                    </a:moveTo>
                    <a:lnTo>
                      <a:pt x="622" y="116"/>
                    </a:lnTo>
                    <a:lnTo>
                      <a:pt x="622" y="3"/>
                    </a:lnTo>
                    <a:lnTo>
                      <a:pt x="594" y="3"/>
                    </a:lnTo>
                    <a:lnTo>
                      <a:pt x="594" y="138"/>
                    </a:lnTo>
                    <a:lnTo>
                      <a:pt x="666" y="138"/>
                    </a:lnTo>
                    <a:lnTo>
                      <a:pt x="670" y="116"/>
                    </a:lnTo>
                    <a:close/>
                    <a:moveTo>
                      <a:pt x="710" y="240"/>
                    </a:moveTo>
                    <a:lnTo>
                      <a:pt x="709" y="229"/>
                    </a:lnTo>
                    <a:lnTo>
                      <a:pt x="705" y="220"/>
                    </a:lnTo>
                    <a:lnTo>
                      <a:pt x="705" y="219"/>
                    </a:lnTo>
                    <a:lnTo>
                      <a:pt x="699" y="211"/>
                    </a:lnTo>
                    <a:lnTo>
                      <a:pt x="690" y="205"/>
                    </a:lnTo>
                    <a:lnTo>
                      <a:pt x="683" y="200"/>
                    </a:lnTo>
                    <a:lnTo>
                      <a:pt x="680" y="200"/>
                    </a:lnTo>
                    <a:lnTo>
                      <a:pt x="680" y="228"/>
                    </a:lnTo>
                    <a:lnTo>
                      <a:pt x="680" y="247"/>
                    </a:lnTo>
                    <a:lnTo>
                      <a:pt x="679" y="251"/>
                    </a:lnTo>
                    <a:lnTo>
                      <a:pt x="677" y="255"/>
                    </a:lnTo>
                    <a:lnTo>
                      <a:pt x="673" y="260"/>
                    </a:lnTo>
                    <a:lnTo>
                      <a:pt x="670" y="262"/>
                    </a:lnTo>
                    <a:lnTo>
                      <a:pt x="644" y="262"/>
                    </a:lnTo>
                    <a:lnTo>
                      <a:pt x="644" y="220"/>
                    </a:lnTo>
                    <a:lnTo>
                      <a:pt x="673" y="220"/>
                    </a:lnTo>
                    <a:lnTo>
                      <a:pt x="680" y="228"/>
                    </a:lnTo>
                    <a:lnTo>
                      <a:pt x="680" y="200"/>
                    </a:lnTo>
                    <a:lnTo>
                      <a:pt x="676" y="198"/>
                    </a:lnTo>
                    <a:lnTo>
                      <a:pt x="617" y="198"/>
                    </a:lnTo>
                    <a:lnTo>
                      <a:pt x="617" y="334"/>
                    </a:lnTo>
                    <a:lnTo>
                      <a:pt x="644" y="334"/>
                    </a:lnTo>
                    <a:lnTo>
                      <a:pt x="644" y="284"/>
                    </a:lnTo>
                    <a:lnTo>
                      <a:pt x="674" y="284"/>
                    </a:lnTo>
                    <a:lnTo>
                      <a:pt x="680" y="282"/>
                    </a:lnTo>
                    <a:lnTo>
                      <a:pt x="687" y="279"/>
                    </a:lnTo>
                    <a:lnTo>
                      <a:pt x="696" y="273"/>
                    </a:lnTo>
                    <a:lnTo>
                      <a:pt x="704" y="264"/>
                    </a:lnTo>
                    <a:lnTo>
                      <a:pt x="705" y="262"/>
                    </a:lnTo>
                    <a:lnTo>
                      <a:pt x="708" y="253"/>
                    </a:lnTo>
                    <a:lnTo>
                      <a:pt x="710" y="240"/>
                    </a:lnTo>
                    <a:close/>
                    <a:moveTo>
                      <a:pt x="820" y="198"/>
                    </a:moveTo>
                    <a:lnTo>
                      <a:pt x="793" y="198"/>
                    </a:lnTo>
                    <a:lnTo>
                      <a:pt x="793" y="251"/>
                    </a:lnTo>
                    <a:lnTo>
                      <a:pt x="754" y="251"/>
                    </a:lnTo>
                    <a:lnTo>
                      <a:pt x="754" y="198"/>
                    </a:lnTo>
                    <a:lnTo>
                      <a:pt x="726" y="198"/>
                    </a:lnTo>
                    <a:lnTo>
                      <a:pt x="726" y="334"/>
                    </a:lnTo>
                    <a:lnTo>
                      <a:pt x="754" y="334"/>
                    </a:lnTo>
                    <a:lnTo>
                      <a:pt x="754" y="273"/>
                    </a:lnTo>
                    <a:lnTo>
                      <a:pt x="793" y="273"/>
                    </a:lnTo>
                    <a:lnTo>
                      <a:pt x="793" y="334"/>
                    </a:lnTo>
                    <a:lnTo>
                      <a:pt x="820" y="334"/>
                    </a:lnTo>
                    <a:lnTo>
                      <a:pt x="820" y="273"/>
                    </a:lnTo>
                    <a:lnTo>
                      <a:pt x="820" y="251"/>
                    </a:lnTo>
                    <a:lnTo>
                      <a:pt x="820" y="198"/>
                    </a:lnTo>
                    <a:close/>
                    <a:moveTo>
                      <a:pt x="929" y="310"/>
                    </a:moveTo>
                    <a:lnTo>
                      <a:pt x="877" y="310"/>
                    </a:lnTo>
                    <a:lnTo>
                      <a:pt x="877" y="274"/>
                    </a:lnTo>
                    <a:lnTo>
                      <a:pt x="916" y="274"/>
                    </a:lnTo>
                    <a:lnTo>
                      <a:pt x="916" y="252"/>
                    </a:lnTo>
                    <a:lnTo>
                      <a:pt x="877" y="252"/>
                    </a:lnTo>
                    <a:lnTo>
                      <a:pt x="877" y="220"/>
                    </a:lnTo>
                    <a:lnTo>
                      <a:pt x="923" y="220"/>
                    </a:lnTo>
                    <a:lnTo>
                      <a:pt x="927" y="198"/>
                    </a:lnTo>
                    <a:lnTo>
                      <a:pt x="850" y="198"/>
                    </a:lnTo>
                    <a:lnTo>
                      <a:pt x="850" y="334"/>
                    </a:lnTo>
                    <a:lnTo>
                      <a:pt x="929" y="334"/>
                    </a:lnTo>
                    <a:lnTo>
                      <a:pt x="929" y="310"/>
                    </a:lnTo>
                    <a:close/>
                    <a:moveTo>
                      <a:pt x="1049" y="334"/>
                    </a:moveTo>
                    <a:lnTo>
                      <a:pt x="1045" y="327"/>
                    </a:lnTo>
                    <a:lnTo>
                      <a:pt x="1035" y="311"/>
                    </a:lnTo>
                    <a:lnTo>
                      <a:pt x="1025" y="293"/>
                    </a:lnTo>
                    <a:lnTo>
                      <a:pt x="1016" y="281"/>
                    </a:lnTo>
                    <a:lnTo>
                      <a:pt x="1014" y="279"/>
                    </a:lnTo>
                    <a:lnTo>
                      <a:pt x="1013" y="278"/>
                    </a:lnTo>
                    <a:lnTo>
                      <a:pt x="1013" y="277"/>
                    </a:lnTo>
                    <a:lnTo>
                      <a:pt x="1010" y="275"/>
                    </a:lnTo>
                    <a:lnTo>
                      <a:pt x="1022" y="272"/>
                    </a:lnTo>
                    <a:lnTo>
                      <a:pt x="1032" y="264"/>
                    </a:lnTo>
                    <a:lnTo>
                      <a:pt x="1036" y="257"/>
                    </a:lnTo>
                    <a:lnTo>
                      <a:pt x="1038" y="252"/>
                    </a:lnTo>
                    <a:lnTo>
                      <a:pt x="1041" y="238"/>
                    </a:lnTo>
                    <a:lnTo>
                      <a:pt x="1038" y="222"/>
                    </a:lnTo>
                    <a:lnTo>
                      <a:pt x="1037" y="220"/>
                    </a:lnTo>
                    <a:lnTo>
                      <a:pt x="1030" y="209"/>
                    </a:lnTo>
                    <a:lnTo>
                      <a:pt x="1017" y="201"/>
                    </a:lnTo>
                    <a:lnTo>
                      <a:pt x="1012" y="200"/>
                    </a:lnTo>
                    <a:lnTo>
                      <a:pt x="1012" y="230"/>
                    </a:lnTo>
                    <a:lnTo>
                      <a:pt x="1012" y="244"/>
                    </a:lnTo>
                    <a:lnTo>
                      <a:pt x="1010" y="249"/>
                    </a:lnTo>
                    <a:lnTo>
                      <a:pt x="1007" y="252"/>
                    </a:lnTo>
                    <a:lnTo>
                      <a:pt x="1003" y="255"/>
                    </a:lnTo>
                    <a:lnTo>
                      <a:pt x="998" y="257"/>
                    </a:lnTo>
                    <a:lnTo>
                      <a:pt x="977" y="257"/>
                    </a:lnTo>
                    <a:lnTo>
                      <a:pt x="977" y="220"/>
                    </a:lnTo>
                    <a:lnTo>
                      <a:pt x="993" y="220"/>
                    </a:lnTo>
                    <a:lnTo>
                      <a:pt x="999" y="221"/>
                    </a:lnTo>
                    <a:lnTo>
                      <a:pt x="1002" y="222"/>
                    </a:lnTo>
                    <a:lnTo>
                      <a:pt x="1009" y="224"/>
                    </a:lnTo>
                    <a:lnTo>
                      <a:pt x="1012" y="230"/>
                    </a:lnTo>
                    <a:lnTo>
                      <a:pt x="1012" y="200"/>
                    </a:lnTo>
                    <a:lnTo>
                      <a:pt x="1001" y="198"/>
                    </a:lnTo>
                    <a:lnTo>
                      <a:pt x="950" y="198"/>
                    </a:lnTo>
                    <a:lnTo>
                      <a:pt x="950" y="334"/>
                    </a:lnTo>
                    <a:lnTo>
                      <a:pt x="977" y="334"/>
                    </a:lnTo>
                    <a:lnTo>
                      <a:pt x="977" y="277"/>
                    </a:lnTo>
                    <a:lnTo>
                      <a:pt x="979" y="277"/>
                    </a:lnTo>
                    <a:lnTo>
                      <a:pt x="980" y="278"/>
                    </a:lnTo>
                    <a:lnTo>
                      <a:pt x="981" y="278"/>
                    </a:lnTo>
                    <a:lnTo>
                      <a:pt x="985" y="281"/>
                    </a:lnTo>
                    <a:lnTo>
                      <a:pt x="989" y="287"/>
                    </a:lnTo>
                    <a:lnTo>
                      <a:pt x="995" y="296"/>
                    </a:lnTo>
                    <a:lnTo>
                      <a:pt x="1004" y="312"/>
                    </a:lnTo>
                    <a:lnTo>
                      <a:pt x="1009" y="321"/>
                    </a:lnTo>
                    <a:lnTo>
                      <a:pt x="1017" y="334"/>
                    </a:lnTo>
                    <a:lnTo>
                      <a:pt x="1049" y="334"/>
                    </a:lnTo>
                    <a:close/>
                    <a:moveTo>
                      <a:pt x="1145" y="310"/>
                    </a:moveTo>
                    <a:lnTo>
                      <a:pt x="1093" y="310"/>
                    </a:lnTo>
                    <a:lnTo>
                      <a:pt x="1093" y="274"/>
                    </a:lnTo>
                    <a:lnTo>
                      <a:pt x="1132" y="274"/>
                    </a:lnTo>
                    <a:lnTo>
                      <a:pt x="1132" y="252"/>
                    </a:lnTo>
                    <a:lnTo>
                      <a:pt x="1093" y="252"/>
                    </a:lnTo>
                    <a:lnTo>
                      <a:pt x="1093" y="220"/>
                    </a:lnTo>
                    <a:lnTo>
                      <a:pt x="1139" y="220"/>
                    </a:lnTo>
                    <a:lnTo>
                      <a:pt x="1143" y="198"/>
                    </a:lnTo>
                    <a:lnTo>
                      <a:pt x="1066" y="198"/>
                    </a:lnTo>
                    <a:lnTo>
                      <a:pt x="1066" y="334"/>
                    </a:lnTo>
                    <a:lnTo>
                      <a:pt x="1145" y="334"/>
                    </a:lnTo>
                    <a:lnTo>
                      <a:pt x="1145" y="310"/>
                    </a:lnTo>
                    <a:close/>
                  </a:path>
                </a:pathLst>
              </a:custGeom>
              <a:solidFill>
                <a:srgbClr val="00739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GB"/>
              </a:p>
            </p:txBody>
          </p:sp>
          <p:pic>
            <p:nvPicPr>
              <p:cNvPr id="14" name="docshape10">
                <a:extLst>
                  <a:ext uri="{FF2B5EF4-FFF2-40B4-BE49-F238E27FC236}">
                    <a16:creationId xmlns:a16="http://schemas.microsoft.com/office/drawing/2014/main" id="{3E94A36C-C7BF-2EDD-6F89-384A5C952D62}"/>
                  </a:ext>
                </a:extLst>
              </p:cNvPr>
              <p:cNvPicPr>
                <a:picLocks noChangeAspect="1" noEditPoint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726403" y="4704141"/>
                <a:ext cx="54800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docshape11">
              <a:extLst>
                <a:ext uri="{FF2B5EF4-FFF2-40B4-BE49-F238E27FC236}">
                  <a16:creationId xmlns:a16="http://schemas.microsoft.com/office/drawing/2014/main" id="{E7FB5EFE-A2BE-2EC0-1B1B-E44296A12AF4}"/>
                </a:ext>
              </a:extLst>
            </p:cNvPr>
            <p:cNvPicPr>
              <a:picLocks noChangeAspect="1" noEditPoint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528849" y="5858948"/>
              <a:ext cx="1080135" cy="870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docshape12">
              <a:extLst>
                <a:ext uri="{FF2B5EF4-FFF2-40B4-BE49-F238E27FC236}">
                  <a16:creationId xmlns:a16="http://schemas.microsoft.com/office/drawing/2014/main" id="{880DB9DB-B769-E542-F8A6-EA24C626D30B}"/>
                </a:ext>
              </a:extLst>
            </p:cNvPr>
            <p:cNvPicPr>
              <a:picLocks noChangeAspect="1" noEditPoint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132917" y="5910935"/>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docshape13">
              <a:extLst>
                <a:ext uri="{FF2B5EF4-FFF2-40B4-BE49-F238E27FC236}">
                  <a16:creationId xmlns:a16="http://schemas.microsoft.com/office/drawing/2014/main" id="{67700F0D-0574-7EA7-BEFE-477F5A7DA92C}"/>
                </a:ext>
              </a:extLst>
            </p:cNvPr>
            <p:cNvPicPr>
              <a:picLocks noChangeAspect="1" noEditPoint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348606" y="6035187"/>
              <a:ext cx="1659105" cy="492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docshape14">
              <a:extLst>
                <a:ext uri="{FF2B5EF4-FFF2-40B4-BE49-F238E27FC236}">
                  <a16:creationId xmlns:a16="http://schemas.microsoft.com/office/drawing/2014/main" id="{905CF342-96AF-80E2-C513-68DDE8AD32E5}"/>
                </a:ext>
              </a:extLst>
            </p:cNvPr>
            <p:cNvPicPr>
              <a:picLocks noChangeAspect="1" noEditPoint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715981" y="5934196"/>
              <a:ext cx="1080135" cy="72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docshape15">
              <a:extLst>
                <a:ext uri="{FF2B5EF4-FFF2-40B4-BE49-F238E27FC236}">
                  <a16:creationId xmlns:a16="http://schemas.microsoft.com/office/drawing/2014/main" id="{04FA3FC0-2A6E-52E6-7047-FF1A9FC0741E}"/>
                </a:ext>
              </a:extLst>
            </p:cNvPr>
            <p:cNvPicPr>
              <a:picLocks noChangeAspect="1" noEditPoint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151905" y="5929051"/>
              <a:ext cx="693878" cy="77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Date Placeholder 14">
            <a:extLst>
              <a:ext uri="{FF2B5EF4-FFF2-40B4-BE49-F238E27FC236}">
                <a16:creationId xmlns:a16="http://schemas.microsoft.com/office/drawing/2014/main" id="{33FC75CD-DA1E-711D-FEBC-51710DFE6F00}"/>
              </a:ext>
            </a:extLst>
          </p:cNvPr>
          <p:cNvSpPr>
            <a:spLocks noGrp="1"/>
          </p:cNvSpPr>
          <p:nvPr>
            <p:ph type="dt" sz="half" idx="10"/>
          </p:nvPr>
        </p:nvSpPr>
        <p:spPr>
          <a:xfrm>
            <a:off x="0" y="6511119"/>
            <a:ext cx="2743200" cy="365125"/>
          </a:xfrm>
        </p:spPr>
        <p:txBody>
          <a:bodyPr/>
          <a:lstStyle/>
          <a:p>
            <a:fld id="{BF14E19D-5885-1547-92AE-0CD34072BA3D}" type="datetime1">
              <a:rPr lang="de-DE" sz="1600" smtClean="0">
                <a:latin typeface="Arial" panose="020B0604020202020204" pitchFamily="34" charset="0"/>
                <a:cs typeface="Arial" panose="020B0604020202020204" pitchFamily="34" charset="0"/>
              </a:rPr>
              <a:t>28.03.24</a:t>
            </a:fld>
            <a:endParaRPr lang="x-none" dirty="0">
              <a:latin typeface="Arial" panose="020B0604020202020204" pitchFamily="34" charset="0"/>
              <a:cs typeface="Arial" panose="020B0604020202020204" pitchFamily="34" charset="0"/>
            </a:endParaRPr>
          </a:p>
        </p:txBody>
      </p:sp>
      <p:sp>
        <p:nvSpPr>
          <p:cNvPr id="16" name="Slide Number Placeholder 15">
            <a:extLst>
              <a:ext uri="{FF2B5EF4-FFF2-40B4-BE49-F238E27FC236}">
                <a16:creationId xmlns:a16="http://schemas.microsoft.com/office/drawing/2014/main" id="{64259B15-BF1A-E4A9-4391-DABF3C8ADA1D}"/>
              </a:ext>
            </a:extLst>
          </p:cNvPr>
          <p:cNvSpPr>
            <a:spLocks noGrp="1"/>
          </p:cNvSpPr>
          <p:nvPr>
            <p:ph type="sldNum" sz="quarter" idx="12"/>
          </p:nvPr>
        </p:nvSpPr>
        <p:spPr>
          <a:xfrm>
            <a:off x="9448800" y="6467539"/>
            <a:ext cx="2743200" cy="365125"/>
          </a:xfrm>
        </p:spPr>
        <p:txBody>
          <a:bodyPr/>
          <a:lstStyle/>
          <a:p>
            <a:fld id="{BE5BD845-BFF7-724A-88D3-4E04361813C8}" type="slidenum">
              <a:rPr lang="x-none" sz="2000" smtClean="0">
                <a:latin typeface="Arial" panose="020B0604020202020204" pitchFamily="34" charset="0"/>
                <a:cs typeface="Arial" panose="020B0604020202020204" pitchFamily="34" charset="0"/>
              </a:rPr>
              <a:t>9</a:t>
            </a:fld>
            <a:endParaRPr lang="x-none" sz="20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0BD2B39-3D9B-B789-36CC-6F7C46F6AF95}"/>
              </a:ext>
            </a:extLst>
          </p:cNvPr>
          <p:cNvGrpSpPr/>
          <p:nvPr/>
        </p:nvGrpSpPr>
        <p:grpSpPr>
          <a:xfrm>
            <a:off x="359008" y="567559"/>
            <a:ext cx="4608361" cy="5547120"/>
            <a:chOff x="8363885" y="614309"/>
            <a:chExt cx="3006207" cy="3649675"/>
          </a:xfrm>
        </p:grpSpPr>
        <p:pic>
          <p:nvPicPr>
            <p:cNvPr id="3" name="Picture 2">
              <a:extLst>
                <a:ext uri="{FF2B5EF4-FFF2-40B4-BE49-F238E27FC236}">
                  <a16:creationId xmlns:a16="http://schemas.microsoft.com/office/drawing/2014/main" id="{F6B9DF02-09BA-F0C5-1C2B-2F8DD87684C9}"/>
                </a:ext>
              </a:extLst>
            </p:cNvPr>
            <p:cNvPicPr>
              <a:picLocks noChangeAspect="1"/>
            </p:cNvPicPr>
            <p:nvPr/>
          </p:nvPicPr>
          <p:blipFill>
            <a:blip r:embed="rId12"/>
            <a:stretch>
              <a:fillRect/>
            </a:stretch>
          </p:blipFill>
          <p:spPr>
            <a:xfrm>
              <a:off x="8363885" y="614309"/>
              <a:ext cx="3006207" cy="3649675"/>
            </a:xfrm>
            <a:prstGeom prst="rect">
              <a:avLst/>
            </a:prstGeom>
          </p:spPr>
        </p:pic>
        <p:sp>
          <p:nvSpPr>
            <p:cNvPr id="17" name="TextBox 16">
              <a:extLst>
                <a:ext uri="{FF2B5EF4-FFF2-40B4-BE49-F238E27FC236}">
                  <a16:creationId xmlns:a16="http://schemas.microsoft.com/office/drawing/2014/main" id="{4E1B307B-839D-99CB-663B-FA3F0F68CCC2}"/>
                </a:ext>
              </a:extLst>
            </p:cNvPr>
            <p:cNvSpPr txBox="1"/>
            <p:nvPr/>
          </p:nvSpPr>
          <p:spPr>
            <a:xfrm rot="20191387">
              <a:off x="8611826" y="1158377"/>
              <a:ext cx="2594840" cy="263249"/>
            </a:xfrm>
            <a:prstGeom prst="rect">
              <a:avLst/>
            </a:prstGeom>
            <a:noFill/>
          </p:spPr>
          <p:txBody>
            <a:bodyPr wrap="none" rtlCol="0">
              <a:spAutoFit/>
            </a:bodyPr>
            <a:lstStyle/>
            <a:p>
              <a:r>
                <a:rPr lang="en-DE" sz="2000" dirty="0">
                  <a:solidFill>
                    <a:srgbClr val="FF0000"/>
                  </a:solidFill>
                  <a:latin typeface="Arial" panose="020B0604020202020204" pitchFamily="34" charset="0"/>
                  <a:cs typeface="Arial" panose="020B0604020202020204" pitchFamily="34" charset="0"/>
                </a:rPr>
                <a:t>Available at </a:t>
              </a:r>
              <a:r>
                <a:rPr lang="en-GB" sz="2000" dirty="0">
                  <a:solidFill>
                    <a:srgbClr val="FF0000"/>
                  </a:solidFill>
                  <a:latin typeface="Arial" panose="020B0604020202020204" pitchFamily="34" charset="0"/>
                  <a:cs typeface="Arial" panose="020B0604020202020204" pitchFamily="34" charset="0"/>
                </a:rPr>
                <a:t>https://</a:t>
              </a:r>
              <a:r>
                <a:rPr lang="en-GB" sz="2000" dirty="0" err="1">
                  <a:solidFill>
                    <a:srgbClr val="FF0000"/>
                  </a:solidFill>
                  <a:latin typeface="Arial" panose="020B0604020202020204" pitchFamily="34" charset="0"/>
                  <a:cs typeface="Arial" panose="020B0604020202020204" pitchFamily="34" charset="0"/>
                </a:rPr>
                <a:t>library.wmo.int</a:t>
              </a:r>
              <a:endParaRPr lang="en-DE" sz="20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CE62022-F5D9-9BBF-85C8-21C26F73F307}"/>
                </a:ext>
              </a:extLst>
            </p:cNvPr>
            <p:cNvSpPr txBox="1"/>
            <p:nvPr/>
          </p:nvSpPr>
          <p:spPr>
            <a:xfrm>
              <a:off x="9687670" y="1621903"/>
              <a:ext cx="1665473" cy="242998"/>
            </a:xfrm>
            <a:prstGeom prst="rect">
              <a:avLst/>
            </a:prstGeom>
            <a:noFill/>
          </p:spPr>
          <p:txBody>
            <a:bodyPr wrap="square" rtlCol="0">
              <a:spAutoFit/>
            </a:bodyPr>
            <a:lstStyle/>
            <a:p>
              <a:r>
                <a:rPr lang="en-DE" b="1" dirty="0">
                  <a:solidFill>
                    <a:srgbClr val="0020BB"/>
                  </a:solidFill>
                  <a:latin typeface="Arial" panose="020B0604020202020204" pitchFamily="34" charset="0"/>
                  <a:cs typeface="Arial" panose="020B0604020202020204" pitchFamily="34" charset="0"/>
                </a:rPr>
                <a:t>GAW-Report No. 268</a:t>
              </a:r>
            </a:p>
          </p:txBody>
        </p:sp>
      </p:grpSp>
      <p:pic>
        <p:nvPicPr>
          <p:cNvPr id="20" name="Video 19">
            <a:hlinkClick r:id="" action="ppaction://media"/>
            <a:extLst>
              <a:ext uri="{FF2B5EF4-FFF2-40B4-BE49-F238E27FC236}">
                <a16:creationId xmlns:a16="http://schemas.microsoft.com/office/drawing/2014/main" id="{691300CB-5A14-704C-A7D6-CA6E7A604E4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3"/>
          <a:stretch>
            <a:fillRect/>
          </a:stretch>
        </p:blipFill>
        <p:spPr>
          <a:xfrm>
            <a:off x="11253729" y="6471139"/>
            <a:ext cx="515815" cy="386861"/>
          </a:xfrm>
          <a:prstGeom prst="rect">
            <a:avLst/>
          </a:prstGeom>
        </p:spPr>
      </p:pic>
      <p:sp>
        <p:nvSpPr>
          <p:cNvPr id="21" name="TextBox 20">
            <a:extLst>
              <a:ext uri="{FF2B5EF4-FFF2-40B4-BE49-F238E27FC236}">
                <a16:creationId xmlns:a16="http://schemas.microsoft.com/office/drawing/2014/main" id="{2BDE146C-C9FC-24D6-AD17-2A664A8CA45D}"/>
              </a:ext>
            </a:extLst>
          </p:cNvPr>
          <p:cNvSpPr txBox="1"/>
          <p:nvPr/>
        </p:nvSpPr>
        <p:spPr>
          <a:xfrm>
            <a:off x="5141158" y="486860"/>
            <a:ext cx="6905311" cy="5926238"/>
          </a:xfrm>
          <a:prstGeom prst="rect">
            <a:avLst/>
          </a:prstGeom>
          <a:noFill/>
        </p:spPr>
        <p:txBody>
          <a:bodyPr wrap="square" rtlCol="0">
            <a:spAutoFit/>
          </a:bodyPr>
          <a:lstStyle/>
          <a:p>
            <a:pPr algn="l">
              <a:lnSpc>
                <a:spcPct val="95000"/>
              </a:lnSpc>
            </a:pPr>
            <a:r>
              <a:rPr lang="en-DE" b="1" dirty="0">
                <a:solidFill>
                  <a:srgbClr val="002060"/>
                </a:solidFill>
                <a:latin typeface="Arial" panose="020B0604020202020204" pitchFamily="34" charset="0"/>
                <a:cs typeface="Arial" panose="020B0604020202020204" pitchFamily="34" charset="0"/>
              </a:rPr>
              <a:t>Editors: </a:t>
            </a:r>
          </a:p>
          <a:p>
            <a:pPr algn="l">
              <a:lnSpc>
                <a:spcPct val="95000"/>
              </a:lnSpc>
            </a:pPr>
            <a:r>
              <a:rPr lang="en-DE" b="1" dirty="0">
                <a:solidFill>
                  <a:srgbClr val="002060"/>
                </a:solidFill>
                <a:latin typeface="Arial" panose="020B0604020202020204" pitchFamily="34" charset="0"/>
                <a:cs typeface="Arial" panose="020B0604020202020204" pitchFamily="34" charset="0"/>
              </a:rPr>
              <a:t>H.G.J. Smit (FZJ,Germany) &amp; A.M. Thompson (NASA, USA) </a:t>
            </a:r>
          </a:p>
          <a:p>
            <a:pPr algn="l">
              <a:lnSpc>
                <a:spcPct val="95000"/>
              </a:lnSpc>
              <a:spcBef>
                <a:spcPts val="600"/>
              </a:spcBef>
            </a:pPr>
            <a:r>
              <a:rPr lang="en-DE" b="1" dirty="0">
                <a:solidFill>
                  <a:srgbClr val="002060"/>
                </a:solidFill>
                <a:latin typeface="Arial" panose="020B0604020202020204" pitchFamily="34" charset="0"/>
                <a:cs typeface="Arial" panose="020B0604020202020204" pitchFamily="34" charset="0"/>
              </a:rPr>
              <a:t>Lead Authors</a:t>
            </a:r>
            <a:r>
              <a:rPr lang="en-DE" dirty="0">
                <a:solidFill>
                  <a:srgbClr val="002060"/>
                </a:solidFill>
                <a:latin typeface="Arial" panose="020B0604020202020204" pitchFamily="34" charset="0"/>
                <a:cs typeface="Arial" panose="020B0604020202020204" pitchFamily="34" charset="0"/>
              </a:rPr>
              <a:t>:  </a:t>
            </a:r>
          </a:p>
          <a:p>
            <a:pPr algn="l">
              <a:lnSpc>
                <a:spcPct val="95000"/>
              </a:lnSpc>
            </a:pPr>
            <a:r>
              <a:rPr lang="en-DE" dirty="0">
                <a:solidFill>
                  <a:srgbClr val="002060"/>
                </a:solidFill>
                <a:latin typeface="Arial" panose="020B0604020202020204" pitchFamily="34" charset="0"/>
                <a:cs typeface="Arial" panose="020B0604020202020204" pitchFamily="34" charset="0"/>
              </a:rPr>
              <a:t>H.G.J. Smit, A.M. Thompson, B.J. Johnson (NOAA, US), D.</a:t>
            </a:r>
            <a:r>
              <a:rPr lang="en-US" dirty="0">
                <a:solidFill>
                  <a:srgbClr val="002060"/>
                </a:solidFill>
                <a:latin typeface="Arial" panose="020B0604020202020204" pitchFamily="34" charset="0"/>
                <a:cs typeface="Arial" panose="020B0604020202020204" pitchFamily="34" charset="0"/>
              </a:rPr>
              <a:t>E</a:t>
            </a:r>
            <a:r>
              <a:rPr lang="en-DE" dirty="0">
                <a:solidFill>
                  <a:srgbClr val="002060"/>
                </a:solidFill>
                <a:latin typeface="Arial" panose="020B0604020202020204" pitchFamily="34" charset="0"/>
                <a:cs typeface="Arial" panose="020B0604020202020204" pitchFamily="34" charset="0"/>
              </a:rPr>
              <a:t>. Kollonige (NASA), G.A. Morris (St.Edwards Univ., US), R.M. Stauffer (NASA), D.W. Tarasick (ECCC, Canada), P. von der Gathen (AWI, </a:t>
            </a:r>
            <a:r>
              <a:rPr lang="en-US" dirty="0">
                <a:solidFill>
                  <a:srgbClr val="002060"/>
                </a:solidFill>
                <a:latin typeface="Arial" panose="020B0604020202020204" pitchFamily="34" charset="0"/>
                <a:cs typeface="Arial" panose="020B0604020202020204" pitchFamily="34" charset="0"/>
              </a:rPr>
              <a:t>Germany</a:t>
            </a:r>
            <a:r>
              <a:rPr lang="en-DE" dirty="0">
                <a:solidFill>
                  <a:srgbClr val="002060"/>
                </a:solidFill>
                <a:latin typeface="Arial" panose="020B0604020202020204" pitchFamily="34" charset="0"/>
                <a:cs typeface="Arial" panose="020B0604020202020204" pitchFamily="34" charset="0"/>
              </a:rPr>
              <a:t>), R. Van Malderen (RMI, Belgium), H. Voemel (NCAR, US), J.C. Witte (NCAR, R. Querel (NIWA, New Zealand), J. Davies (ECCC), P. Cullis (NOAA)</a:t>
            </a:r>
          </a:p>
          <a:p>
            <a:pPr algn="l">
              <a:lnSpc>
                <a:spcPct val="95000"/>
              </a:lnSpc>
              <a:spcBef>
                <a:spcPts val="600"/>
              </a:spcBef>
            </a:pPr>
            <a:r>
              <a:rPr lang="en-DE" sz="1800" b="1" dirty="0">
                <a:solidFill>
                  <a:srgbClr val="002060"/>
                </a:solidFill>
                <a:latin typeface="Arial" panose="020B0604020202020204" pitchFamily="34" charset="0"/>
                <a:cs typeface="Arial" panose="020B0604020202020204" pitchFamily="34" charset="0"/>
              </a:rPr>
              <a:t>Reviewers: </a:t>
            </a:r>
            <a:r>
              <a:rPr lang="en-US" sz="1800" b="1" dirty="0">
                <a:solidFill>
                  <a:srgbClr val="002060"/>
                </a:solidFill>
                <a:latin typeface="Arial" panose="020B0604020202020204" pitchFamily="34" charset="0"/>
                <a:cs typeface="Arial" panose="020B0604020202020204" pitchFamily="34" charset="0"/>
              </a:rPr>
              <a:t> </a:t>
            </a:r>
            <a:r>
              <a:rPr lang="en-DE" sz="1800" dirty="0">
                <a:solidFill>
                  <a:srgbClr val="002060"/>
                </a:solidFill>
                <a:latin typeface="Arial" panose="020B0604020202020204" pitchFamily="34" charset="0"/>
                <a:cs typeface="Arial" panose="020B0604020202020204" pitchFamily="34" charset="0"/>
              </a:rPr>
              <a:t>M. del Carmen Cazorla (Univ.</a:t>
            </a:r>
            <a:r>
              <a:rPr lang="en-US" sz="1800" dirty="0">
                <a:solidFill>
                  <a:srgbClr val="002060"/>
                </a:solidFill>
                <a:latin typeface="Arial" panose="020B0604020202020204" pitchFamily="34" charset="0"/>
                <a:cs typeface="Arial" panose="020B0604020202020204" pitchFamily="34" charset="0"/>
              </a:rPr>
              <a:t> </a:t>
            </a:r>
            <a:r>
              <a:rPr lang="en-DE" sz="1800" dirty="0">
                <a:solidFill>
                  <a:srgbClr val="002060"/>
                </a:solidFill>
                <a:latin typeface="Arial" panose="020B0604020202020204" pitchFamily="34" charset="0"/>
                <a:cs typeface="Arial" panose="020B0604020202020204" pitchFamily="34" charset="0"/>
              </a:rPr>
              <a:t>S</a:t>
            </a:r>
            <a:r>
              <a:rPr lang="en-US" sz="1800" dirty="0">
                <a:solidFill>
                  <a:srgbClr val="002060"/>
                </a:solidFill>
                <a:latin typeface="Arial" panose="020B0604020202020204" pitchFamily="34" charset="0"/>
                <a:cs typeface="Arial" panose="020B0604020202020204" pitchFamily="34" charset="0"/>
              </a:rPr>
              <a:t>FQ</a:t>
            </a:r>
            <a:r>
              <a:rPr lang="en-DE" sz="1800" dirty="0">
                <a:solidFill>
                  <a:srgbClr val="002060"/>
                </a:solidFill>
                <a:latin typeface="Arial" panose="020B0604020202020204" pitchFamily="34" charset="0"/>
                <a:cs typeface="Arial" panose="020B0604020202020204" pitchFamily="34" charset="0"/>
              </a:rPr>
              <a:t>, Ecuador), G.J.R. Coetzee (SAW</a:t>
            </a:r>
            <a:r>
              <a:rPr lang="en-US" sz="1800" dirty="0">
                <a:solidFill>
                  <a:srgbClr val="002060"/>
                </a:solidFill>
                <a:latin typeface="Arial" panose="020B0604020202020204" pitchFamily="34" charset="0"/>
                <a:cs typeface="Arial" panose="020B0604020202020204" pitchFamily="34" charset="0"/>
              </a:rPr>
              <a:t>S</a:t>
            </a:r>
            <a:r>
              <a:rPr lang="en-DE" sz="1800" dirty="0">
                <a:solidFill>
                  <a:srgbClr val="002060"/>
                </a:solidFill>
                <a:latin typeface="Arial" panose="020B0604020202020204" pitchFamily="34" charset="0"/>
                <a:cs typeface="Arial" panose="020B0604020202020204" pitchFamily="34" charset="0"/>
              </a:rPr>
              <a:t>, So</a:t>
            </a:r>
            <a:r>
              <a:rPr lang="en-US" sz="1800" dirty="0">
                <a:solidFill>
                  <a:srgbClr val="002060"/>
                </a:solidFill>
                <a:latin typeface="Arial" panose="020B0604020202020204" pitchFamily="34" charset="0"/>
                <a:cs typeface="Arial" panose="020B0604020202020204" pitchFamily="34" charset="0"/>
              </a:rPr>
              <a:t>.</a:t>
            </a:r>
            <a:r>
              <a:rPr lang="en-DE" sz="1800" dirty="0">
                <a:solidFill>
                  <a:srgbClr val="002060"/>
                </a:solidFill>
                <a:latin typeface="Arial" panose="020B0604020202020204" pitchFamily="34" charset="0"/>
                <a:cs typeface="Arial" panose="020B0604020202020204" pitchFamily="34" charset="0"/>
              </a:rPr>
              <a:t> Africa), M. Fujiwara</a:t>
            </a:r>
            <a:r>
              <a:rPr lang="en-US" sz="1800" dirty="0">
                <a:solidFill>
                  <a:srgbClr val="002060"/>
                </a:solidFill>
                <a:latin typeface="Arial" panose="020B0604020202020204" pitchFamily="34" charset="0"/>
                <a:cs typeface="Arial" panose="020B0604020202020204" pitchFamily="34" charset="0"/>
              </a:rPr>
              <a:t> (</a:t>
            </a:r>
            <a:r>
              <a:rPr lang="en-DE" sz="1800" dirty="0">
                <a:solidFill>
                  <a:srgbClr val="002060"/>
                </a:solidFill>
                <a:latin typeface="Arial" panose="020B0604020202020204" pitchFamily="34" charset="0"/>
                <a:cs typeface="Arial" panose="020B0604020202020204" pitchFamily="34" charset="0"/>
              </a:rPr>
              <a:t>Hokkaido Univ., Japan), S.J. Oltmans (NOAA,</a:t>
            </a:r>
            <a:r>
              <a:rPr lang="en-US" sz="1800" dirty="0">
                <a:solidFill>
                  <a:srgbClr val="002060"/>
                </a:solidFill>
                <a:latin typeface="Arial" panose="020B0604020202020204" pitchFamily="34" charset="0"/>
                <a:cs typeface="Arial" panose="020B0604020202020204" pitchFamily="34" charset="0"/>
              </a:rPr>
              <a:t> US</a:t>
            </a:r>
            <a:r>
              <a:rPr lang="en-DE" sz="1800" dirty="0">
                <a:solidFill>
                  <a:srgbClr val="002060"/>
                </a:solidFill>
                <a:latin typeface="Arial" panose="020B0604020202020204" pitchFamily="34" charset="0"/>
                <a:cs typeface="Arial" panose="020B0604020202020204" pitchFamily="34" charset="0"/>
              </a:rPr>
              <a:t>), W. Steinbrecht</a:t>
            </a:r>
            <a:r>
              <a:rPr lang="en-US" sz="1800" dirty="0">
                <a:solidFill>
                  <a:srgbClr val="002060"/>
                </a:solidFill>
                <a:latin typeface="Arial" panose="020B0604020202020204" pitchFamily="34" charset="0"/>
                <a:cs typeface="Arial" panose="020B0604020202020204" pitchFamily="34" charset="0"/>
              </a:rPr>
              <a:t> (</a:t>
            </a:r>
            <a:r>
              <a:rPr lang="en-DE" sz="1800" dirty="0">
                <a:solidFill>
                  <a:srgbClr val="002060"/>
                </a:solidFill>
                <a:latin typeface="Arial" panose="020B0604020202020204" pitchFamily="34" charset="0"/>
                <a:cs typeface="Arial" panose="020B0604020202020204" pitchFamily="34" charset="0"/>
              </a:rPr>
              <a:t>DWD, Germany</a:t>
            </a:r>
            <a:r>
              <a:rPr lang="en-US" sz="1800" dirty="0">
                <a:solidFill>
                  <a:srgbClr val="002060"/>
                </a:solidFill>
                <a:latin typeface="Arial" panose="020B0604020202020204" pitchFamily="34" charset="0"/>
                <a:cs typeface="Arial" panose="020B0604020202020204" pitchFamily="34" charset="0"/>
              </a:rPr>
              <a:t>)</a:t>
            </a:r>
            <a:r>
              <a:rPr lang="en-DE" sz="1800" dirty="0">
                <a:solidFill>
                  <a:srgbClr val="002060"/>
                </a:solidFill>
                <a:latin typeface="Arial" panose="020B0604020202020204" pitchFamily="34" charset="0"/>
                <a:cs typeface="Arial" panose="020B0604020202020204" pitchFamily="34" charset="0"/>
              </a:rPr>
              <a:t>, M. Tully, BOM, Australia)</a:t>
            </a:r>
          </a:p>
          <a:p>
            <a:pPr algn="l">
              <a:lnSpc>
                <a:spcPct val="95000"/>
              </a:lnSpc>
              <a:spcBef>
                <a:spcPts val="600"/>
              </a:spcBef>
            </a:pPr>
            <a:r>
              <a:rPr lang="en-US" sz="1800" b="1" dirty="0">
                <a:solidFill>
                  <a:srgbClr val="002060"/>
                </a:solidFill>
                <a:latin typeface="Arial" panose="020B0604020202020204" pitchFamily="34" charset="0"/>
                <a:cs typeface="Arial" panose="020B0604020202020204" pitchFamily="34" charset="0"/>
              </a:rPr>
              <a:t>Inclusivity &amp; Capacity Building: </a:t>
            </a:r>
            <a:r>
              <a:rPr lang="en-US" sz="1800" dirty="0">
                <a:solidFill>
                  <a:srgbClr val="002060"/>
                </a:solidFill>
                <a:latin typeface="Arial" panose="020B0604020202020204" pitchFamily="34" charset="0"/>
                <a:cs typeface="Arial" panose="020B0604020202020204" pitchFamily="34" charset="0"/>
              </a:rPr>
              <a:t>ASOPOS 2.0 includes UNEP “Article 5 country” participants &amp; incorporates lab and field tests from the </a:t>
            </a:r>
            <a:r>
              <a:rPr lang="en-US" dirty="0">
                <a:solidFill>
                  <a:srgbClr val="002060"/>
                </a:solidFill>
                <a:latin typeface="Arial" panose="020B0604020202020204" pitchFamily="34" charset="0"/>
                <a:cs typeface="Arial" panose="020B0604020202020204" pitchFamily="34" charset="0"/>
              </a:rPr>
              <a:t>entire ozone </a:t>
            </a:r>
            <a:r>
              <a:rPr lang="en-US" sz="1800" dirty="0">
                <a:solidFill>
                  <a:srgbClr val="002060"/>
                </a:solidFill>
                <a:latin typeface="Arial" panose="020B0604020202020204" pitchFamily="34" charset="0"/>
                <a:cs typeface="Arial" panose="020B0604020202020204" pitchFamily="34" charset="0"/>
              </a:rPr>
              <a:t>community </a:t>
            </a:r>
            <a:endParaRPr lang="en-US" sz="1800" b="1" dirty="0">
              <a:solidFill>
                <a:srgbClr val="002060"/>
              </a:solidFill>
              <a:latin typeface="Arial" panose="020B0604020202020204" pitchFamily="34" charset="0"/>
              <a:cs typeface="Arial" panose="020B0604020202020204" pitchFamily="34" charset="0"/>
            </a:endParaRPr>
          </a:p>
          <a:p>
            <a:pPr algn="l">
              <a:lnSpc>
                <a:spcPct val="95000"/>
              </a:lnSpc>
              <a:spcBef>
                <a:spcPts val="600"/>
              </a:spcBef>
            </a:pPr>
            <a:r>
              <a:rPr lang="en-DE" sz="1800" b="1" dirty="0">
                <a:solidFill>
                  <a:srgbClr val="002060"/>
                </a:solidFill>
                <a:latin typeface="Arial" panose="020B0604020202020204" pitchFamily="34" charset="0"/>
                <a:cs typeface="Arial" panose="020B0604020202020204" pitchFamily="34" charset="0"/>
              </a:rPr>
              <a:t>Acknowledgements: </a:t>
            </a:r>
          </a:p>
          <a:p>
            <a:pPr algn="l">
              <a:lnSpc>
                <a:spcPct val="95000"/>
              </a:lnSpc>
            </a:pPr>
            <a:r>
              <a:rPr lang="en-DE" sz="1800" dirty="0">
                <a:solidFill>
                  <a:srgbClr val="002060"/>
                </a:solidFill>
                <a:latin typeface="Arial" panose="020B0604020202020204" pitchFamily="34" charset="0"/>
                <a:cs typeface="Arial" panose="020B0604020202020204" pitchFamily="34" charset="0"/>
              </a:rPr>
              <a:t>FZ-Jülich, NASA, </a:t>
            </a:r>
            <a:r>
              <a:rPr lang="en-US" sz="1800" dirty="0">
                <a:solidFill>
                  <a:srgbClr val="002060"/>
                </a:solidFill>
                <a:latin typeface="Arial" panose="020B0604020202020204" pitchFamily="34" charset="0"/>
                <a:cs typeface="Arial" panose="020B0604020202020204" pitchFamily="34" charset="0"/>
              </a:rPr>
              <a:t>NOAA. </a:t>
            </a:r>
            <a:r>
              <a:rPr lang="en-DE" sz="1800" dirty="0">
                <a:solidFill>
                  <a:srgbClr val="002060"/>
                </a:solidFill>
                <a:latin typeface="Arial" panose="020B0604020202020204" pitchFamily="34" charset="0"/>
                <a:cs typeface="Arial" panose="020B0604020202020204" pitchFamily="34" charset="0"/>
              </a:rPr>
              <a:t>UNEP-Vienna Convention Trust Fund </a:t>
            </a:r>
            <a:r>
              <a:rPr lang="en-US" dirty="0">
                <a:solidFill>
                  <a:srgbClr val="002060"/>
                </a:solidFill>
                <a:latin typeface="Arial" panose="020B0604020202020204" pitchFamily="34" charset="0"/>
                <a:cs typeface="Arial" panose="020B0604020202020204" pitchFamily="34" charset="0"/>
              </a:rPr>
              <a:t>sponsorship of SHADOZ</a:t>
            </a:r>
            <a:r>
              <a:rPr lang="en-DE" sz="1800" dirty="0">
                <a:solidFill>
                  <a:srgbClr val="002060"/>
                </a:solidFill>
                <a:latin typeface="Arial" panose="020B0604020202020204" pitchFamily="34" charset="0"/>
                <a:cs typeface="Arial" panose="020B0604020202020204" pitchFamily="34" charset="0"/>
              </a:rPr>
              <a:t> </a:t>
            </a:r>
            <a:r>
              <a:rPr lang="en-US" sz="1800" dirty="0">
                <a:solidFill>
                  <a:srgbClr val="002060"/>
                </a:solidFill>
                <a:latin typeface="Arial" panose="020B0604020202020204" pitchFamily="34" charset="0"/>
                <a:cs typeface="Arial" panose="020B0604020202020204" pitchFamily="34" charset="0"/>
              </a:rPr>
              <a:t>participants at </a:t>
            </a:r>
            <a:r>
              <a:rPr lang="en-DE" sz="1800" dirty="0">
                <a:solidFill>
                  <a:srgbClr val="002060"/>
                </a:solidFill>
                <a:latin typeface="Arial" panose="020B0604020202020204" pitchFamily="34" charset="0"/>
                <a:cs typeface="Arial" panose="020B0604020202020204" pitchFamily="34" charset="0"/>
              </a:rPr>
              <a:t>JOSIE-SHADOZ-2017</a:t>
            </a:r>
            <a:r>
              <a:rPr lang="en-US" sz="1800" dirty="0">
                <a:solidFill>
                  <a:srgbClr val="002060"/>
                </a:solidFill>
                <a:latin typeface="Arial" panose="020B0604020202020204" pitchFamily="34" charset="0"/>
                <a:cs typeface="Arial" panose="020B0604020202020204" pitchFamily="34" charset="0"/>
              </a:rPr>
              <a:t>. </a:t>
            </a:r>
            <a:r>
              <a:rPr lang="en-US" dirty="0">
                <a:solidFill>
                  <a:srgbClr val="002060"/>
                </a:solidFill>
                <a:latin typeface="Arial" panose="020B0604020202020204" pitchFamily="34" charset="0"/>
                <a:cs typeface="Arial" panose="020B0604020202020204" pitchFamily="34" charset="0"/>
              </a:rPr>
              <a:t>M</a:t>
            </a:r>
            <a:r>
              <a:rPr lang="en-DE" sz="1800" dirty="0">
                <a:solidFill>
                  <a:srgbClr val="002060"/>
                </a:solidFill>
                <a:latin typeface="Arial" panose="020B0604020202020204" pitchFamily="34" charset="0"/>
                <a:cs typeface="Arial" panose="020B0604020202020204" pitchFamily="34" charset="0"/>
              </a:rPr>
              <a:t>any organizations </a:t>
            </a:r>
            <a:r>
              <a:rPr lang="en-US" sz="1800" dirty="0">
                <a:solidFill>
                  <a:srgbClr val="002060"/>
                </a:solidFill>
                <a:latin typeface="Arial" panose="020B0604020202020204" pitchFamily="34" charset="0"/>
                <a:cs typeface="Arial" panose="020B0604020202020204" pitchFamily="34" charset="0"/>
              </a:rPr>
              <a:t>with long-term commitments to </a:t>
            </a:r>
            <a:r>
              <a:rPr lang="en-DE" sz="1800" dirty="0">
                <a:solidFill>
                  <a:srgbClr val="002060"/>
                </a:solidFill>
                <a:latin typeface="Arial" panose="020B0604020202020204" pitchFamily="34" charset="0"/>
                <a:cs typeface="Arial" panose="020B0604020202020204" pitchFamily="34" charset="0"/>
              </a:rPr>
              <a:t>the ASOPOS Team. WMO/GAW, IO</a:t>
            </a:r>
            <a:r>
              <a:rPr lang="en-US" sz="1800" dirty="0">
                <a:solidFill>
                  <a:srgbClr val="002060"/>
                </a:solidFill>
                <a:latin typeface="Arial" panose="020B0604020202020204" pitchFamily="34" charset="0"/>
                <a:cs typeface="Arial" panose="020B0604020202020204" pitchFamily="34" charset="0"/>
              </a:rPr>
              <a:t>3</a:t>
            </a:r>
            <a:r>
              <a:rPr lang="en-DE" sz="1800" dirty="0">
                <a:solidFill>
                  <a:srgbClr val="002060"/>
                </a:solidFill>
                <a:latin typeface="Arial" panose="020B0604020202020204" pitchFamily="34" charset="0"/>
                <a:cs typeface="Arial" panose="020B0604020202020204" pitchFamily="34" charset="0"/>
              </a:rPr>
              <a:t>C</a:t>
            </a:r>
            <a:r>
              <a:rPr lang="en-US" sz="1800" dirty="0">
                <a:solidFill>
                  <a:srgbClr val="002060"/>
                </a:solidFill>
                <a:latin typeface="Arial" panose="020B0604020202020204" pitchFamily="34" charset="0"/>
                <a:cs typeface="Arial" panose="020B0604020202020204" pitchFamily="34" charset="0"/>
              </a:rPr>
              <a:t>, GRUAN</a:t>
            </a:r>
            <a:r>
              <a:rPr lang="en-DE" sz="1800" dirty="0">
                <a:solidFill>
                  <a:srgbClr val="002060"/>
                </a:solidFill>
                <a:latin typeface="Arial" panose="020B0604020202020204" pitchFamily="34" charset="0"/>
                <a:cs typeface="Arial" panose="020B0604020202020204" pitchFamily="34" charset="0"/>
              </a:rPr>
              <a:t> and NDACC</a:t>
            </a:r>
          </a:p>
        </p:txBody>
      </p:sp>
    </p:spTree>
    <p:extLst>
      <p:ext uri="{BB962C8B-B14F-4D97-AF65-F5344CB8AC3E}">
        <p14:creationId xmlns:p14="http://schemas.microsoft.com/office/powerpoint/2010/main" val="2309965568"/>
      </p:ext>
    </p:extLst>
  </p:cSld>
  <p:clrMapOvr>
    <a:masterClrMapping/>
  </p:clrMapOvr>
  <mc:AlternateContent xmlns:mc="http://schemas.openxmlformats.org/markup-compatibility/2006" xmlns:p14="http://schemas.microsoft.com/office/powerpoint/2010/main">
    <mc:Choice Requires="p14">
      <p:transition spd="slow" p14:dur="2000" advTm="119766"/>
    </mc:Choice>
    <mc:Fallback xmlns="">
      <p:transition spd="slow" advTm="11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3904</TotalTime>
  <Words>3180</Words>
  <Application>Microsoft Macintosh PowerPoint</Application>
  <PresentationFormat>Widescreen</PresentationFormat>
  <Paragraphs>251</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Courier New</vt:lpstr>
      <vt:lpstr>Palatino Linotype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 Smit</dc:creator>
  <cp:lastModifiedBy>Smit, Herman G.J.</cp:lastModifiedBy>
  <cp:revision>134</cp:revision>
  <cp:lastPrinted>2022-11-08T23:27:56Z</cp:lastPrinted>
  <dcterms:created xsi:type="dcterms:W3CDTF">2022-10-25T20:22:45Z</dcterms:created>
  <dcterms:modified xsi:type="dcterms:W3CDTF">2024-03-28T14:33:01Z</dcterms:modified>
</cp:coreProperties>
</file>