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1"/>
  </p:notesMasterIdLst>
  <p:sldIdLst>
    <p:sldId id="256" r:id="rId2"/>
    <p:sldId id="262" r:id="rId3"/>
    <p:sldId id="257" r:id="rId4"/>
    <p:sldId id="261" r:id="rId5"/>
    <p:sldId id="277" r:id="rId6"/>
    <p:sldId id="278" r:id="rId7"/>
    <p:sldId id="280" r:id="rId8"/>
    <p:sldId id="281" r:id="rId9"/>
    <p:sldId id="285" r:id="rId10"/>
    <p:sldId id="295" r:id="rId11"/>
    <p:sldId id="293" r:id="rId12"/>
    <p:sldId id="292" r:id="rId13"/>
    <p:sldId id="286" r:id="rId14"/>
    <p:sldId id="284" r:id="rId15"/>
    <p:sldId id="291" r:id="rId16"/>
    <p:sldId id="294" r:id="rId17"/>
    <p:sldId id="288" r:id="rId18"/>
    <p:sldId id="282" r:id="rId19"/>
    <p:sldId id="297" r:id="rId20"/>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3FF"/>
    <a:srgbClr val="00FA00"/>
    <a:srgbClr val="0432FF"/>
    <a:srgbClr val="FF55B6"/>
    <a:srgbClr val="FFFD78"/>
    <a:srgbClr val="FFC6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23"/>
    <p:restoredTop sz="82313"/>
  </p:normalViewPr>
  <p:slideViewPr>
    <p:cSldViewPr snapToGrid="0">
      <p:cViewPr varScale="1">
        <p:scale>
          <a:sx n="104" d="100"/>
          <a:sy n="104" d="100"/>
        </p:scale>
        <p:origin x="1720" y="200"/>
      </p:cViewPr>
      <p:guideLst>
        <p:guide orient="horz" pos="2160"/>
        <p:guide pos="3840"/>
      </p:guideLst>
    </p:cSldViewPr>
  </p:slideViewPr>
  <p:notesTextViewPr>
    <p:cViewPr>
      <p:scale>
        <a:sx n="1" d="1"/>
        <a:sy n="1" d="1"/>
      </p:scale>
      <p:origin x="0" y="0"/>
    </p:cViewPr>
  </p:notesTextViewPr>
  <p:sorterViewPr>
    <p:cViewPr>
      <p:scale>
        <a:sx n="80" d="100"/>
        <a:sy n="80" d="100"/>
      </p:scale>
      <p:origin x="0" y="-465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280AE7-CD71-2F44-A4C2-50A96AA32962}" type="datetimeFigureOut">
              <a:rPr lang="x-none" smtClean="0"/>
              <a:t>28.03.24</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7091A3-BB25-3F49-864C-4B5E4C703024}" type="slidenum">
              <a:rPr lang="x-none" smtClean="0"/>
              <a:t>‹#›</a:t>
            </a:fld>
            <a:endParaRPr lang="x-none"/>
          </a:p>
        </p:txBody>
      </p:sp>
    </p:spTree>
    <p:extLst>
      <p:ext uri="{BB962C8B-B14F-4D97-AF65-F5344CB8AC3E}">
        <p14:creationId xmlns:p14="http://schemas.microsoft.com/office/powerpoint/2010/main" val="338245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sz="1800" dirty="0">
                <a:latin typeface="Arial" panose="020B0604020202020204" pitchFamily="34" charset="0"/>
                <a:cs typeface="Arial" panose="020B0604020202020204" pitchFamily="34" charset="0"/>
              </a:rPr>
              <a:t>Time 1 min:</a:t>
            </a:r>
          </a:p>
          <a:p>
            <a:pPr marL="285750" indent="-285750">
              <a:buFont typeface="Arial" panose="020B0604020202020204" pitchFamily="34" charset="0"/>
              <a:buChar char="•"/>
            </a:pPr>
            <a:r>
              <a:rPr lang="x-none" sz="1800" dirty="0">
                <a:latin typeface="Arial" panose="020B0604020202020204" pitchFamily="34" charset="0"/>
                <a:cs typeface="Arial" panose="020B0604020202020204" pitchFamily="34" charset="0"/>
              </a:rPr>
              <a:t>Welcome to this webinar No. 2 in a series of 6 webinars dedicated to the implementation of the recommendations made by the ASOPOS 2.0 panel  in the GAW report No.</a:t>
            </a:r>
            <a:r>
              <a:rPr lang="x-none" sz="1800">
                <a:latin typeface="Arial" panose="020B0604020202020204" pitchFamily="34" charset="0"/>
                <a:cs typeface="Arial" panose="020B0604020202020204" pitchFamily="34" charset="0"/>
              </a:rPr>
              <a:t>268 with the title “Ozonesonde </a:t>
            </a:r>
            <a:r>
              <a:rPr lang="x-none" sz="1800" dirty="0">
                <a:latin typeface="Arial" panose="020B0604020202020204" pitchFamily="34" charset="0"/>
                <a:cs typeface="Arial" panose="020B0604020202020204" pitchFamily="34" charset="0"/>
              </a:rPr>
              <a:t>Measurement principles and Best </a:t>
            </a:r>
            <a:r>
              <a:rPr lang="x-none" sz="1800">
                <a:latin typeface="Arial" panose="020B0604020202020204" pitchFamily="34" charset="0"/>
                <a:cs typeface="Arial" panose="020B0604020202020204" pitchFamily="34" charset="0"/>
              </a:rPr>
              <a:t>Operational Practices”. </a:t>
            </a:r>
            <a:endParaRPr lang="x-none" sz="1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x-none" sz="1800" dirty="0">
                <a:latin typeface="Arial" panose="020B0604020202020204" pitchFamily="34" charset="0"/>
                <a:cs typeface="Arial" panose="020B0604020202020204" pitchFamily="34" charset="0"/>
              </a:rPr>
              <a:t>ASOPOS stands for Assessment of Standard Operating Procedures for Ozone Sondes</a:t>
            </a:r>
          </a:p>
          <a:p>
            <a:pPr marL="285750" indent="-285750">
              <a:buFont typeface="Arial" panose="020B0604020202020204" pitchFamily="34" charset="0"/>
              <a:buChar char="•"/>
            </a:pPr>
            <a:r>
              <a:rPr lang="x-none" sz="1800" dirty="0">
                <a:latin typeface="Arial" panose="020B0604020202020204" pitchFamily="34" charset="0"/>
                <a:cs typeface="Arial" panose="020B0604020202020204" pitchFamily="34" charset="0"/>
              </a:rPr>
              <a:t>My name is Herman Smit and I am from the Research Centre Jülich in Germany and together with my collegue Roeland Van Malderen of the Royal Meteeorology Institute in Belgium we will guide you through this webinar. </a:t>
            </a:r>
          </a:p>
        </p:txBody>
      </p:sp>
      <p:sp>
        <p:nvSpPr>
          <p:cNvPr id="4" name="Slide Number Placeholder 3"/>
          <p:cNvSpPr>
            <a:spLocks noGrp="1"/>
          </p:cNvSpPr>
          <p:nvPr>
            <p:ph type="sldNum" sz="quarter" idx="5"/>
          </p:nvPr>
        </p:nvSpPr>
        <p:spPr/>
        <p:txBody>
          <a:bodyPr/>
          <a:lstStyle/>
          <a:p>
            <a:fld id="{6F7091A3-BB25-3F49-864C-4B5E4C703024}" type="slidenum">
              <a:rPr lang="x-none" smtClean="0"/>
              <a:t>1</a:t>
            </a:fld>
            <a:endParaRPr lang="x-none"/>
          </a:p>
        </p:txBody>
      </p:sp>
    </p:spTree>
    <p:extLst>
      <p:ext uri="{BB962C8B-B14F-4D97-AF65-F5344CB8AC3E}">
        <p14:creationId xmlns:p14="http://schemas.microsoft.com/office/powerpoint/2010/main" val="4273884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0.75 min</a:t>
            </a:r>
          </a:p>
          <a:p>
            <a:pPr marL="171450" indent="-171450">
              <a:buFont typeface="Arial" panose="020B0604020202020204" pitchFamily="34" charset="0"/>
              <a:buChar char="•"/>
            </a:pPr>
            <a:r>
              <a:rPr lang="x-none" dirty="0"/>
              <a:t>Here some critical remarks on the preparation check units that are in operation in the global network.</a:t>
            </a:r>
          </a:p>
          <a:p>
            <a:pPr marL="171450" indent="-171450">
              <a:buFont typeface="Arial" panose="020B0604020202020204" pitchFamily="34" charset="0"/>
              <a:buChar char="•"/>
            </a:pPr>
            <a:r>
              <a:rPr lang="x-none" dirty="0"/>
              <a:t>Not all check units fullfill the specifications mentioned in the previous slide. A critical review of the check units used in the network is important to do in the next future.</a:t>
            </a:r>
          </a:p>
          <a:p>
            <a:pPr marL="171450" indent="-171450">
              <a:buFont typeface="Arial" panose="020B0604020202020204" pitchFamily="34" charset="0"/>
              <a:buChar char="•"/>
            </a:pPr>
            <a:r>
              <a:rPr lang="x-none" dirty="0"/>
              <a:t>Above all REGULAR Maintenance of the unit is important, but on that later more in this webinar.</a:t>
            </a:r>
          </a:p>
          <a:p>
            <a:pPr marL="171450" indent="-171450">
              <a:buFont typeface="Arial" panose="020B0604020202020204" pitchFamily="34" charset="0"/>
              <a:buChar char="•"/>
            </a:pPr>
            <a:r>
              <a:rPr lang="x-none" dirty="0"/>
              <a:t>Strong critics here on the TSC-1 Unit of Science Pump Corporation which is a design from the early 1980’s and is definitely obsolete regarding nowadays requirements. T</a:t>
            </a:r>
            <a:r>
              <a:rPr lang="en-GB" dirty="0"/>
              <a:t>h</a:t>
            </a:r>
            <a:r>
              <a:rPr lang="x-none" dirty="0"/>
              <a:t>is check unit needs to be replaced by a more up to date  one!!!</a:t>
            </a:r>
          </a:p>
          <a:p>
            <a:pPr marL="171450" indent="-171450">
              <a:buFont typeface="Arial" panose="020B0604020202020204" pitchFamily="34" charset="0"/>
              <a:buChar char="•"/>
            </a:pPr>
            <a:endParaRPr lang="x-none" dirty="0"/>
          </a:p>
        </p:txBody>
      </p:sp>
      <p:sp>
        <p:nvSpPr>
          <p:cNvPr id="4" name="Slide Number Placeholder 3"/>
          <p:cNvSpPr>
            <a:spLocks noGrp="1"/>
          </p:cNvSpPr>
          <p:nvPr>
            <p:ph type="sldNum" sz="quarter" idx="5"/>
          </p:nvPr>
        </p:nvSpPr>
        <p:spPr/>
        <p:txBody>
          <a:bodyPr/>
          <a:lstStyle/>
          <a:p>
            <a:fld id="{6F7091A3-BB25-3F49-864C-4B5E4C703024}" type="slidenum">
              <a:rPr lang="x-none" smtClean="0"/>
              <a:t>10</a:t>
            </a:fld>
            <a:endParaRPr lang="x-none"/>
          </a:p>
        </p:txBody>
      </p:sp>
    </p:spTree>
    <p:extLst>
      <p:ext uri="{BB962C8B-B14F-4D97-AF65-F5344CB8AC3E}">
        <p14:creationId xmlns:p14="http://schemas.microsoft.com/office/powerpoint/2010/main" val="4023285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x-none" dirty="0"/>
              <a:t>Time: 1 min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dirty="0"/>
              <a:t>In this slide we will address the use of proper gas filters to provide for an ozone free air supply for the ground check unit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dirty="0"/>
              <a:t>These gas filters are extreme important to obtain proper and accurate background currents measured before and after exposure with ozone during the sonde preparation.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dirty="0"/>
              <a:t>Unfortunately, nowadays many ozone sounding data are still suffering too large background currents which finally will affect the data quality of the ozonesonde</a:t>
            </a:r>
          </a:p>
          <a:p>
            <a:pPr marL="171450" indent="-171450">
              <a:buFont typeface="Arial" panose="020B0604020202020204" pitchFamily="34" charset="0"/>
              <a:buChar char="•"/>
            </a:pPr>
            <a:r>
              <a:rPr lang="x-none" dirty="0"/>
              <a:t>These high backgrounds are caused by improper gas filters that are used to provide ozone free air supply for the ground check unit.</a:t>
            </a:r>
          </a:p>
          <a:p>
            <a:pPr marL="171450" indent="-171450">
              <a:buFont typeface="Arial" panose="020B0604020202020204" pitchFamily="34" charset="0"/>
              <a:buChar char="•"/>
            </a:pPr>
            <a:r>
              <a:rPr lang="x-none" dirty="0"/>
              <a:t>It has been recognized that beside of removing the ozone, the filter should also purify the air from impurities</a:t>
            </a:r>
          </a:p>
          <a:p>
            <a:pPr marL="171450" indent="-171450">
              <a:buFont typeface="Arial" panose="020B0604020202020204" pitchFamily="34" charset="0"/>
              <a:buChar char="•"/>
            </a:pPr>
            <a:r>
              <a:rPr lang="x-none" dirty="0"/>
              <a:t>We only can overcome this problem when we use better gas filters to get not only ozone free supply for the ground check unit, but also that the air has been purified from impurities.</a:t>
            </a:r>
          </a:p>
        </p:txBody>
      </p:sp>
      <p:sp>
        <p:nvSpPr>
          <p:cNvPr id="4" name="Slide Number Placeholder 3"/>
          <p:cNvSpPr>
            <a:spLocks noGrp="1"/>
          </p:cNvSpPr>
          <p:nvPr>
            <p:ph type="sldNum" sz="quarter" idx="5"/>
          </p:nvPr>
        </p:nvSpPr>
        <p:spPr/>
        <p:txBody>
          <a:bodyPr/>
          <a:lstStyle/>
          <a:p>
            <a:fld id="{6F7091A3-BB25-3F49-864C-4B5E4C703024}" type="slidenum">
              <a:rPr lang="x-none" smtClean="0"/>
              <a:t>11</a:t>
            </a:fld>
            <a:endParaRPr lang="x-none"/>
          </a:p>
        </p:txBody>
      </p:sp>
    </p:spTree>
    <p:extLst>
      <p:ext uri="{BB962C8B-B14F-4D97-AF65-F5344CB8AC3E}">
        <p14:creationId xmlns:p14="http://schemas.microsoft.com/office/powerpoint/2010/main" val="55717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0.75 min</a:t>
            </a:r>
          </a:p>
          <a:p>
            <a:pPr marL="171450" indent="-171450">
              <a:buFont typeface="Arial" panose="020B0604020202020204" pitchFamily="34" charset="0"/>
              <a:buChar char="•"/>
            </a:pPr>
            <a:r>
              <a:rPr lang="x-none" dirty="0"/>
              <a:t>How such a proper gas filter could look like.</a:t>
            </a:r>
          </a:p>
          <a:p>
            <a:pPr marL="171450" indent="-171450">
              <a:buFont typeface="Arial" panose="020B0604020202020204" pitchFamily="34" charset="0"/>
              <a:buChar char="•"/>
            </a:pPr>
            <a:r>
              <a:rPr lang="x-none" dirty="0"/>
              <a:t>Now the design is rather simple but essential.</a:t>
            </a:r>
          </a:p>
          <a:p>
            <a:pPr marL="171450" indent="-171450">
              <a:buFont typeface="Arial" panose="020B0604020202020204" pitchFamily="34" charset="0"/>
              <a:buChar char="•"/>
            </a:pPr>
            <a:r>
              <a:rPr lang="x-none" i="1" dirty="0"/>
              <a:t>Briefly explain first two bullits.</a:t>
            </a:r>
          </a:p>
          <a:p>
            <a:pPr marL="171450" indent="-171450">
              <a:buFont typeface="Arial" panose="020B0604020202020204" pitchFamily="34" charset="0"/>
              <a:buChar char="•"/>
            </a:pPr>
            <a:r>
              <a:rPr lang="x-none" i="0" dirty="0"/>
              <a:t>Important is a regular maintenance of the filter; which we will address later in this webinar.</a:t>
            </a:r>
          </a:p>
          <a:p>
            <a:pPr marL="171450" indent="-171450">
              <a:buFont typeface="Arial" panose="020B0604020202020204" pitchFamily="34" charset="0"/>
              <a:buChar char="•"/>
            </a:pPr>
            <a:r>
              <a:rPr lang="x-none" dirty="0"/>
              <a:t>ASOPOS recommends that the station operators check their filters and eventually consult the ASOPOS-Team how to proceed further.</a:t>
            </a:r>
          </a:p>
          <a:p>
            <a:endParaRPr lang="x-none" dirty="0"/>
          </a:p>
        </p:txBody>
      </p:sp>
      <p:sp>
        <p:nvSpPr>
          <p:cNvPr id="4" name="Slide Number Placeholder 3"/>
          <p:cNvSpPr>
            <a:spLocks noGrp="1"/>
          </p:cNvSpPr>
          <p:nvPr>
            <p:ph type="sldNum" sz="quarter" idx="5"/>
          </p:nvPr>
        </p:nvSpPr>
        <p:spPr/>
        <p:txBody>
          <a:bodyPr/>
          <a:lstStyle/>
          <a:p>
            <a:fld id="{6F7091A3-BB25-3F49-864C-4B5E4C703024}" type="slidenum">
              <a:rPr lang="x-none" smtClean="0"/>
              <a:t>12</a:t>
            </a:fld>
            <a:endParaRPr lang="x-none"/>
          </a:p>
        </p:txBody>
      </p:sp>
    </p:spTree>
    <p:extLst>
      <p:ext uri="{BB962C8B-B14F-4D97-AF65-F5344CB8AC3E}">
        <p14:creationId xmlns:p14="http://schemas.microsoft.com/office/powerpoint/2010/main" val="910393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1 min.</a:t>
            </a:r>
          </a:p>
          <a:p>
            <a:pPr marL="171450" indent="-171450">
              <a:buFont typeface="Arial" panose="020B0604020202020204" pitchFamily="34" charset="0"/>
              <a:buChar char="•"/>
            </a:pPr>
            <a:r>
              <a:rPr lang="x-none" dirty="0"/>
              <a:t>A crucial aspect in the preparation of the ozonesonde is the preparation of the sensing solutions for the cathode and anode cell.</a:t>
            </a:r>
          </a:p>
          <a:p>
            <a:pPr marL="171450" indent="-171450">
              <a:buFont typeface="Arial" panose="020B0604020202020204" pitchFamily="34" charset="0"/>
              <a:buChar char="•"/>
            </a:pPr>
            <a:r>
              <a:rPr lang="x-none" dirty="0"/>
              <a:t>Nowadays 3 different sensing solution typers are in use, listed here in Tble2-2 of the GAW 268 report.</a:t>
            </a:r>
          </a:p>
          <a:p>
            <a:pPr marL="171450" indent="-171450">
              <a:buFont typeface="Arial" panose="020B0604020202020204" pitchFamily="34" charset="0"/>
              <a:buChar char="•"/>
            </a:pPr>
            <a:r>
              <a:rPr lang="x-none" dirty="0"/>
              <a:t>Important here is that for the preparation of aquous sensing solutions, only high graded purity of the chemicals and water are used!</a:t>
            </a:r>
          </a:p>
          <a:p>
            <a:pPr marL="171450" indent="-171450">
              <a:buFont typeface="Arial" panose="020B0604020202020204" pitchFamily="34" charset="0"/>
              <a:buChar char="•"/>
            </a:pPr>
            <a:r>
              <a:rPr lang="x-none" dirty="0"/>
              <a:t>Important here to use well cleaned laboratory tools, the use of one way medical handgloves, and in general following the guidelines described in Annex A of GAW No 268.</a:t>
            </a:r>
          </a:p>
        </p:txBody>
      </p:sp>
      <p:sp>
        <p:nvSpPr>
          <p:cNvPr id="4" name="Slide Number Placeholder 3"/>
          <p:cNvSpPr>
            <a:spLocks noGrp="1"/>
          </p:cNvSpPr>
          <p:nvPr>
            <p:ph type="sldNum" sz="quarter" idx="5"/>
          </p:nvPr>
        </p:nvSpPr>
        <p:spPr/>
        <p:txBody>
          <a:bodyPr/>
          <a:lstStyle/>
          <a:p>
            <a:fld id="{6F7091A3-BB25-3F49-864C-4B5E4C703024}" type="slidenum">
              <a:rPr lang="x-none" smtClean="0"/>
              <a:t>13</a:t>
            </a:fld>
            <a:endParaRPr lang="x-none"/>
          </a:p>
        </p:txBody>
      </p:sp>
    </p:spTree>
    <p:extLst>
      <p:ext uri="{BB962C8B-B14F-4D97-AF65-F5344CB8AC3E}">
        <p14:creationId xmlns:p14="http://schemas.microsoft.com/office/powerpoint/2010/main" val="617469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0.5 min</a:t>
            </a:r>
          </a:p>
          <a:p>
            <a:pPr marL="171450" indent="-171450">
              <a:buFont typeface="Arial" panose="020B0604020202020204" pitchFamily="34" charset="0"/>
              <a:buChar char="•"/>
            </a:pPr>
            <a:r>
              <a:rPr lang="x-none" dirty="0"/>
              <a:t>And when talking about cleanliness, this is of course also the case with regard to the working space and working bench.</a:t>
            </a:r>
          </a:p>
          <a:p>
            <a:pPr marL="171450" indent="-171450">
              <a:buFont typeface="Arial" panose="020B0604020202020204" pitchFamily="34" charset="0"/>
              <a:buChar char="•"/>
            </a:pPr>
            <a:r>
              <a:rPr lang="x-none" dirty="0"/>
              <a:t>Key message here should be,  because we are dealing with a chemical ozone sensor, that it is in general exteremely important here to follow steadily the principles of cleaniness.</a:t>
            </a:r>
          </a:p>
          <a:p>
            <a:pPr marL="171450" indent="-171450">
              <a:buFont typeface="Arial" panose="020B0604020202020204" pitchFamily="34" charset="0"/>
              <a:buChar char="•"/>
            </a:pPr>
            <a:r>
              <a:rPr lang="x-none" dirty="0"/>
              <a:t>Further, it should be mentioned that in the preparation laboratory there should be detectors to record air Pressure, Temperature and Relative Humidity. Thes PTU values are necessary finally to calculate the corrected pump flowrate from the bubble flow meter measurements. </a:t>
            </a:r>
          </a:p>
        </p:txBody>
      </p:sp>
      <p:sp>
        <p:nvSpPr>
          <p:cNvPr id="4" name="Slide Number Placeholder 3"/>
          <p:cNvSpPr>
            <a:spLocks noGrp="1"/>
          </p:cNvSpPr>
          <p:nvPr>
            <p:ph type="sldNum" sz="quarter" idx="5"/>
          </p:nvPr>
        </p:nvSpPr>
        <p:spPr/>
        <p:txBody>
          <a:bodyPr/>
          <a:lstStyle/>
          <a:p>
            <a:fld id="{6F7091A3-BB25-3F49-864C-4B5E4C703024}" type="slidenum">
              <a:rPr lang="x-none" smtClean="0"/>
              <a:t>14</a:t>
            </a:fld>
            <a:endParaRPr lang="x-none"/>
          </a:p>
        </p:txBody>
      </p:sp>
    </p:spTree>
    <p:extLst>
      <p:ext uri="{BB962C8B-B14F-4D97-AF65-F5344CB8AC3E}">
        <p14:creationId xmlns:p14="http://schemas.microsoft.com/office/powerpoint/2010/main" val="391791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Time:1.5 min.</a:t>
            </a:r>
          </a:p>
          <a:p>
            <a:pPr marL="171450" indent="-171450">
              <a:buFont typeface="Arial" panose="020B0604020202020204" pitchFamily="34" charset="0"/>
              <a:buChar char="•"/>
            </a:pPr>
            <a:r>
              <a:rPr lang="x-none" dirty="0"/>
              <a:t>Important on the hardware here is also to mention how to obtain a proper in-flight pump temperature. This is a typical example of a small aspoct of the sonde-hardware but which can become critical on the in-flight perfomance of the sonde in the course of the sounding.</a:t>
            </a:r>
          </a:p>
          <a:p>
            <a:pPr marL="171450" indent="-171450">
              <a:buFont typeface="Arial" panose="020B0604020202020204" pitchFamily="34" charset="0"/>
              <a:buChar char="•"/>
            </a:pPr>
            <a:r>
              <a:rPr lang="x-none" dirty="0"/>
              <a:t>The pump temperature should be namely within a certain range to avoid either freezing of the sensing solution or strong evaporation of the sensing solution. </a:t>
            </a:r>
          </a:p>
          <a:p>
            <a:pPr marL="171450" indent="-171450">
              <a:buFont typeface="Arial" panose="020B0604020202020204" pitchFamily="34" charset="0"/>
              <a:buChar char="•"/>
            </a:pPr>
            <a:r>
              <a:rPr lang="x-none" dirty="0"/>
              <a:t>In both cases namely the ozonesonde will measure too low ozone values.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dirty="0"/>
              <a:t>In addition it has to be noted here that the cathode cell temperatures are usually lower than the pump temperatures: For SPC up to 5 degrees and for En-Sci up to 10 degrees Celsius</a:t>
            </a:r>
          </a:p>
          <a:p>
            <a:pPr marL="171450" indent="-171450">
              <a:buFont typeface="Arial" panose="020B0604020202020204" pitchFamily="34" charset="0"/>
              <a:buChar char="•"/>
            </a:pPr>
            <a:r>
              <a:rPr lang="x-none" dirty="0"/>
              <a:t>Particularly in the upper part of the sounding above 20-25 km altitude the optimum pump temperature should be  5-10 C for SPC sondes and 10-15 C for En-Sci sondes.</a:t>
            </a:r>
          </a:p>
          <a:p>
            <a:pPr marL="171450" indent="-171450">
              <a:buFont typeface="Arial" panose="020B0604020202020204" pitchFamily="34" charset="0"/>
              <a:buChar char="•"/>
            </a:pPr>
            <a:r>
              <a:rPr lang="x-none" dirty="0"/>
              <a:t>However, this is not everywhere easy to achieve. For example in the Tropics or polar regions by adding an extra heat source in the styrofoam box of the sonde.</a:t>
            </a:r>
          </a:p>
          <a:p>
            <a:pPr marL="171450" indent="-171450">
              <a:buFont typeface="Arial" panose="020B0604020202020204" pitchFamily="34" charset="0"/>
              <a:buChar char="•"/>
            </a:pPr>
            <a:r>
              <a:rPr lang="x-none" dirty="0"/>
              <a:t>This extra heat source can be either passive source by adding a heat capacity (200 ml water can)  or install a small electrical controlled heat resistance.</a:t>
            </a:r>
          </a:p>
          <a:p>
            <a:pPr marL="171450" indent="-171450">
              <a:buFont typeface="Arial" panose="020B0604020202020204" pitchFamily="34" charset="0"/>
              <a:buChar char="•"/>
            </a:pPr>
            <a:r>
              <a:rPr lang="x-none" dirty="0"/>
              <a:t>However, it is finally a certain trial and error and therefore it is recommended for the individual station operatores when facing pump temeprature problems to consult the ASOPOS team how to proceed….. </a:t>
            </a:r>
          </a:p>
        </p:txBody>
      </p:sp>
      <p:sp>
        <p:nvSpPr>
          <p:cNvPr id="4" name="Slide Number Placeholder 3"/>
          <p:cNvSpPr>
            <a:spLocks noGrp="1"/>
          </p:cNvSpPr>
          <p:nvPr>
            <p:ph type="sldNum" sz="quarter" idx="5"/>
          </p:nvPr>
        </p:nvSpPr>
        <p:spPr/>
        <p:txBody>
          <a:bodyPr/>
          <a:lstStyle/>
          <a:p>
            <a:fld id="{6F7091A3-BB25-3F49-864C-4B5E4C703024}" type="slidenum">
              <a:rPr lang="x-none" smtClean="0"/>
              <a:t>15</a:t>
            </a:fld>
            <a:endParaRPr lang="x-none"/>
          </a:p>
        </p:txBody>
      </p:sp>
    </p:spTree>
    <p:extLst>
      <p:ext uri="{BB962C8B-B14F-4D97-AF65-F5344CB8AC3E}">
        <p14:creationId xmlns:p14="http://schemas.microsoft.com/office/powerpoint/2010/main" val="3750820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0.75 min</a:t>
            </a:r>
          </a:p>
          <a:p>
            <a:pPr marL="171450" indent="-171450">
              <a:buFont typeface="Arial" panose="020B0604020202020204" pitchFamily="34" charset="0"/>
              <a:buChar char="•"/>
            </a:pPr>
            <a:r>
              <a:rPr lang="x-none" dirty="0"/>
              <a:t>Coming now to our last topic of this webinar: The Maintenance of the ground equipment.</a:t>
            </a:r>
          </a:p>
          <a:p>
            <a:pPr marL="171450" indent="-171450">
              <a:buFont typeface="Arial" panose="020B0604020202020204" pitchFamily="34" charset="0"/>
              <a:buChar char="•"/>
            </a:pPr>
            <a:r>
              <a:rPr lang="x-none" dirty="0"/>
              <a:t>In general it is important to regularly check  the functionality of the ground equipment and particularly do regular maintenance on the different components.</a:t>
            </a:r>
          </a:p>
          <a:p>
            <a:pPr marL="171450" indent="-171450">
              <a:buFont typeface="Arial" panose="020B0604020202020204" pitchFamily="34" charset="0"/>
              <a:buChar char="•"/>
            </a:pPr>
            <a:r>
              <a:rPr lang="x-none" dirty="0"/>
              <a:t>This concerns first of all the Preparation Check Unit: Here are to mention two critical aspects dealing with the UV lamp together with the UV-quartz cuvette, both key components in the provision of ozone</a:t>
            </a:r>
          </a:p>
          <a:p>
            <a:pPr marL="171450" indent="-171450">
              <a:buFont typeface="Arial" panose="020B0604020202020204" pitchFamily="34" charset="0"/>
              <a:buChar char="•"/>
            </a:pPr>
            <a:r>
              <a:rPr lang="x-none" i="1" dirty="0">
                <a:solidFill>
                  <a:srgbClr val="FF0000"/>
                </a:solidFill>
              </a:rPr>
              <a:t>Mention the two bullits </a:t>
            </a:r>
          </a:p>
          <a:p>
            <a:pPr marL="171450" indent="-171450">
              <a:buFont typeface="Arial" panose="020B0604020202020204" pitchFamily="34" charset="0"/>
              <a:buChar char="•"/>
            </a:pPr>
            <a:r>
              <a:rPr lang="x-none" dirty="0"/>
              <a:t>First of all is the UV lamp that produces the high and low ozone still providing enough ozone still sufficient or not. This can be seen on a change of the position of the shielding tube to adjust the 5µA ozone current of the ECC</a:t>
            </a:r>
          </a:p>
          <a:p>
            <a:pPr marL="171450" indent="-171450">
              <a:buFont typeface="Arial" panose="020B0604020202020204" pitchFamily="34" charset="0"/>
              <a:buChar char="•"/>
            </a:pPr>
            <a:r>
              <a:rPr lang="x-none" dirty="0"/>
              <a:t>If the lamp is okay but still the position of the shielding tube as for the UV-lamp is not adequate or that the background currents IB0 and IB1 are too large. In both cases it could be that the inside of the cuvette has got polluted.</a:t>
            </a:r>
          </a:p>
          <a:p>
            <a:endParaRPr lang="x-none" dirty="0"/>
          </a:p>
        </p:txBody>
      </p:sp>
      <p:sp>
        <p:nvSpPr>
          <p:cNvPr id="4" name="Slide Number Placeholder 3"/>
          <p:cNvSpPr>
            <a:spLocks noGrp="1"/>
          </p:cNvSpPr>
          <p:nvPr>
            <p:ph type="sldNum" sz="quarter" idx="5"/>
          </p:nvPr>
        </p:nvSpPr>
        <p:spPr/>
        <p:txBody>
          <a:bodyPr/>
          <a:lstStyle/>
          <a:p>
            <a:fld id="{6F7091A3-BB25-3F49-864C-4B5E4C703024}" type="slidenum">
              <a:rPr lang="x-none" smtClean="0"/>
              <a:t>16</a:t>
            </a:fld>
            <a:endParaRPr lang="x-none"/>
          </a:p>
        </p:txBody>
      </p:sp>
    </p:spTree>
    <p:extLst>
      <p:ext uri="{BB962C8B-B14F-4D97-AF65-F5344CB8AC3E}">
        <p14:creationId xmlns:p14="http://schemas.microsoft.com/office/powerpoint/2010/main" val="471284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0.75 min</a:t>
            </a:r>
          </a:p>
          <a:p>
            <a:pPr marL="171450" indent="-171450">
              <a:buFont typeface="Arial" panose="020B0604020202020204" pitchFamily="34" charset="0"/>
              <a:buChar char="•"/>
            </a:pPr>
            <a:r>
              <a:rPr lang="x-none" dirty="0"/>
              <a:t>Further important maintenance is to do a regular check of the zero-purified air supply: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dirty="0"/>
              <a:t>Is the moisture indicator in the first trap of the gas filter not anymore indicating low moisture then the filter has to be replaced by a new one.</a:t>
            </a:r>
          </a:p>
          <a:p>
            <a:pPr marL="171450" indent="-171450">
              <a:buFont typeface="Arial" panose="020B0604020202020204" pitchFamily="34" charset="0"/>
              <a:buChar char="•"/>
            </a:pPr>
            <a:r>
              <a:rPr lang="x-none" dirty="0"/>
              <a:t>Further, in case the backgrounds currents IB0 and IB1 are not anymore within the recommended ranges anymore then the filter should be replaced too.</a:t>
            </a:r>
          </a:p>
          <a:p>
            <a:pPr marL="171450" indent="-171450">
              <a:buFont typeface="Arial" panose="020B0604020202020204" pitchFamily="34" charset="0"/>
              <a:buChar char="•"/>
            </a:pPr>
            <a:r>
              <a:rPr lang="x-none" dirty="0"/>
              <a:t>Hereby the old filter usually can be regenerated and then re-used.</a:t>
            </a:r>
          </a:p>
          <a:p>
            <a:pPr marL="171450" indent="-171450">
              <a:buFont typeface="Arial" panose="020B0604020202020204" pitchFamily="34" charset="0"/>
              <a:buChar char="•"/>
            </a:pPr>
            <a:r>
              <a:rPr lang="x-none" dirty="0"/>
              <a:t>Another important aspect on maintenance is when using automatic flowmeters that these electronic devices are regularly (every month) compared with a calibrated bubble flow meter and when they deviate by more than 0.5-1% the automatic flow meter should be reüaired by the manufacturer.</a:t>
            </a:r>
          </a:p>
          <a:p>
            <a:endParaRPr lang="x-none" dirty="0"/>
          </a:p>
        </p:txBody>
      </p:sp>
      <p:sp>
        <p:nvSpPr>
          <p:cNvPr id="4" name="Slide Number Placeholder 3"/>
          <p:cNvSpPr>
            <a:spLocks noGrp="1"/>
          </p:cNvSpPr>
          <p:nvPr>
            <p:ph type="sldNum" sz="quarter" idx="5"/>
          </p:nvPr>
        </p:nvSpPr>
        <p:spPr/>
        <p:txBody>
          <a:bodyPr/>
          <a:lstStyle/>
          <a:p>
            <a:fld id="{6F7091A3-BB25-3F49-864C-4B5E4C703024}" type="slidenum">
              <a:rPr lang="x-none" smtClean="0"/>
              <a:t>17</a:t>
            </a:fld>
            <a:endParaRPr lang="x-none"/>
          </a:p>
        </p:txBody>
      </p:sp>
    </p:spTree>
    <p:extLst>
      <p:ext uri="{BB962C8B-B14F-4D97-AF65-F5344CB8AC3E}">
        <p14:creationId xmlns:p14="http://schemas.microsoft.com/office/powerpoint/2010/main" val="15786397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1 min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dirty="0"/>
              <a:t>Now summarizing: In this webinar we only addressed the most critical aspects of the hardware. The entire hardware is described in detail in the GAW No. 268 report.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a:t>
            </a:r>
            <a:r>
              <a:rPr lang="x-none" dirty="0"/>
              <a:t>n this slide we listed some key notes on the most crucial aspects of the hardware used in ozonesoundings.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i="1" dirty="0"/>
              <a:t>Briefly mentioning the bullits.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i="0" dirty="0"/>
              <a:t>Regular checks and maintenace of the ground equipment is essential.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i="0" dirty="0"/>
              <a:t>Use of proper groundcheck unit that fulfill the requirements mentioned in this webinar is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i="0" dirty="0"/>
              <a:t>The use of proper gas filters to remove ozone AND impurities of the airflow in order to obtain accurate background currents IB0 and IB1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i="0" dirty="0"/>
              <a:t>Use of high graded purity of chemicals and water to prepare the sensing solutions for the electrochemical sensor cells.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i="0" dirty="0"/>
              <a:t>And in general the use of clean laboratory tools, a clean working-space and a clean working bench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i="0" dirty="0"/>
              <a:t>Only then we can achieve the target to get an overal uncertainty of 5% in our global ozonesonde network.</a:t>
            </a:r>
          </a:p>
          <a:p>
            <a:endParaRPr lang="x-none" dirty="0"/>
          </a:p>
        </p:txBody>
      </p:sp>
      <p:sp>
        <p:nvSpPr>
          <p:cNvPr id="4" name="Slide Number Placeholder 3"/>
          <p:cNvSpPr>
            <a:spLocks noGrp="1"/>
          </p:cNvSpPr>
          <p:nvPr>
            <p:ph type="sldNum" sz="quarter" idx="5"/>
          </p:nvPr>
        </p:nvSpPr>
        <p:spPr/>
        <p:txBody>
          <a:bodyPr/>
          <a:lstStyle/>
          <a:p>
            <a:fld id="{6F7091A3-BB25-3F49-864C-4B5E4C703024}" type="slidenum">
              <a:rPr lang="x-none" smtClean="0"/>
              <a:t>18</a:t>
            </a:fld>
            <a:endParaRPr lang="x-none"/>
          </a:p>
        </p:txBody>
      </p:sp>
    </p:spTree>
    <p:extLst>
      <p:ext uri="{BB962C8B-B14F-4D97-AF65-F5344CB8AC3E}">
        <p14:creationId xmlns:p14="http://schemas.microsoft.com/office/powerpoint/2010/main" val="2194996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0.5 min.</a:t>
            </a:r>
          </a:p>
          <a:p>
            <a:pPr marL="171450" indent="-171450">
              <a:buFont typeface="Arial" panose="020B0604020202020204" pitchFamily="34" charset="0"/>
              <a:buChar char="•"/>
            </a:pPr>
            <a:r>
              <a:rPr lang="x-none" dirty="0"/>
              <a:t>And finally some closing remarks:</a:t>
            </a:r>
          </a:p>
          <a:p>
            <a:pPr marL="171450" indent="-171450">
              <a:buFont typeface="Arial" panose="020B0604020202020204" pitchFamily="34" charset="0"/>
              <a:buChar char="•"/>
            </a:pPr>
            <a:r>
              <a:rPr lang="x-none" dirty="0"/>
              <a:t>T</a:t>
            </a:r>
            <a:r>
              <a:rPr lang="en-GB" dirty="0"/>
              <a:t>h</a:t>
            </a:r>
            <a:r>
              <a:rPr lang="x-none" dirty="0"/>
              <a:t>is webinar No.2 is part of a series of ASOPOSwebinars for the implementations of the recommendations made by the ASOPOS panel in the GAW Report No.268.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err="1">
                <a:solidFill>
                  <a:srgbClr val="002060"/>
                </a:solidFill>
                <a:latin typeface="Arial" panose="020B0604020202020204" pitchFamily="34" charset="0"/>
                <a:cs typeface="Arial" panose="020B0604020202020204" pitchFamily="34" charset="0"/>
              </a:rPr>
              <a:t>Thank</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you</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for</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your</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attention</a:t>
            </a:r>
            <a:r>
              <a:rPr lang="de-DE" sz="1200" dirty="0">
                <a:solidFill>
                  <a:srgbClr val="002060"/>
                </a:solidFill>
                <a:latin typeface="Arial" panose="020B0604020202020204" pitchFamily="34" charset="0"/>
                <a:cs typeface="Arial" panose="020B0604020202020204" pitchFamily="34" charset="0"/>
              </a:rPr>
              <a:t> and </a:t>
            </a:r>
            <a:r>
              <a:rPr lang="de-DE" sz="1200" dirty="0" err="1">
                <a:solidFill>
                  <a:srgbClr val="002060"/>
                </a:solidFill>
                <a:latin typeface="Arial" panose="020B0604020202020204" pitchFamily="34" charset="0"/>
                <a:cs typeface="Arial" panose="020B0604020202020204" pitchFamily="34" charset="0"/>
              </a:rPr>
              <a:t>go</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for</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good</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collaborations</a:t>
            </a:r>
            <a:r>
              <a:rPr lang="de-DE" sz="1200" dirty="0">
                <a:solidFill>
                  <a:srgbClr val="002060"/>
                </a:solidFill>
                <a:latin typeface="Arial" panose="020B0604020202020204" pitchFamily="34" charset="0"/>
                <a:cs typeface="Arial" panose="020B0604020202020204" pitchFamily="34" charset="0"/>
              </a:rPr>
              <a:t> in </a:t>
            </a:r>
            <a:r>
              <a:rPr lang="de-DE" sz="1200" dirty="0" err="1">
                <a:solidFill>
                  <a:srgbClr val="002060"/>
                </a:solidFill>
                <a:latin typeface="Arial" panose="020B0604020202020204" pitchFamily="34" charset="0"/>
                <a:cs typeface="Arial" panose="020B0604020202020204" pitchFamily="34" charset="0"/>
              </a:rPr>
              <a:t>the</a:t>
            </a:r>
            <a:r>
              <a:rPr lang="de-DE" sz="1200" dirty="0">
                <a:solidFill>
                  <a:srgbClr val="002060"/>
                </a:solidFill>
                <a:latin typeface="Arial" panose="020B0604020202020204" pitchFamily="34" charset="0"/>
                <a:cs typeface="Arial" panose="020B0604020202020204" pitchFamily="34" charset="0"/>
              </a:rPr>
              <a:t> </a:t>
            </a:r>
            <a:r>
              <a:rPr lang="de-DE" sz="1200" dirty="0" err="1">
                <a:solidFill>
                  <a:srgbClr val="002060"/>
                </a:solidFill>
                <a:latin typeface="Arial" panose="020B0604020202020204" pitchFamily="34" charset="0"/>
                <a:cs typeface="Arial" panose="020B0604020202020204" pitchFamily="34" charset="0"/>
              </a:rPr>
              <a:t>future</a:t>
            </a:r>
            <a:r>
              <a:rPr lang="de-DE" sz="1200" dirty="0">
                <a:solidFill>
                  <a:srgbClr val="002060"/>
                </a:solidFill>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solidFill>
                  <a:srgbClr val="002060"/>
                </a:solidFill>
                <a:latin typeface="Arial" panose="020B0604020202020204" pitchFamily="34" charset="0"/>
                <a:cs typeface="Arial" panose="020B0604020202020204" pitchFamily="34" charset="0"/>
              </a:rPr>
              <a:t>Bye Bye.........</a:t>
            </a:r>
            <a:endParaRPr lang="x-none" sz="1200" dirty="0"/>
          </a:p>
          <a:p>
            <a:endParaRPr lang="x-none" dirty="0"/>
          </a:p>
        </p:txBody>
      </p:sp>
      <p:sp>
        <p:nvSpPr>
          <p:cNvPr id="4" name="Slide Number Placeholder 3"/>
          <p:cNvSpPr>
            <a:spLocks noGrp="1"/>
          </p:cNvSpPr>
          <p:nvPr>
            <p:ph type="sldNum" sz="quarter" idx="5"/>
          </p:nvPr>
        </p:nvSpPr>
        <p:spPr/>
        <p:txBody>
          <a:bodyPr/>
          <a:lstStyle/>
          <a:p>
            <a:fld id="{6F7091A3-BB25-3F49-864C-4B5E4C703024}" type="slidenum">
              <a:rPr lang="x-none" smtClean="0"/>
              <a:t>19</a:t>
            </a:fld>
            <a:endParaRPr lang="x-none"/>
          </a:p>
        </p:txBody>
      </p:sp>
    </p:spTree>
    <p:extLst>
      <p:ext uri="{BB962C8B-B14F-4D97-AF65-F5344CB8AC3E}">
        <p14:creationId xmlns:p14="http://schemas.microsoft.com/office/powerpoint/2010/main" val="173651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1.0 min</a:t>
            </a:r>
          </a:p>
          <a:p>
            <a:r>
              <a:rPr lang="x-none" dirty="0"/>
              <a:t>But before we start with this webinar first a few remarks to avoid any misunderstandings. </a:t>
            </a:r>
          </a:p>
          <a:p>
            <a:pPr marL="171450" indent="-171450">
              <a:buFont typeface="Arial" panose="020B0604020202020204" pitchFamily="34" charset="0"/>
              <a:buChar char="•"/>
            </a:pPr>
            <a:r>
              <a:rPr lang="x-none" dirty="0"/>
              <a:t>This new ASOPOS report builds on the </a:t>
            </a:r>
            <a:r>
              <a:rPr lang="x-none"/>
              <a:t>earlier  ASOPOS-GAW </a:t>
            </a:r>
            <a:r>
              <a:rPr lang="x-none" dirty="0"/>
              <a:t>Report No. 201 from 2014.</a:t>
            </a:r>
          </a:p>
          <a:p>
            <a:pPr marL="171450" indent="-171450">
              <a:buFont typeface="Arial" panose="020B0604020202020204" pitchFamily="34" charset="0"/>
              <a:buChar char="•"/>
            </a:pPr>
            <a:r>
              <a:rPr lang="x-none" dirty="0"/>
              <a:t>In this webinar we only highlight the most crucial aspects of the hardware and their limitations</a:t>
            </a:r>
          </a:p>
          <a:p>
            <a:pPr marL="171450" indent="-171450">
              <a:buFont typeface="Arial" panose="020B0604020202020204" pitchFamily="34" charset="0"/>
              <a:buChar char="•"/>
            </a:pPr>
            <a:r>
              <a:rPr lang="x-none" dirty="0"/>
              <a:t>Because these have shown that in practice they can have a significant impact on the performance of the ozonesonde </a:t>
            </a:r>
          </a:p>
          <a:p>
            <a:pPr marL="171450" indent="-171450">
              <a:buFont typeface="Arial" panose="020B0604020202020204" pitchFamily="34" charset="0"/>
              <a:buChar char="•"/>
            </a:pPr>
            <a:r>
              <a:rPr lang="x-none" dirty="0"/>
              <a:t>In general the hardware is described in detail in the GAW No. 268 Report .</a:t>
            </a:r>
          </a:p>
        </p:txBody>
      </p:sp>
      <p:sp>
        <p:nvSpPr>
          <p:cNvPr id="4" name="Slide Number Placeholder 3"/>
          <p:cNvSpPr>
            <a:spLocks noGrp="1"/>
          </p:cNvSpPr>
          <p:nvPr>
            <p:ph type="sldNum" sz="quarter" idx="5"/>
          </p:nvPr>
        </p:nvSpPr>
        <p:spPr/>
        <p:txBody>
          <a:bodyPr/>
          <a:lstStyle/>
          <a:p>
            <a:fld id="{6F7091A3-BB25-3F49-864C-4B5E4C703024}" type="slidenum">
              <a:rPr lang="x-none" smtClean="0"/>
              <a:t>2</a:t>
            </a:fld>
            <a:endParaRPr lang="x-none"/>
          </a:p>
        </p:txBody>
      </p:sp>
    </p:spTree>
    <p:extLst>
      <p:ext uri="{BB962C8B-B14F-4D97-AF65-F5344CB8AC3E}">
        <p14:creationId xmlns:p14="http://schemas.microsoft.com/office/powerpoint/2010/main" val="1497412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Time:1.0 min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x-none" dirty="0"/>
              <a:t>But before we go into any details first a short outline</a:t>
            </a:r>
          </a:p>
          <a:p>
            <a:pPr marL="171450" indent="-171450">
              <a:buFont typeface="Arial" panose="020B0604020202020204" pitchFamily="34" charset="0"/>
              <a:buChar char="•"/>
            </a:pPr>
            <a:r>
              <a:rPr lang="x-none" dirty="0"/>
              <a:t>We will start with a short introduction on what is obviously to be the Achilles Heel of the performance of ozone soundings</a:t>
            </a:r>
          </a:p>
          <a:p>
            <a:pPr marL="171450" indent="-171450">
              <a:buFont typeface="Arial" panose="020B0604020202020204" pitchFamily="34" charset="0"/>
              <a:buChar char="•"/>
            </a:pPr>
            <a:r>
              <a:rPr lang="x-none" dirty="0"/>
              <a:t>Then also a few words on the ECC-ozonesonde, radiosonde and the data interface board linking the ozonesonde with the radiosonde.</a:t>
            </a:r>
          </a:p>
          <a:p>
            <a:pPr marL="171450" indent="-171450">
              <a:buFont typeface="Arial" panose="020B0604020202020204" pitchFamily="34" charset="0"/>
              <a:buChar char="•"/>
            </a:pPr>
            <a:r>
              <a:rPr lang="x-none" dirty="0"/>
              <a:t>Following to mention the laboratory and the hardware for the preparation of the ozonesonde</a:t>
            </a:r>
          </a:p>
          <a:p>
            <a:pPr marL="171450" indent="-171450">
              <a:buFont typeface="Arial" panose="020B0604020202020204" pitchFamily="34" charset="0"/>
              <a:buChar char="•"/>
            </a:pPr>
            <a:r>
              <a:rPr lang="de-DE" dirty="0" err="1"/>
              <a:t>Important</a:t>
            </a:r>
            <a:r>
              <a:rPr lang="de-DE" dirty="0"/>
              <a:t> </a:t>
            </a:r>
            <a:r>
              <a:rPr lang="de-DE" dirty="0" err="1"/>
              <a:t>aspect</a:t>
            </a:r>
            <a:r>
              <a:rPr lang="de-DE" dirty="0"/>
              <a:t> on </a:t>
            </a:r>
            <a:r>
              <a:rPr lang="de-DE" dirty="0" err="1"/>
              <a:t>the</a:t>
            </a:r>
            <a:r>
              <a:rPr lang="de-DE" dirty="0"/>
              <a:t> </a:t>
            </a:r>
            <a:r>
              <a:rPr lang="x-none" dirty="0"/>
              <a:t>use of proper gas filters to provide ozone free and purified air</a:t>
            </a:r>
          </a:p>
          <a:p>
            <a:pPr marL="171450" indent="-171450">
              <a:buFont typeface="Arial" panose="020B0604020202020204" pitchFamily="34" charset="0"/>
              <a:buChar char="•"/>
            </a:pPr>
            <a:r>
              <a:rPr lang="x-none" dirty="0"/>
              <a:t>The preparation of the chemical sensing solutions and the laboratory tools to be used</a:t>
            </a:r>
          </a:p>
          <a:p>
            <a:pPr marL="171450" indent="-171450">
              <a:buFont typeface="Arial" panose="020B0604020202020204" pitchFamily="34" charset="0"/>
              <a:buChar char="•"/>
            </a:pPr>
            <a:r>
              <a:rPr lang="x-none" dirty="0"/>
              <a:t> And not to forget the importance of regular maintenance of the different components of the ground equipment</a:t>
            </a:r>
          </a:p>
          <a:p>
            <a:pPr marL="171450" indent="-171450">
              <a:buFont typeface="Arial" panose="020B0604020202020204" pitchFamily="34" charset="0"/>
              <a:buChar char="•"/>
            </a:pPr>
            <a:r>
              <a:rPr lang="x-none" dirty="0"/>
              <a:t>Finally some key notes as take away messages</a:t>
            </a:r>
          </a:p>
          <a:p>
            <a:endParaRPr lang="x-none" dirty="0"/>
          </a:p>
        </p:txBody>
      </p:sp>
      <p:sp>
        <p:nvSpPr>
          <p:cNvPr id="4" name="Slide Number Placeholder 3"/>
          <p:cNvSpPr>
            <a:spLocks noGrp="1"/>
          </p:cNvSpPr>
          <p:nvPr>
            <p:ph type="sldNum" sz="quarter" idx="5"/>
          </p:nvPr>
        </p:nvSpPr>
        <p:spPr/>
        <p:txBody>
          <a:bodyPr/>
          <a:lstStyle/>
          <a:p>
            <a:fld id="{6F7091A3-BB25-3F49-864C-4B5E4C703024}" type="slidenum">
              <a:rPr lang="x-none" smtClean="0"/>
              <a:t>3</a:t>
            </a:fld>
            <a:endParaRPr lang="x-none"/>
          </a:p>
        </p:txBody>
      </p:sp>
    </p:spTree>
    <p:extLst>
      <p:ext uri="{BB962C8B-B14F-4D97-AF65-F5344CB8AC3E}">
        <p14:creationId xmlns:p14="http://schemas.microsoft.com/office/powerpoint/2010/main" val="3410903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t>
            </a:r>
            <a:r>
              <a:rPr lang="x-none" dirty="0"/>
              <a:t>ime: 1 min</a:t>
            </a:r>
          </a:p>
          <a:p>
            <a:r>
              <a:rPr lang="x-none" dirty="0"/>
              <a:t>In Webinar No. 1 an overview of 25 years of Quality Assessment of Ozonesondes have been given, which has been based on the evaluation of the results of regular laboratory and field intercomparsions.  There are some general lessons we have learned from that, not only on SOP’s but also on the hardware.</a:t>
            </a:r>
          </a:p>
          <a:p>
            <a:r>
              <a:rPr lang="x-none" i="1" dirty="0"/>
              <a:t>Mention the bullits briefly  </a:t>
            </a:r>
          </a:p>
        </p:txBody>
      </p:sp>
      <p:sp>
        <p:nvSpPr>
          <p:cNvPr id="4" name="Slide Number Placeholder 3"/>
          <p:cNvSpPr>
            <a:spLocks noGrp="1"/>
          </p:cNvSpPr>
          <p:nvPr>
            <p:ph type="sldNum" sz="quarter" idx="5"/>
          </p:nvPr>
        </p:nvSpPr>
        <p:spPr/>
        <p:txBody>
          <a:bodyPr/>
          <a:lstStyle/>
          <a:p>
            <a:fld id="{6F7091A3-BB25-3F49-864C-4B5E4C703024}" type="slidenum">
              <a:rPr lang="x-none" smtClean="0"/>
              <a:t>4</a:t>
            </a:fld>
            <a:endParaRPr lang="x-none"/>
          </a:p>
        </p:txBody>
      </p:sp>
    </p:spTree>
    <p:extLst>
      <p:ext uri="{BB962C8B-B14F-4D97-AF65-F5344CB8AC3E}">
        <p14:creationId xmlns:p14="http://schemas.microsoft.com/office/powerpoint/2010/main" val="2076478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0.5 min</a:t>
            </a:r>
          </a:p>
          <a:p>
            <a:r>
              <a:rPr lang="x-none" dirty="0"/>
              <a:t>But what we also have learned is that the Achilles Heel of the ozonesonde is actually its electrochemical ozone sensor and particularly the chemical handlings during the preparation which easily can affect performance of the sonde and thus the sounding data quality. This can be caused either through:</a:t>
            </a:r>
          </a:p>
          <a:p>
            <a:r>
              <a:rPr lang="x-none" i="1" dirty="0"/>
              <a:t>Mention the 3 bullits</a:t>
            </a:r>
          </a:p>
        </p:txBody>
      </p:sp>
      <p:sp>
        <p:nvSpPr>
          <p:cNvPr id="4" name="Slide Number Placeholder 3"/>
          <p:cNvSpPr>
            <a:spLocks noGrp="1"/>
          </p:cNvSpPr>
          <p:nvPr>
            <p:ph type="sldNum" sz="quarter" idx="5"/>
          </p:nvPr>
        </p:nvSpPr>
        <p:spPr/>
        <p:txBody>
          <a:bodyPr/>
          <a:lstStyle/>
          <a:p>
            <a:fld id="{6F7091A3-BB25-3F49-864C-4B5E4C703024}" type="slidenum">
              <a:rPr lang="x-none" smtClean="0"/>
              <a:t>5</a:t>
            </a:fld>
            <a:endParaRPr lang="x-none"/>
          </a:p>
        </p:txBody>
      </p:sp>
    </p:spTree>
    <p:extLst>
      <p:ext uri="{BB962C8B-B14F-4D97-AF65-F5344CB8AC3E}">
        <p14:creationId xmlns:p14="http://schemas.microsoft.com/office/powerpoint/2010/main" val="730218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1 Min</a:t>
            </a:r>
          </a:p>
          <a:p>
            <a:r>
              <a:rPr lang="x-none" dirty="0"/>
              <a:t>But before going into further details of some of the hardware, here a brief overview about the hardware involved in ozonesoundings.   Details of the different components shown here are described in detail in Annex-A of the new GAW No. 268 Report. Here we only want to mention:</a:t>
            </a:r>
          </a:p>
          <a:p>
            <a:pPr marL="171450" indent="-171450">
              <a:buFont typeface="Arial" panose="020B0604020202020204" pitchFamily="34" charset="0"/>
              <a:buChar char="•"/>
            </a:pPr>
            <a:r>
              <a:rPr lang="x-none" dirty="0"/>
              <a:t>Balloone and its gondela with the ozonesonde, radiosonde and its data interfacing board.</a:t>
            </a:r>
          </a:p>
          <a:p>
            <a:pPr marL="171450" indent="-171450">
              <a:buFont typeface="Arial" panose="020B0604020202020204" pitchFamily="34" charset="0"/>
              <a:buChar char="•"/>
            </a:pPr>
            <a:r>
              <a:rPr lang="x-none" dirty="0"/>
              <a:t>The data receiving unit at the ground to receive, process and archive the sounding data</a:t>
            </a:r>
          </a:p>
          <a:p>
            <a:pPr marL="171450" indent="-171450">
              <a:buFont typeface="Arial" panose="020B0604020202020204" pitchFamily="34" charset="0"/>
              <a:buChar char="•"/>
            </a:pPr>
            <a:r>
              <a:rPr lang="x-none" dirty="0"/>
              <a:t>The pre-flight preparation, where proper hardware and handlings are essential.</a:t>
            </a:r>
          </a:p>
          <a:p>
            <a:pPr marL="171450" indent="-171450">
              <a:buFont typeface="Arial" panose="020B0604020202020204" pitchFamily="34" charset="0"/>
              <a:buChar char="•"/>
            </a:pPr>
            <a:r>
              <a:rPr lang="x-none" dirty="0"/>
              <a:t>And finally the regular maintenance of the hardware.</a:t>
            </a:r>
          </a:p>
          <a:p>
            <a:r>
              <a:rPr lang="x-none" dirty="0"/>
              <a:t> </a:t>
            </a:r>
          </a:p>
        </p:txBody>
      </p:sp>
      <p:sp>
        <p:nvSpPr>
          <p:cNvPr id="4" name="Slide Number Placeholder 3"/>
          <p:cNvSpPr>
            <a:spLocks noGrp="1"/>
          </p:cNvSpPr>
          <p:nvPr>
            <p:ph type="sldNum" sz="quarter" idx="5"/>
          </p:nvPr>
        </p:nvSpPr>
        <p:spPr/>
        <p:txBody>
          <a:bodyPr/>
          <a:lstStyle/>
          <a:p>
            <a:fld id="{6F7091A3-BB25-3F49-864C-4B5E4C703024}" type="slidenum">
              <a:rPr lang="x-none" smtClean="0"/>
              <a:t>6</a:t>
            </a:fld>
            <a:endParaRPr lang="x-none"/>
          </a:p>
        </p:txBody>
      </p:sp>
    </p:spTree>
    <p:extLst>
      <p:ext uri="{BB962C8B-B14F-4D97-AF65-F5344CB8AC3E}">
        <p14:creationId xmlns:p14="http://schemas.microsoft.com/office/powerpoint/2010/main" val="2749373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1 Min</a:t>
            </a:r>
          </a:p>
          <a:p>
            <a:pPr marL="171450" indent="-171450">
              <a:buFont typeface="Arial" panose="020B0604020202020204" pitchFamily="34" charset="0"/>
              <a:buChar char="•"/>
            </a:pPr>
            <a:r>
              <a:rPr lang="x-none" dirty="0"/>
              <a:t>First a few words on the electrochemical ozone sensor of the ECC-ozonesonde itself.</a:t>
            </a:r>
          </a:p>
          <a:p>
            <a:pPr marL="171450" indent="-171450">
              <a:buFont typeface="Arial" panose="020B0604020202020204" pitchFamily="34" charset="0"/>
              <a:buChar char="•"/>
            </a:pPr>
            <a:r>
              <a:rPr lang="x-none" dirty="0"/>
              <a:t>The principle of operation of the ECC-sonde is shown here that ambient air containg ozone is flushed through a PotassiumIodide solution in an electrochemical concentration cell. Hereby the ozone is chemically capted by the KI and then electrochemically converted into an electrical current. </a:t>
            </a:r>
          </a:p>
          <a:p>
            <a:pPr marL="171450" indent="-171450">
              <a:buFont typeface="Arial" panose="020B0604020202020204" pitchFamily="34" charset="0"/>
              <a:buChar char="•"/>
            </a:pPr>
            <a:r>
              <a:rPr lang="x-none" dirty="0"/>
              <a:t>Now we deal with 2 manufacturers and 3 sensing solutions which makes the QA for ECC-sondes a real challenge to achieve the 5 % uncertainty targeted in ASOPOS 2.0.</a:t>
            </a:r>
          </a:p>
        </p:txBody>
      </p:sp>
      <p:sp>
        <p:nvSpPr>
          <p:cNvPr id="4" name="Slide Number Placeholder 3"/>
          <p:cNvSpPr>
            <a:spLocks noGrp="1"/>
          </p:cNvSpPr>
          <p:nvPr>
            <p:ph type="sldNum" sz="quarter" idx="5"/>
          </p:nvPr>
        </p:nvSpPr>
        <p:spPr/>
        <p:txBody>
          <a:bodyPr/>
          <a:lstStyle/>
          <a:p>
            <a:fld id="{6F7091A3-BB25-3F49-864C-4B5E4C703024}" type="slidenum">
              <a:rPr lang="x-none" smtClean="0"/>
              <a:t>7</a:t>
            </a:fld>
            <a:endParaRPr lang="x-none"/>
          </a:p>
        </p:txBody>
      </p:sp>
    </p:spTree>
    <p:extLst>
      <p:ext uri="{BB962C8B-B14F-4D97-AF65-F5344CB8AC3E}">
        <p14:creationId xmlns:p14="http://schemas.microsoft.com/office/powerpoint/2010/main" val="1547785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0.75 min</a:t>
            </a:r>
          </a:p>
          <a:p>
            <a:pPr marL="171450" indent="-171450">
              <a:buFont typeface="Arial" panose="020B0604020202020204" pitchFamily="34" charset="0"/>
              <a:buChar char="•"/>
            </a:pPr>
            <a:r>
              <a:rPr lang="x-none" dirty="0"/>
              <a:t>Briefly to mention here the Radiosonde and the Data Interface Board.</a:t>
            </a:r>
          </a:p>
          <a:p>
            <a:pPr marL="171450" indent="-171450">
              <a:buFont typeface="Arial" panose="020B0604020202020204" pitchFamily="34" charset="0"/>
              <a:buChar char="•"/>
            </a:pPr>
            <a:r>
              <a:rPr lang="x-none" dirty="0"/>
              <a:t>The radiosonde measuring meteorological parameters plus in-situ GPS-flight coordinates and transmitting all data to the ground station</a:t>
            </a:r>
          </a:p>
          <a:p>
            <a:pPr marL="171450" indent="-171450">
              <a:buFont typeface="Arial" panose="020B0604020202020204" pitchFamily="34" charset="0"/>
              <a:buChar char="•"/>
            </a:pPr>
            <a:r>
              <a:rPr lang="x-none" dirty="0"/>
              <a:t>The Data Interface Boards links the ozonesonde data to the radiosonde</a:t>
            </a:r>
          </a:p>
          <a:p>
            <a:pPr marL="171450" indent="-171450">
              <a:buFont typeface="Arial" panose="020B0604020202020204" pitchFamily="34" charset="0"/>
              <a:buChar char="•"/>
            </a:pPr>
            <a:r>
              <a:rPr lang="x-none" dirty="0"/>
              <a:t>Optionally, nowadays digital electronics enables to record additional housekeeping data. </a:t>
            </a:r>
          </a:p>
          <a:p>
            <a:pPr marL="171450" indent="-171450">
              <a:buFont typeface="Arial" panose="020B0604020202020204" pitchFamily="34" charset="0"/>
              <a:buChar char="•"/>
            </a:pPr>
            <a:r>
              <a:rPr lang="x-none" dirty="0"/>
              <a:t>However, in this webinar we will further focus on the ECC-ozone sonde.</a:t>
            </a:r>
          </a:p>
        </p:txBody>
      </p:sp>
      <p:sp>
        <p:nvSpPr>
          <p:cNvPr id="4" name="Slide Number Placeholder 3"/>
          <p:cNvSpPr>
            <a:spLocks noGrp="1"/>
          </p:cNvSpPr>
          <p:nvPr>
            <p:ph type="sldNum" sz="quarter" idx="5"/>
          </p:nvPr>
        </p:nvSpPr>
        <p:spPr/>
        <p:txBody>
          <a:bodyPr/>
          <a:lstStyle/>
          <a:p>
            <a:fld id="{6F7091A3-BB25-3F49-864C-4B5E4C703024}" type="slidenum">
              <a:rPr lang="x-none" smtClean="0"/>
              <a:t>8</a:t>
            </a:fld>
            <a:endParaRPr lang="x-none"/>
          </a:p>
        </p:txBody>
      </p:sp>
    </p:spTree>
    <p:extLst>
      <p:ext uri="{BB962C8B-B14F-4D97-AF65-F5344CB8AC3E}">
        <p14:creationId xmlns:p14="http://schemas.microsoft.com/office/powerpoint/2010/main" val="1905435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Time: 1 min.</a:t>
            </a:r>
          </a:p>
          <a:p>
            <a:pPr marL="171450" indent="-171450">
              <a:buFont typeface="Arial" panose="020B0604020202020204" pitchFamily="34" charset="0"/>
              <a:buChar char="•"/>
            </a:pPr>
            <a:r>
              <a:rPr lang="x-none" dirty="0"/>
              <a:t>A key component in the ground equipment is the preparation check unit to test and check the ozonesonde before launch.</a:t>
            </a:r>
          </a:p>
          <a:p>
            <a:pPr marL="171450" indent="-171450">
              <a:buFont typeface="Arial" panose="020B0604020202020204" pitchFamily="34" charset="0"/>
              <a:buChar char="•"/>
            </a:pPr>
            <a:r>
              <a:rPr lang="en-GB" dirty="0"/>
              <a:t>H</a:t>
            </a:r>
            <a:r>
              <a:rPr lang="x-none" dirty="0"/>
              <a:t>ere we listed the key-requirements or specifications that such a check unit has to fullfill.</a:t>
            </a:r>
          </a:p>
          <a:p>
            <a:pPr marL="171450" indent="-171450">
              <a:buFont typeface="Arial" panose="020B0604020202020204" pitchFamily="34" charset="0"/>
              <a:buChar char="•"/>
            </a:pPr>
            <a:r>
              <a:rPr lang="x-none" i="1" dirty="0"/>
              <a:t>Briefly mention the 6 bullits</a:t>
            </a:r>
          </a:p>
          <a:p>
            <a:pPr marL="171450" indent="-171450">
              <a:buFont typeface="Arial" panose="020B0604020202020204" pitchFamily="34" charset="0"/>
              <a:buChar char="•"/>
            </a:pPr>
            <a:r>
              <a:rPr lang="x-none" i="1" dirty="0"/>
              <a:t>Provision of a flow of purified and ozone free air</a:t>
            </a:r>
          </a:p>
          <a:p>
            <a:pPr marL="171450" indent="-171450">
              <a:buFont typeface="Arial" panose="020B0604020202020204" pitchFamily="34" charset="0"/>
              <a:buChar char="•"/>
            </a:pPr>
            <a:r>
              <a:rPr lang="x-none" i="1" dirty="0"/>
              <a:t>A high ozone source for conditiong (cleaning) the Teflon parts of the ECC-sonde</a:t>
            </a:r>
          </a:p>
          <a:p>
            <a:pPr marL="171450" indent="-171450">
              <a:buFont typeface="Arial" panose="020B0604020202020204" pitchFamily="34" charset="0"/>
              <a:buChar char="•"/>
            </a:pPr>
            <a:r>
              <a:rPr lang="x-none" i="1" dirty="0"/>
              <a:t>A low variable ozone source that can supplies ozone volume mixing rations up to 250 ppbv</a:t>
            </a:r>
          </a:p>
          <a:p>
            <a:pPr marL="171450" indent="-171450">
              <a:buFont typeface="Arial" panose="020B0604020202020204" pitchFamily="34" charset="0"/>
              <a:buChar char="•"/>
            </a:pPr>
            <a:r>
              <a:rPr lang="x-none" i="1" dirty="0"/>
              <a:t>A 12 V power supply for the pump motor</a:t>
            </a:r>
          </a:p>
          <a:p>
            <a:pPr marL="171450" indent="-171450">
              <a:buFont typeface="Arial" panose="020B0604020202020204" pitchFamily="34" charset="0"/>
              <a:buChar char="•"/>
            </a:pPr>
            <a:r>
              <a:rPr lang="x-none" i="1" dirty="0"/>
              <a:t>That it can measure the voltage and current of the pump motor</a:t>
            </a:r>
          </a:p>
          <a:p>
            <a:pPr marL="171450" indent="-171450">
              <a:buFont typeface="Arial" panose="020B0604020202020204" pitchFamily="34" charset="0"/>
              <a:buChar char="•"/>
            </a:pPr>
            <a:r>
              <a:rPr lang="x-none" i="1" dirty="0"/>
              <a:t>Accurate measurement of the cell current up to 10 µA</a:t>
            </a:r>
          </a:p>
        </p:txBody>
      </p:sp>
      <p:sp>
        <p:nvSpPr>
          <p:cNvPr id="4" name="Slide Number Placeholder 3"/>
          <p:cNvSpPr>
            <a:spLocks noGrp="1"/>
          </p:cNvSpPr>
          <p:nvPr>
            <p:ph type="sldNum" sz="quarter" idx="5"/>
          </p:nvPr>
        </p:nvSpPr>
        <p:spPr/>
        <p:txBody>
          <a:bodyPr/>
          <a:lstStyle/>
          <a:p>
            <a:fld id="{6F7091A3-BB25-3F49-864C-4B5E4C703024}" type="slidenum">
              <a:rPr lang="x-none" smtClean="0"/>
              <a:t>9</a:t>
            </a:fld>
            <a:endParaRPr lang="x-none"/>
          </a:p>
        </p:txBody>
      </p:sp>
    </p:spTree>
    <p:extLst>
      <p:ext uri="{BB962C8B-B14F-4D97-AF65-F5344CB8AC3E}">
        <p14:creationId xmlns:p14="http://schemas.microsoft.com/office/powerpoint/2010/main" val="3654216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EC925-80B9-86C0-FC99-E71D2E9A4C2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BD90E6AE-0D77-B947-D72C-1F33A73226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0969D721-24F6-50B5-ABBC-3854B9690124}"/>
              </a:ext>
            </a:extLst>
          </p:cNvPr>
          <p:cNvSpPr>
            <a:spLocks noGrp="1"/>
          </p:cNvSpPr>
          <p:nvPr>
            <p:ph type="dt" sz="half" idx="10"/>
          </p:nvPr>
        </p:nvSpPr>
        <p:spPr/>
        <p:txBody>
          <a:bodyPr/>
          <a:lstStyle/>
          <a:p>
            <a:fld id="{71008990-2EFB-0742-9317-E95A4C6D7FDD}" type="datetime1">
              <a:rPr lang="de-DE" smtClean="0"/>
              <a:t>28.03.24</a:t>
            </a:fld>
            <a:endParaRPr lang="x-none"/>
          </a:p>
        </p:txBody>
      </p:sp>
      <p:sp>
        <p:nvSpPr>
          <p:cNvPr id="5" name="Footer Placeholder 4">
            <a:extLst>
              <a:ext uri="{FF2B5EF4-FFF2-40B4-BE49-F238E27FC236}">
                <a16:creationId xmlns:a16="http://schemas.microsoft.com/office/drawing/2014/main" id="{7ABDA603-92B8-DCFC-9AF0-C9CFCC391287}"/>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95E4B49B-AB5A-12ED-2EB4-10E02606B33B}"/>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2478027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BDCCF-E6A1-8543-D4B1-B85ED1AF8663}"/>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C26F8BE1-85F7-5A1C-E4A5-0D466EBF9F7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8DA8F306-A989-C0F6-D9E3-4FDCD29543DD}"/>
              </a:ext>
            </a:extLst>
          </p:cNvPr>
          <p:cNvSpPr>
            <a:spLocks noGrp="1"/>
          </p:cNvSpPr>
          <p:nvPr>
            <p:ph type="dt" sz="half" idx="10"/>
          </p:nvPr>
        </p:nvSpPr>
        <p:spPr/>
        <p:txBody>
          <a:bodyPr/>
          <a:lstStyle/>
          <a:p>
            <a:fld id="{EEEC5605-16A0-6C4C-9963-5F6F60CEBB84}" type="datetime1">
              <a:rPr lang="de-DE" smtClean="0"/>
              <a:t>28.03.24</a:t>
            </a:fld>
            <a:endParaRPr lang="x-none"/>
          </a:p>
        </p:txBody>
      </p:sp>
      <p:sp>
        <p:nvSpPr>
          <p:cNvPr id="5" name="Footer Placeholder 4">
            <a:extLst>
              <a:ext uri="{FF2B5EF4-FFF2-40B4-BE49-F238E27FC236}">
                <a16:creationId xmlns:a16="http://schemas.microsoft.com/office/drawing/2014/main" id="{B9E4B86F-80D9-E061-F685-7241043C9E6E}"/>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C03C9F2-5B05-19BB-ECF8-10CCAF474259}"/>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36506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B5455E-2F47-0987-675B-F5FB3BD2E3A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FB88CBB2-019B-6231-DAD4-3EFA7504515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E289A0D-5336-639F-A632-F28FC6ED2BCB}"/>
              </a:ext>
            </a:extLst>
          </p:cNvPr>
          <p:cNvSpPr>
            <a:spLocks noGrp="1"/>
          </p:cNvSpPr>
          <p:nvPr>
            <p:ph type="dt" sz="half" idx="10"/>
          </p:nvPr>
        </p:nvSpPr>
        <p:spPr/>
        <p:txBody>
          <a:bodyPr/>
          <a:lstStyle/>
          <a:p>
            <a:fld id="{703ABD10-E723-3E49-93A4-155C88EC5972}" type="datetime1">
              <a:rPr lang="de-DE" smtClean="0"/>
              <a:t>28.03.24</a:t>
            </a:fld>
            <a:endParaRPr lang="x-none"/>
          </a:p>
        </p:txBody>
      </p:sp>
      <p:sp>
        <p:nvSpPr>
          <p:cNvPr id="5" name="Footer Placeholder 4">
            <a:extLst>
              <a:ext uri="{FF2B5EF4-FFF2-40B4-BE49-F238E27FC236}">
                <a16:creationId xmlns:a16="http://schemas.microsoft.com/office/drawing/2014/main" id="{C91047A4-AB89-DF29-9527-ACD75C3FE93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614F8325-4BF3-4855-94FF-F17C41C8439D}"/>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840752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DE332-ED8A-6A04-2FA0-30373B886058}"/>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EC2AD1B9-9764-773D-36F5-6A19607FF99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B941AA1-D473-FA73-416D-10D83850B75B}"/>
              </a:ext>
            </a:extLst>
          </p:cNvPr>
          <p:cNvSpPr>
            <a:spLocks noGrp="1"/>
          </p:cNvSpPr>
          <p:nvPr>
            <p:ph type="dt" sz="half" idx="10"/>
          </p:nvPr>
        </p:nvSpPr>
        <p:spPr/>
        <p:txBody>
          <a:bodyPr/>
          <a:lstStyle/>
          <a:p>
            <a:fld id="{4421C245-5C0A-FF4B-B794-DC409C35B3B9}" type="datetime1">
              <a:rPr lang="de-DE" smtClean="0"/>
              <a:t>28.03.24</a:t>
            </a:fld>
            <a:endParaRPr lang="x-none"/>
          </a:p>
        </p:txBody>
      </p:sp>
      <p:sp>
        <p:nvSpPr>
          <p:cNvPr id="5" name="Footer Placeholder 4">
            <a:extLst>
              <a:ext uri="{FF2B5EF4-FFF2-40B4-BE49-F238E27FC236}">
                <a16:creationId xmlns:a16="http://schemas.microsoft.com/office/drawing/2014/main" id="{C2F2295B-1306-7A9B-A879-784725A3C39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6862AA95-78C8-86C5-5511-B68C7DB5222D}"/>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64822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13DE2-AAA9-7DF6-EE69-CCEBE8192F0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D06ED5A7-1FEB-4D52-5F72-FE29260C23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32182D0-E416-16B2-2F58-BFE1A568FFC8}"/>
              </a:ext>
            </a:extLst>
          </p:cNvPr>
          <p:cNvSpPr>
            <a:spLocks noGrp="1"/>
          </p:cNvSpPr>
          <p:nvPr>
            <p:ph type="dt" sz="half" idx="10"/>
          </p:nvPr>
        </p:nvSpPr>
        <p:spPr/>
        <p:txBody>
          <a:bodyPr/>
          <a:lstStyle/>
          <a:p>
            <a:fld id="{BF1939EC-6FEA-964F-9A4F-B981F0EDBF56}" type="datetime1">
              <a:rPr lang="de-DE" smtClean="0"/>
              <a:t>28.03.24</a:t>
            </a:fld>
            <a:endParaRPr lang="x-none"/>
          </a:p>
        </p:txBody>
      </p:sp>
      <p:sp>
        <p:nvSpPr>
          <p:cNvPr id="5" name="Footer Placeholder 4">
            <a:extLst>
              <a:ext uri="{FF2B5EF4-FFF2-40B4-BE49-F238E27FC236}">
                <a16:creationId xmlns:a16="http://schemas.microsoft.com/office/drawing/2014/main" id="{F0CC2699-D803-8DEE-CEFC-8CC6433F9977}"/>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893286C6-F643-0C8F-DC26-268CBD76960C}"/>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27037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8113-7D38-1B5A-3656-EF18BA1DE494}"/>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92932A61-B784-F686-561E-38E273FA162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ABEFDCED-5BB3-E9B5-FBF7-9F2AA267807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D540B184-64FB-B754-87CA-3B46C62D54E6}"/>
              </a:ext>
            </a:extLst>
          </p:cNvPr>
          <p:cNvSpPr>
            <a:spLocks noGrp="1"/>
          </p:cNvSpPr>
          <p:nvPr>
            <p:ph type="dt" sz="half" idx="10"/>
          </p:nvPr>
        </p:nvSpPr>
        <p:spPr/>
        <p:txBody>
          <a:bodyPr/>
          <a:lstStyle/>
          <a:p>
            <a:fld id="{6B0E69F1-1DA2-7C4B-B629-BD1A8305DB5B}" type="datetime1">
              <a:rPr lang="de-DE" smtClean="0"/>
              <a:t>28.03.24</a:t>
            </a:fld>
            <a:endParaRPr lang="x-none"/>
          </a:p>
        </p:txBody>
      </p:sp>
      <p:sp>
        <p:nvSpPr>
          <p:cNvPr id="6" name="Footer Placeholder 5">
            <a:extLst>
              <a:ext uri="{FF2B5EF4-FFF2-40B4-BE49-F238E27FC236}">
                <a16:creationId xmlns:a16="http://schemas.microsoft.com/office/drawing/2014/main" id="{FA04693B-8528-C9DB-9C31-D82C2783DC1E}"/>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380FA7B1-CFAB-F44D-8F82-328E3C7163C4}"/>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153915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92DDD-E811-9850-4697-18136FB10B04}"/>
              </a:ext>
            </a:extLst>
          </p:cNvPr>
          <p:cNvSpPr>
            <a:spLocks noGrp="1"/>
          </p:cNvSpPr>
          <p:nvPr>
            <p:ph type="title"/>
          </p:nvPr>
        </p:nvSpPr>
        <p:spPr>
          <a:xfrm>
            <a:off x="839788" y="365125"/>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768A45D4-B7A7-08D9-077D-214A0FE8BB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3F7A739-9151-2CA1-8F45-93FD2CF128E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ED66E6CF-B79E-6BB5-0DDD-3A9672F7BB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8BF3F19-0561-268F-C9C7-3F3A7B91F3E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88A0BB26-3992-B76B-ABA4-6F5334FD44C6}"/>
              </a:ext>
            </a:extLst>
          </p:cNvPr>
          <p:cNvSpPr>
            <a:spLocks noGrp="1"/>
          </p:cNvSpPr>
          <p:nvPr>
            <p:ph type="dt" sz="half" idx="10"/>
          </p:nvPr>
        </p:nvSpPr>
        <p:spPr/>
        <p:txBody>
          <a:bodyPr/>
          <a:lstStyle/>
          <a:p>
            <a:fld id="{4F029DD4-5E57-0F4F-A145-BC5EA26B87FF}" type="datetime1">
              <a:rPr lang="de-DE" smtClean="0"/>
              <a:t>28.03.24</a:t>
            </a:fld>
            <a:endParaRPr lang="x-none"/>
          </a:p>
        </p:txBody>
      </p:sp>
      <p:sp>
        <p:nvSpPr>
          <p:cNvPr id="8" name="Footer Placeholder 7">
            <a:extLst>
              <a:ext uri="{FF2B5EF4-FFF2-40B4-BE49-F238E27FC236}">
                <a16:creationId xmlns:a16="http://schemas.microsoft.com/office/drawing/2014/main" id="{66B3A8A0-AF59-AE57-D947-BAEADD0F233C}"/>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6F4FD906-C0C6-1B18-A84F-CFDDF790C3C5}"/>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689165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383D2-E948-7D9C-306C-19754DD7E1E4}"/>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1E893F15-176E-AF9F-DA19-00DC3B7BFB84}"/>
              </a:ext>
            </a:extLst>
          </p:cNvPr>
          <p:cNvSpPr>
            <a:spLocks noGrp="1"/>
          </p:cNvSpPr>
          <p:nvPr>
            <p:ph type="dt" sz="half" idx="10"/>
          </p:nvPr>
        </p:nvSpPr>
        <p:spPr/>
        <p:txBody>
          <a:bodyPr/>
          <a:lstStyle/>
          <a:p>
            <a:fld id="{01695529-5FAE-4F4A-8332-70FAD0E5D8B5}" type="datetime1">
              <a:rPr lang="de-DE" smtClean="0"/>
              <a:t>28.03.24</a:t>
            </a:fld>
            <a:endParaRPr lang="x-none"/>
          </a:p>
        </p:txBody>
      </p:sp>
      <p:sp>
        <p:nvSpPr>
          <p:cNvPr id="4" name="Footer Placeholder 3">
            <a:extLst>
              <a:ext uri="{FF2B5EF4-FFF2-40B4-BE49-F238E27FC236}">
                <a16:creationId xmlns:a16="http://schemas.microsoft.com/office/drawing/2014/main" id="{A367AAD5-B91D-02DE-4A96-E9640E7EC79C}"/>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F47EB058-A4AC-114B-091A-F52F2F62F6D7}"/>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416810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BBB0A7-E1D6-87F8-BD42-2E57AA8D8196}"/>
              </a:ext>
            </a:extLst>
          </p:cNvPr>
          <p:cNvSpPr>
            <a:spLocks noGrp="1"/>
          </p:cNvSpPr>
          <p:nvPr>
            <p:ph type="dt" sz="half" idx="10"/>
          </p:nvPr>
        </p:nvSpPr>
        <p:spPr/>
        <p:txBody>
          <a:bodyPr/>
          <a:lstStyle/>
          <a:p>
            <a:fld id="{5F89CF5E-64C1-5248-A9DE-8E5F79187F74}" type="datetime1">
              <a:rPr lang="de-DE" smtClean="0"/>
              <a:t>28.03.24</a:t>
            </a:fld>
            <a:endParaRPr lang="x-none"/>
          </a:p>
        </p:txBody>
      </p:sp>
      <p:sp>
        <p:nvSpPr>
          <p:cNvPr id="3" name="Footer Placeholder 2">
            <a:extLst>
              <a:ext uri="{FF2B5EF4-FFF2-40B4-BE49-F238E27FC236}">
                <a16:creationId xmlns:a16="http://schemas.microsoft.com/office/drawing/2014/main" id="{6CB36280-47B0-21FF-FB54-F2D2EDCB4C6B}"/>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AE43052C-EDB4-A9B9-A7E2-F1D17A0EAEED}"/>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1385156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16546-B771-897C-DD82-10D46EFE404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2A0D28B4-3D7B-3EDD-EAAC-089527F00C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10E01A65-0365-7B6B-3B08-F2830AF58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ABD9FD-39B9-1FE1-58B6-99DC6AA8F90B}"/>
              </a:ext>
            </a:extLst>
          </p:cNvPr>
          <p:cNvSpPr>
            <a:spLocks noGrp="1"/>
          </p:cNvSpPr>
          <p:nvPr>
            <p:ph type="dt" sz="half" idx="10"/>
          </p:nvPr>
        </p:nvSpPr>
        <p:spPr/>
        <p:txBody>
          <a:bodyPr/>
          <a:lstStyle/>
          <a:p>
            <a:fld id="{1CB68A8C-B8E4-0140-AD6A-C1713993C2BE}" type="datetime1">
              <a:rPr lang="de-DE" smtClean="0"/>
              <a:t>28.03.24</a:t>
            </a:fld>
            <a:endParaRPr lang="x-none"/>
          </a:p>
        </p:txBody>
      </p:sp>
      <p:sp>
        <p:nvSpPr>
          <p:cNvPr id="6" name="Footer Placeholder 5">
            <a:extLst>
              <a:ext uri="{FF2B5EF4-FFF2-40B4-BE49-F238E27FC236}">
                <a16:creationId xmlns:a16="http://schemas.microsoft.com/office/drawing/2014/main" id="{7FEAAC98-305F-03EF-F3A0-49475FF88A4F}"/>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8F18A1A7-7C28-AA66-A1D0-42E1178F7C32}"/>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2783064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A94D0-B3D3-A9FC-A16C-B7726EA4323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42FD46C9-A147-14AF-1796-D09D8E48F7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1E05A6D6-B7BC-8067-F23A-3CABBBE419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1D9080A-CCD1-37FC-421B-93F9C0DDD29F}"/>
              </a:ext>
            </a:extLst>
          </p:cNvPr>
          <p:cNvSpPr>
            <a:spLocks noGrp="1"/>
          </p:cNvSpPr>
          <p:nvPr>
            <p:ph type="dt" sz="half" idx="10"/>
          </p:nvPr>
        </p:nvSpPr>
        <p:spPr/>
        <p:txBody>
          <a:bodyPr/>
          <a:lstStyle/>
          <a:p>
            <a:fld id="{DC26023D-5BAA-A542-BE0E-3F2BF1F61E83}" type="datetime1">
              <a:rPr lang="de-DE" smtClean="0"/>
              <a:t>28.03.24</a:t>
            </a:fld>
            <a:endParaRPr lang="x-none"/>
          </a:p>
        </p:txBody>
      </p:sp>
      <p:sp>
        <p:nvSpPr>
          <p:cNvPr id="6" name="Footer Placeholder 5">
            <a:extLst>
              <a:ext uri="{FF2B5EF4-FFF2-40B4-BE49-F238E27FC236}">
                <a16:creationId xmlns:a16="http://schemas.microsoft.com/office/drawing/2014/main" id="{59391DA0-24E7-F50F-82D2-BD7418D720C7}"/>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E1C89050-1F62-9EC5-4E45-5C9374A61069}"/>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139053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81B79B-D2CA-199A-E0E9-3C059752CA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A94721CD-827A-9605-5D7D-DFB6044192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3138C7BC-31EC-037B-3890-62ED9BF524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DD355C-C540-6A4F-A381-F4B0BABE6AE6}" type="datetime1">
              <a:rPr lang="de-DE" smtClean="0"/>
              <a:t>28.03.24</a:t>
            </a:fld>
            <a:endParaRPr lang="x-none"/>
          </a:p>
        </p:txBody>
      </p:sp>
      <p:sp>
        <p:nvSpPr>
          <p:cNvPr id="5" name="Footer Placeholder 4">
            <a:extLst>
              <a:ext uri="{FF2B5EF4-FFF2-40B4-BE49-F238E27FC236}">
                <a16:creationId xmlns:a16="http://schemas.microsoft.com/office/drawing/2014/main" id="{361B52FA-87D9-0549-C58B-1565FCA96C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3B6457D8-481C-C354-7342-3C90D8D98F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5BD845-BFF7-724A-88D3-4E04361813C8}" type="slidenum">
              <a:rPr lang="x-none" smtClean="0"/>
              <a:t>‹#›</a:t>
            </a:fld>
            <a:endParaRPr lang="x-none"/>
          </a:p>
        </p:txBody>
      </p:sp>
    </p:spTree>
    <p:extLst>
      <p:ext uri="{BB962C8B-B14F-4D97-AF65-F5344CB8AC3E}">
        <p14:creationId xmlns:p14="http://schemas.microsoft.com/office/powerpoint/2010/main" val="1633558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image" Target="../media/image8.png"/><Relationship Id="rId17" Type="http://schemas.openxmlformats.org/officeDocument/2006/relationships/image" Target="../media/image13.png"/><Relationship Id="rId2" Type="http://schemas.openxmlformats.org/officeDocument/2006/relationships/video" Target="../media/media1.mp4"/><Relationship Id="rId16" Type="http://schemas.openxmlformats.org/officeDocument/2006/relationships/image" Target="../media/image12.png"/><Relationship Id="rId1" Type="http://schemas.microsoft.com/office/2007/relationships/media" Target="../media/media1.mp4"/><Relationship Id="rId6" Type="http://schemas.openxmlformats.org/officeDocument/2006/relationships/image" Target="../media/image2.png"/><Relationship Id="rId11" Type="http://schemas.openxmlformats.org/officeDocument/2006/relationships/image" Target="../media/image7.jpeg"/><Relationship Id="rId5" Type="http://schemas.openxmlformats.org/officeDocument/2006/relationships/image" Target="../media/image1.jpeg"/><Relationship Id="rId15" Type="http://schemas.openxmlformats.org/officeDocument/2006/relationships/image" Target="../media/image11.emf"/><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 Id="rId14" Type="http://schemas.openxmlformats.org/officeDocument/2006/relationships/image" Target="../media/image10.sv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42.pn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0.xml"/><Relationship Id="rId9" Type="http://schemas.openxmlformats.org/officeDocument/2006/relationships/image" Target="../media/image6.png"/><Relationship Id="rId14" Type="http://schemas.openxmlformats.org/officeDocument/2006/relationships/image" Target="../media/image43.emf"/></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45.jpe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44.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47.png"/><Relationship Id="rId10" Type="http://schemas.openxmlformats.org/officeDocument/2006/relationships/image" Target="../media/image7.jpeg"/><Relationship Id="rId4" Type="http://schemas.openxmlformats.org/officeDocument/2006/relationships/notesSlide" Target="../notesSlides/notesSlide11.xml"/><Relationship Id="rId9" Type="http://schemas.openxmlformats.org/officeDocument/2006/relationships/image" Target="../media/image6.png"/><Relationship Id="rId14" Type="http://schemas.openxmlformats.org/officeDocument/2006/relationships/image" Target="../media/image46.jpe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49.jpe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48.png"/><Relationship Id="rId2" Type="http://schemas.openxmlformats.org/officeDocument/2006/relationships/audio" Target="../media/media12.m4a"/><Relationship Id="rId16" Type="http://schemas.openxmlformats.org/officeDocument/2006/relationships/image" Target="../media/image51.jpeg"/><Relationship Id="rId1" Type="http://schemas.microsoft.com/office/2007/relationships/media" Target="../media/media12.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47.png"/><Relationship Id="rId10" Type="http://schemas.openxmlformats.org/officeDocument/2006/relationships/image" Target="../media/image7.jpeg"/><Relationship Id="rId4" Type="http://schemas.openxmlformats.org/officeDocument/2006/relationships/notesSlide" Target="../notesSlides/notesSlide12.xml"/><Relationship Id="rId9" Type="http://schemas.openxmlformats.org/officeDocument/2006/relationships/image" Target="../media/image6.png"/><Relationship Id="rId14" Type="http://schemas.openxmlformats.org/officeDocument/2006/relationships/image" Target="../media/image50.jpe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52.emf"/><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17.jpe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3.xml"/><Relationship Id="rId9" Type="http://schemas.openxmlformats.org/officeDocument/2006/relationships/image" Target="../media/image6.png"/><Relationship Id="rId14"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54.jpe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53.jpe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4.xml"/><Relationship Id="rId9" Type="http://schemas.openxmlformats.org/officeDocument/2006/relationships/image" Target="../media/image6.png"/><Relationship Id="rId14" Type="http://schemas.openxmlformats.org/officeDocument/2006/relationships/image" Target="../media/image47.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47.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5.xml"/><Relationship Id="rId9"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56.jpe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55.jpe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6.xml"/><Relationship Id="rId9" Type="http://schemas.openxmlformats.org/officeDocument/2006/relationships/image" Target="../media/image6.png"/><Relationship Id="rId14"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57.jpe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47.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51.jpeg"/><Relationship Id="rId10" Type="http://schemas.openxmlformats.org/officeDocument/2006/relationships/image" Target="../media/image7.jpeg"/><Relationship Id="rId4" Type="http://schemas.openxmlformats.org/officeDocument/2006/relationships/notesSlide" Target="../notesSlides/notesSlide17.xml"/><Relationship Id="rId9" Type="http://schemas.openxmlformats.org/officeDocument/2006/relationships/image" Target="../media/image6.png"/><Relationship Id="rId14" Type="http://schemas.openxmlformats.org/officeDocument/2006/relationships/image" Target="../media/image58.jpe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47.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8.xml"/><Relationship Id="rId9"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47.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19.xml"/><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1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notesSlide" Target="../notesSlides/notesSlide2.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6.png"/><Relationship Id="rId18" Type="http://schemas.openxmlformats.org/officeDocument/2006/relationships/image" Target="../media/image13.png"/><Relationship Id="rId3" Type="http://schemas.openxmlformats.org/officeDocument/2006/relationships/slideLayout" Target="../slideLayouts/slideLayout1.xml"/><Relationship Id="rId7" Type="http://schemas.openxmlformats.org/officeDocument/2006/relationships/image" Target="../media/image4.jpeg"/><Relationship Id="rId12" Type="http://schemas.openxmlformats.org/officeDocument/2006/relationships/image" Target="../media/image15.jpeg"/><Relationship Id="rId17" Type="http://schemas.openxmlformats.org/officeDocument/2006/relationships/image" Target="../media/image20.jpg"/><Relationship Id="rId2" Type="http://schemas.openxmlformats.org/officeDocument/2006/relationships/video" Target="../media/media3.mp4"/><Relationship Id="rId16" Type="http://schemas.openxmlformats.org/officeDocument/2006/relationships/image" Target="../media/image19.jpeg"/><Relationship Id="rId1" Type="http://schemas.microsoft.com/office/2007/relationships/media" Target="../media/media3.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8.png"/><Relationship Id="rId10" Type="http://schemas.openxmlformats.org/officeDocument/2006/relationships/image" Target="../media/image7.jpeg"/><Relationship Id="rId4" Type="http://schemas.openxmlformats.org/officeDocument/2006/relationships/notesSlide" Target="../notesSlides/notesSlide3.xml"/><Relationship Id="rId9" Type="http://schemas.openxmlformats.org/officeDocument/2006/relationships/image" Target="../media/image6.png"/><Relationship Id="rId14" Type="http://schemas.openxmlformats.org/officeDocument/2006/relationships/image" Target="../media/image17.jpe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1.jpe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13.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23.wmf"/><Relationship Id="rId10" Type="http://schemas.openxmlformats.org/officeDocument/2006/relationships/image" Target="../media/image7.jpeg"/><Relationship Id="rId4" Type="http://schemas.openxmlformats.org/officeDocument/2006/relationships/notesSlide" Target="../notesSlides/notesSlide4.xml"/><Relationship Id="rId9" Type="http://schemas.openxmlformats.org/officeDocument/2006/relationships/image" Target="../media/image6.png"/><Relationship Id="rId14" Type="http://schemas.openxmlformats.org/officeDocument/2006/relationships/image" Target="../media/image22.jpe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4.png"/><Relationship Id="rId18" Type="http://schemas.openxmlformats.org/officeDocument/2006/relationships/image" Target="../media/image29.emf"/><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13.png"/><Relationship Id="rId17" Type="http://schemas.openxmlformats.org/officeDocument/2006/relationships/image" Target="../media/image28.png"/><Relationship Id="rId2" Type="http://schemas.openxmlformats.org/officeDocument/2006/relationships/video" Target="../media/media5.mp4"/><Relationship Id="rId16" Type="http://schemas.openxmlformats.org/officeDocument/2006/relationships/image" Target="../media/image27.jpeg"/><Relationship Id="rId1" Type="http://schemas.microsoft.com/office/2007/relationships/media" Target="../media/media5.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26.emf"/><Relationship Id="rId10" Type="http://schemas.openxmlformats.org/officeDocument/2006/relationships/image" Target="../media/image7.jpeg"/><Relationship Id="rId4" Type="http://schemas.openxmlformats.org/officeDocument/2006/relationships/notesSlide" Target="../notesSlides/notesSlide5.xml"/><Relationship Id="rId9" Type="http://schemas.openxmlformats.org/officeDocument/2006/relationships/image" Target="../media/image6.png"/><Relationship Id="rId1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16.png"/><Relationship Id="rId17" Type="http://schemas.openxmlformats.org/officeDocument/2006/relationships/image" Target="../media/image30.emf"/><Relationship Id="rId2" Type="http://schemas.openxmlformats.org/officeDocument/2006/relationships/video" Target="../media/media6.mp4"/><Relationship Id="rId16" Type="http://schemas.openxmlformats.org/officeDocument/2006/relationships/image" Target="../media/image13.png"/><Relationship Id="rId1" Type="http://schemas.microsoft.com/office/2007/relationships/media" Target="../media/media6.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9.jpeg"/><Relationship Id="rId10" Type="http://schemas.openxmlformats.org/officeDocument/2006/relationships/image" Target="../media/image7.jpeg"/><Relationship Id="rId4" Type="http://schemas.openxmlformats.org/officeDocument/2006/relationships/notesSlide" Target="../notesSlides/notesSlide6.xml"/><Relationship Id="rId9" Type="http://schemas.openxmlformats.org/officeDocument/2006/relationships/image" Target="../media/image6.png"/><Relationship Id="rId14" Type="http://schemas.openxmlformats.org/officeDocument/2006/relationships/image" Target="../media/image17.jpe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oleObject" Target="../embeddings/oleObject1.bin"/><Relationship Id="rId18" Type="http://schemas.openxmlformats.org/officeDocument/2006/relationships/image" Target="../media/image35.jp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31.emf"/><Relationship Id="rId17" Type="http://schemas.openxmlformats.org/officeDocument/2006/relationships/image" Target="../media/image13.png"/><Relationship Id="rId2" Type="http://schemas.openxmlformats.org/officeDocument/2006/relationships/video" Target="../media/media7.mp4"/><Relationship Id="rId16" Type="http://schemas.openxmlformats.org/officeDocument/2006/relationships/image" Target="../media/image34.emf"/><Relationship Id="rId1" Type="http://schemas.microsoft.com/office/2007/relationships/media" Target="../media/media7.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33.emf"/><Relationship Id="rId10" Type="http://schemas.openxmlformats.org/officeDocument/2006/relationships/image" Target="../media/image7.jpeg"/><Relationship Id="rId4" Type="http://schemas.openxmlformats.org/officeDocument/2006/relationships/notesSlide" Target="../notesSlides/notesSlide7.xml"/><Relationship Id="rId9" Type="http://schemas.openxmlformats.org/officeDocument/2006/relationships/image" Target="../media/image6.png"/><Relationship Id="rId14" Type="http://schemas.openxmlformats.org/officeDocument/2006/relationships/image" Target="../media/image32.wmf"/></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6.jpe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13.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38.jpeg"/><Relationship Id="rId10" Type="http://schemas.openxmlformats.org/officeDocument/2006/relationships/image" Target="../media/image7.jpeg"/><Relationship Id="rId4" Type="http://schemas.openxmlformats.org/officeDocument/2006/relationships/notesSlide" Target="../notesSlides/notesSlide8.xml"/><Relationship Id="rId9" Type="http://schemas.openxmlformats.org/officeDocument/2006/relationships/image" Target="../media/image6.png"/><Relationship Id="rId14" Type="http://schemas.openxmlformats.org/officeDocument/2006/relationships/image" Target="../media/image37.jpe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4.jpeg"/><Relationship Id="rId12" Type="http://schemas.openxmlformats.org/officeDocument/2006/relationships/image" Target="../media/image39.jp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41.emf"/><Relationship Id="rId10" Type="http://schemas.openxmlformats.org/officeDocument/2006/relationships/image" Target="../media/image7.jpeg"/><Relationship Id="rId4" Type="http://schemas.openxmlformats.org/officeDocument/2006/relationships/notesSlide" Target="../notesSlides/notesSlide9.xml"/><Relationship Id="rId9" Type="http://schemas.openxmlformats.org/officeDocument/2006/relationships/image" Target="../media/image6.png"/><Relationship Id="rId14" Type="http://schemas.openxmlformats.org/officeDocument/2006/relationships/image" Target="../media/image4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6">
            <a:extLst>
              <a:ext uri="{FF2B5EF4-FFF2-40B4-BE49-F238E27FC236}">
                <a16:creationId xmlns:a16="http://schemas.microsoft.com/office/drawing/2014/main" id="{2D8D20C7-140B-40D5-F258-E6364FBA3172}"/>
              </a:ext>
            </a:extLst>
          </p:cNvPr>
          <p:cNvPicPr>
            <a:picLocks noChangeAspect="1"/>
          </p:cNvPicPr>
          <p:nvPr/>
        </p:nvPicPr>
        <p:blipFill>
          <a:blip r:embed="rId5"/>
          <a:stretch>
            <a:fillRect/>
          </a:stretch>
        </p:blipFill>
        <p:spPr>
          <a:xfrm>
            <a:off x="4" y="0"/>
            <a:ext cx="12191996" cy="6858000"/>
          </a:xfrm>
          <a:prstGeom prst="rect">
            <a:avLst/>
          </a:prstGeom>
        </p:spPr>
      </p:pic>
      <p:grpSp>
        <p:nvGrpSpPr>
          <p:cNvPr id="24" name="Group 23">
            <a:extLst>
              <a:ext uri="{FF2B5EF4-FFF2-40B4-BE49-F238E27FC236}">
                <a16:creationId xmlns:a16="http://schemas.microsoft.com/office/drawing/2014/main" id="{EC7CA0CA-95D8-B487-C9F6-B87EE777B447}"/>
              </a:ext>
            </a:extLst>
          </p:cNvPr>
          <p:cNvGrpSpPr/>
          <p:nvPr/>
        </p:nvGrpSpPr>
        <p:grpSpPr>
          <a:xfrm>
            <a:off x="179424" y="5609206"/>
            <a:ext cx="11839085" cy="1209011"/>
            <a:chOff x="297089" y="5754124"/>
            <a:chExt cx="11740243" cy="1070814"/>
          </a:xfrm>
        </p:grpSpPr>
        <p:pic>
          <p:nvPicPr>
            <p:cNvPr id="11" name="docshape8">
              <a:extLst>
                <a:ext uri="{FF2B5EF4-FFF2-40B4-BE49-F238E27FC236}">
                  <a16:creationId xmlns:a16="http://schemas.microsoft.com/office/drawing/2014/main" id="{FFD5CA45-DA71-10F9-CCAD-3A70A98E7ABB}"/>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97089" y="5754124"/>
              <a:ext cx="1289932" cy="1025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0">
              <a:extLst>
                <a:ext uri="{FF2B5EF4-FFF2-40B4-BE49-F238E27FC236}">
                  <a16:creationId xmlns:a16="http://schemas.microsoft.com/office/drawing/2014/main" id="{BE72D498-1418-C74E-3E82-85E0952F5E0E}"/>
                </a:ext>
              </a:extLst>
            </p:cNvPr>
            <p:cNvGrpSpPr/>
            <p:nvPr/>
          </p:nvGrpSpPr>
          <p:grpSpPr>
            <a:xfrm>
              <a:off x="10235883" y="5964541"/>
              <a:ext cx="1801449" cy="670340"/>
              <a:chOff x="3282754" y="4672340"/>
              <a:chExt cx="1801449" cy="670340"/>
            </a:xfrm>
          </p:grpSpPr>
          <p:sp>
            <p:nvSpPr>
              <p:cNvPr id="12" name="docshape9">
                <a:extLst>
                  <a:ext uri="{FF2B5EF4-FFF2-40B4-BE49-F238E27FC236}">
                    <a16:creationId xmlns:a16="http://schemas.microsoft.com/office/drawing/2014/main" id="{227B353E-089E-EB65-8EB6-AD84727EC8BC}"/>
                  </a:ext>
                </a:extLst>
              </p:cNvPr>
              <p:cNvSpPr>
                <a:spLocks noChangeAspect="1" noEditPoints="1" noChangeArrowheads="1" noChangeShapeType="1" noTextEdit="1"/>
              </p:cNvSpPr>
              <p:nvPr/>
            </p:nvSpPr>
            <p:spPr bwMode="auto">
              <a:xfrm>
                <a:off x="4121609" y="4812669"/>
                <a:ext cx="962594" cy="447249"/>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3" name="docshape10">
                <a:extLst>
                  <a:ext uri="{FF2B5EF4-FFF2-40B4-BE49-F238E27FC236}">
                    <a16:creationId xmlns:a16="http://schemas.microsoft.com/office/drawing/2014/main" id="{D057B50F-C5DA-9D6D-6FA2-79D85132811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282754" y="4672340"/>
                <a:ext cx="668790" cy="670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 name="docshape11">
              <a:extLst>
                <a:ext uri="{FF2B5EF4-FFF2-40B4-BE49-F238E27FC236}">
                  <a16:creationId xmlns:a16="http://schemas.microsoft.com/office/drawing/2014/main" id="{02118BFC-B0F7-DDF8-AE69-DA486AD1E997}"/>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418356" y="5954353"/>
              <a:ext cx="1289931"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docshape12">
              <a:extLst>
                <a:ext uri="{FF2B5EF4-FFF2-40B4-BE49-F238E27FC236}">
                  <a16:creationId xmlns:a16="http://schemas.microsoft.com/office/drawing/2014/main" id="{8E1395E9-8607-F349-982B-FD748E535B0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132917" y="5992580"/>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docshape13">
              <a:extLst>
                <a:ext uri="{FF2B5EF4-FFF2-40B4-BE49-F238E27FC236}">
                  <a16:creationId xmlns:a16="http://schemas.microsoft.com/office/drawing/2014/main" id="{CEF78A8E-E27B-63D7-6BAB-75C12AA04B1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348606" y="6133161"/>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docshape14">
              <a:extLst>
                <a:ext uri="{FF2B5EF4-FFF2-40B4-BE49-F238E27FC236}">
                  <a16:creationId xmlns:a16="http://schemas.microsoft.com/office/drawing/2014/main" id="{7EF54837-093B-4FBB-40AD-1763431EF8DF}"/>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715981" y="6032170"/>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docshape15">
              <a:extLst>
                <a:ext uri="{FF2B5EF4-FFF2-40B4-BE49-F238E27FC236}">
                  <a16:creationId xmlns:a16="http://schemas.microsoft.com/office/drawing/2014/main" id="{8AB4C873-1425-F039-E7C6-7CEE41280539}"/>
                </a:ext>
              </a:extLst>
            </p:cNvPr>
            <p:cNvPicPr>
              <a:picLocks noChangeAspect="1" noEditPoints="1" noChangeArrowheads="1" noChangeShapeType="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8955957" y="5945380"/>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a:extLst>
              <a:ext uri="{FF2B5EF4-FFF2-40B4-BE49-F238E27FC236}">
                <a16:creationId xmlns:a16="http://schemas.microsoft.com/office/drawing/2014/main" id="{F4CA30CF-1E85-CF39-77E4-73DCB1C92D0B}"/>
              </a:ext>
            </a:extLst>
          </p:cNvPr>
          <p:cNvSpPr txBox="1"/>
          <p:nvPr/>
        </p:nvSpPr>
        <p:spPr>
          <a:xfrm>
            <a:off x="695709" y="479278"/>
            <a:ext cx="11550869" cy="1338828"/>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2400" b="0" i="0" u="none" strike="noStrike" cap="none" normalizeH="0" baseline="0" dirty="0" err="1">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Ozonesonde</a:t>
            </a:r>
            <a:r>
              <a:rPr kumimoji="0" lang="en-US" altLang="x-none" sz="2400" b="0" i="0"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 Measurement Principles and Best Operational Practices</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x-none" sz="1000" dirty="0">
              <a:solidFill>
                <a:srgbClr val="002060"/>
              </a:solidFill>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2400" b="0" i="0"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ASOPOS 2.0 (GAW Report No. 268)</a:t>
            </a:r>
          </a:p>
          <a:p>
            <a:pPr algn="ctr" eaLnBrk="0" fontAlgn="base" hangingPunct="0">
              <a:spcBef>
                <a:spcPct val="0"/>
              </a:spcBef>
              <a:spcAft>
                <a:spcPct val="0"/>
              </a:spcAft>
            </a:pPr>
            <a:r>
              <a:rPr kumimoji="0" lang="en-US" altLang="x-none" b="0" i="1"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(Assessment of Standard Operating Procedures for </a:t>
            </a:r>
            <a:r>
              <a:rPr kumimoji="0" lang="en-US" altLang="x-none" b="0" i="1" u="none" strike="noStrike" cap="none" normalizeH="0" baseline="0" dirty="0" err="1">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Ozonesondes</a:t>
            </a:r>
            <a:r>
              <a:rPr kumimoji="0" lang="en-US" altLang="x-none" b="0" i="1"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a:t>
            </a:r>
            <a:endParaRPr kumimoji="0" lang="en-US" altLang="x-none" b="0" i="0"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x-none" sz="5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457AECC-ACD3-967B-09A0-B9505BB8DAE0}"/>
              </a:ext>
            </a:extLst>
          </p:cNvPr>
          <p:cNvSpPr txBox="1"/>
          <p:nvPr/>
        </p:nvSpPr>
        <p:spPr>
          <a:xfrm>
            <a:off x="4576244" y="2248708"/>
            <a:ext cx="2416880" cy="830997"/>
          </a:xfrm>
          <a:prstGeom prst="rect">
            <a:avLst/>
          </a:prstGeom>
          <a:noFill/>
        </p:spPr>
        <p:txBody>
          <a:bodyPr wrap="none" rtlCol="0">
            <a:spAutoFit/>
          </a:bodyPr>
          <a:lstStyle/>
          <a:p>
            <a:pPr algn="ctr"/>
            <a:r>
              <a:rPr lang="x-none" sz="2400" b="1" dirty="0">
                <a:solidFill>
                  <a:srgbClr val="002060"/>
                </a:solidFill>
                <a:latin typeface="Arial" panose="020B0604020202020204" pitchFamily="34" charset="0"/>
                <a:cs typeface="Arial" panose="020B0604020202020204" pitchFamily="34" charset="0"/>
              </a:rPr>
              <a:t>Webinar No. 2: </a:t>
            </a:r>
          </a:p>
          <a:p>
            <a:pPr algn="ctr"/>
            <a:r>
              <a:rPr lang="x-none" sz="2400" b="1">
                <a:solidFill>
                  <a:srgbClr val="002060"/>
                </a:solidFill>
                <a:latin typeface="Arial" panose="020B0604020202020204" pitchFamily="34" charset="0"/>
                <a:cs typeface="Arial" panose="020B0604020202020204" pitchFamily="34" charset="0"/>
              </a:rPr>
              <a:t>Hardware</a:t>
            </a:r>
            <a:endParaRPr lang="x-none" sz="2400" b="1" dirty="0">
              <a:solidFill>
                <a:srgbClr val="002060"/>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CA03E23-2688-35A0-6433-FF34504F02E9}"/>
              </a:ext>
            </a:extLst>
          </p:cNvPr>
          <p:cNvSpPr txBox="1"/>
          <p:nvPr/>
        </p:nvSpPr>
        <p:spPr>
          <a:xfrm>
            <a:off x="3157926" y="3361470"/>
            <a:ext cx="5415457" cy="1261884"/>
          </a:xfrm>
          <a:prstGeom prst="rect">
            <a:avLst/>
          </a:prstGeom>
          <a:noFill/>
        </p:spPr>
        <p:txBody>
          <a:bodyPr wrap="none" rtlCol="0">
            <a:spAutoFit/>
          </a:bodyPr>
          <a:lstStyle/>
          <a:p>
            <a:pPr algn="ctr"/>
            <a:r>
              <a:rPr lang="en-GB" sz="2000" dirty="0">
                <a:solidFill>
                  <a:srgbClr val="002060"/>
                </a:solidFill>
                <a:latin typeface="Arial" panose="020B0604020202020204" pitchFamily="34" charset="0"/>
                <a:cs typeface="Arial" panose="020B0604020202020204" pitchFamily="34" charset="0"/>
              </a:rPr>
              <a:t>Herman Smit </a:t>
            </a:r>
            <a:r>
              <a:rPr lang="en-GB" sz="2000" baseline="30000" dirty="0">
                <a:solidFill>
                  <a:srgbClr val="002060"/>
                </a:solidFill>
                <a:latin typeface="Arial" panose="020B0604020202020204" pitchFamily="34" charset="0"/>
                <a:cs typeface="Arial" panose="020B0604020202020204" pitchFamily="34" charset="0"/>
              </a:rPr>
              <a:t>(1)</a:t>
            </a:r>
            <a:r>
              <a:rPr lang="en-GB" sz="2000" dirty="0">
                <a:solidFill>
                  <a:srgbClr val="002060"/>
                </a:solidFill>
                <a:latin typeface="Arial" panose="020B0604020202020204" pitchFamily="34" charset="0"/>
                <a:cs typeface="Arial" panose="020B0604020202020204" pitchFamily="34" charset="0"/>
              </a:rPr>
              <a:t> and Roeland Van </a:t>
            </a:r>
            <a:r>
              <a:rPr lang="en-GB" sz="2000" dirty="0" err="1">
                <a:solidFill>
                  <a:srgbClr val="002060"/>
                </a:solidFill>
                <a:latin typeface="Arial" panose="020B0604020202020204" pitchFamily="34" charset="0"/>
                <a:cs typeface="Arial" panose="020B0604020202020204" pitchFamily="34" charset="0"/>
              </a:rPr>
              <a:t>Malderen</a:t>
            </a:r>
            <a:r>
              <a:rPr lang="en-GB" sz="2000" dirty="0">
                <a:solidFill>
                  <a:srgbClr val="002060"/>
                </a:solidFill>
                <a:latin typeface="Arial" panose="020B0604020202020204" pitchFamily="34" charset="0"/>
                <a:cs typeface="Arial" panose="020B0604020202020204" pitchFamily="34" charset="0"/>
              </a:rPr>
              <a:t> </a:t>
            </a:r>
            <a:r>
              <a:rPr lang="en-GB" sz="2000" baseline="30000" dirty="0">
                <a:solidFill>
                  <a:srgbClr val="002060"/>
                </a:solidFill>
                <a:latin typeface="Arial" panose="020B0604020202020204" pitchFamily="34" charset="0"/>
                <a:cs typeface="Arial" panose="020B0604020202020204" pitchFamily="34" charset="0"/>
              </a:rPr>
              <a:t>(2)</a:t>
            </a:r>
            <a:endParaRPr lang="en-GB" sz="2000" dirty="0">
              <a:solidFill>
                <a:srgbClr val="002060"/>
              </a:solidFill>
              <a:latin typeface="Arial" panose="020B0604020202020204" pitchFamily="34" charset="0"/>
              <a:cs typeface="Arial" panose="020B0604020202020204" pitchFamily="34" charset="0"/>
            </a:endParaRPr>
          </a:p>
          <a:p>
            <a:pPr algn="ctr">
              <a:spcBef>
                <a:spcPts val="1200"/>
              </a:spcBef>
            </a:pPr>
            <a:r>
              <a:rPr lang="en-GB" baseline="30000" dirty="0">
                <a:solidFill>
                  <a:srgbClr val="002060"/>
                </a:solidFill>
                <a:latin typeface="Arial" panose="020B0604020202020204" pitchFamily="34" charset="0"/>
                <a:cs typeface="Arial" panose="020B0604020202020204" pitchFamily="34" charset="0"/>
              </a:rPr>
              <a:t>(1)</a:t>
            </a:r>
            <a:r>
              <a:rPr lang="en-GB" dirty="0">
                <a:solidFill>
                  <a:srgbClr val="002060"/>
                </a:solidFill>
                <a:latin typeface="Arial" panose="020B0604020202020204" pitchFamily="34" charset="0"/>
                <a:cs typeface="Arial" panose="020B0604020202020204" pitchFamily="34" charset="0"/>
              </a:rPr>
              <a:t> </a:t>
            </a:r>
            <a:r>
              <a:rPr lang="en-GB" dirty="0" err="1">
                <a:solidFill>
                  <a:srgbClr val="002060"/>
                </a:solidFill>
                <a:latin typeface="Arial" panose="020B0604020202020204" pitchFamily="34" charset="0"/>
                <a:cs typeface="Arial" panose="020B0604020202020204" pitchFamily="34" charset="0"/>
              </a:rPr>
              <a:t>H.Smit@fz-juelich.de</a:t>
            </a:r>
            <a:endParaRPr lang="en-GB" dirty="0">
              <a:solidFill>
                <a:srgbClr val="002060"/>
              </a:solidFill>
              <a:latin typeface="Arial" panose="020B0604020202020204" pitchFamily="34" charset="0"/>
              <a:cs typeface="Arial" panose="020B0604020202020204" pitchFamily="34" charset="0"/>
            </a:endParaRPr>
          </a:p>
          <a:p>
            <a:pPr algn="ctr">
              <a:spcBef>
                <a:spcPts val="1200"/>
              </a:spcBef>
            </a:pPr>
            <a:r>
              <a:rPr lang="en-GB" baseline="30000" dirty="0">
                <a:solidFill>
                  <a:srgbClr val="002060"/>
                </a:solidFill>
                <a:latin typeface="Arial" panose="020B0604020202020204" pitchFamily="34" charset="0"/>
                <a:cs typeface="Arial" panose="020B0604020202020204" pitchFamily="34" charset="0"/>
              </a:rPr>
              <a:t>(2)</a:t>
            </a:r>
            <a:r>
              <a:rPr lang="en-GB" dirty="0">
                <a:solidFill>
                  <a:srgbClr val="002060"/>
                </a:solidFill>
                <a:latin typeface="Arial" panose="020B0604020202020204" pitchFamily="34" charset="0"/>
                <a:cs typeface="Arial" panose="020B0604020202020204" pitchFamily="34" charset="0"/>
              </a:rPr>
              <a:t> </a:t>
            </a:r>
            <a:r>
              <a:rPr lang="en-GB" dirty="0" err="1">
                <a:solidFill>
                  <a:srgbClr val="002060"/>
                </a:solidFill>
                <a:latin typeface="Arial" panose="020B0604020202020204" pitchFamily="34" charset="0"/>
                <a:cs typeface="Arial" panose="020B0604020202020204" pitchFamily="34" charset="0"/>
              </a:rPr>
              <a:t>Roeland.VanMalderen@meteo.be</a:t>
            </a:r>
            <a:endParaRPr lang="en-GB" sz="2000" dirty="0">
              <a:solidFill>
                <a:srgbClr val="002060"/>
              </a:solidFill>
              <a:latin typeface="Arial" panose="020B0604020202020204" pitchFamily="34" charset="0"/>
              <a:cs typeface="Arial" panose="020B0604020202020204" pitchFamily="34" charset="0"/>
            </a:endParaRPr>
          </a:p>
        </p:txBody>
      </p:sp>
      <p:sp>
        <p:nvSpPr>
          <p:cNvPr id="64" name="TextBox 63">
            <a:extLst>
              <a:ext uri="{FF2B5EF4-FFF2-40B4-BE49-F238E27FC236}">
                <a16:creationId xmlns:a16="http://schemas.microsoft.com/office/drawing/2014/main" id="{08D59FD5-4BBA-8614-E7BC-1D3861598539}"/>
              </a:ext>
            </a:extLst>
          </p:cNvPr>
          <p:cNvSpPr txBox="1"/>
          <p:nvPr/>
        </p:nvSpPr>
        <p:spPr>
          <a:xfrm>
            <a:off x="-2090" y="18996"/>
            <a:ext cx="12166138" cy="36933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b="0" i="0" u="none" strike="noStrike" cap="none" normalizeH="0" baseline="0" dirty="0">
                <a:ln>
                  <a:noFill/>
                </a:ln>
                <a:solidFill>
                  <a:schemeClr val="bg1"/>
                </a:solidFill>
                <a:effectLst/>
                <a:latin typeface="Arial" panose="020B0604020202020204" pitchFamily="34" charset="0"/>
                <a:ea typeface="Arial" panose="020B0604020202020204" pitchFamily="34" charset="0"/>
                <a:cs typeface="Arial" panose="020B0604020202020204" pitchFamily="34" charset="0"/>
              </a:rPr>
              <a:t>Webinar-Series on the Implementation of the Recommendations </a:t>
            </a:r>
            <a:r>
              <a:rPr lang="en-US" altLang="x-none" dirty="0">
                <a:solidFill>
                  <a:schemeClr val="bg1"/>
                </a:solidFill>
                <a:latin typeface="Arial" panose="020B0604020202020204" pitchFamily="34" charset="0"/>
                <a:ea typeface="Arial" panose="020B0604020202020204" pitchFamily="34" charset="0"/>
                <a:cs typeface="Arial" panose="020B0604020202020204" pitchFamily="34" charset="0"/>
              </a:rPr>
              <a:t>M</a:t>
            </a:r>
            <a:r>
              <a:rPr kumimoji="0" lang="en-US" altLang="x-none" b="0" i="0" u="none" strike="noStrike" cap="none" normalizeH="0" baseline="0" dirty="0">
                <a:ln>
                  <a:noFill/>
                </a:ln>
                <a:solidFill>
                  <a:schemeClr val="bg1"/>
                </a:solidFill>
                <a:effectLst/>
                <a:latin typeface="Arial" panose="020B0604020202020204" pitchFamily="34" charset="0"/>
                <a:ea typeface="Arial" panose="020B0604020202020204" pitchFamily="34" charset="0"/>
                <a:cs typeface="Arial" panose="020B0604020202020204" pitchFamily="34" charset="0"/>
              </a:rPr>
              <a:t>ade by the ASOPOS 2.0 Panel </a:t>
            </a:r>
            <a:endParaRPr kumimoji="0" lang="en-US" altLang="x-none" sz="4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2644060C-7371-2B55-82AB-381C19EDDCCA}"/>
              </a:ext>
            </a:extLst>
          </p:cNvPr>
          <p:cNvGrpSpPr/>
          <p:nvPr/>
        </p:nvGrpSpPr>
        <p:grpSpPr>
          <a:xfrm>
            <a:off x="232676" y="969224"/>
            <a:ext cx="11785846" cy="5255056"/>
            <a:chOff x="232676" y="969224"/>
            <a:chExt cx="11785846" cy="5255056"/>
          </a:xfrm>
        </p:grpSpPr>
        <p:grpSp>
          <p:nvGrpSpPr>
            <p:cNvPr id="4" name="Group 3">
              <a:extLst>
                <a:ext uri="{FF2B5EF4-FFF2-40B4-BE49-F238E27FC236}">
                  <a16:creationId xmlns:a16="http://schemas.microsoft.com/office/drawing/2014/main" id="{7B539921-289C-D0BB-331D-94403C9E405B}"/>
                </a:ext>
              </a:extLst>
            </p:cNvPr>
            <p:cNvGrpSpPr/>
            <p:nvPr/>
          </p:nvGrpSpPr>
          <p:grpSpPr>
            <a:xfrm>
              <a:off x="412176" y="3644305"/>
              <a:ext cx="10394535" cy="2579975"/>
              <a:chOff x="84704" y="3756787"/>
              <a:chExt cx="9779352" cy="2299250"/>
            </a:xfrm>
          </p:grpSpPr>
          <p:cxnSp>
            <p:nvCxnSpPr>
              <p:cNvPr id="47" name="Straight Connector 46">
                <a:extLst>
                  <a:ext uri="{FF2B5EF4-FFF2-40B4-BE49-F238E27FC236}">
                    <a16:creationId xmlns:a16="http://schemas.microsoft.com/office/drawing/2014/main" id="{E1A1BE55-31D9-1EB2-6A0B-6678CB531890}"/>
                  </a:ext>
                </a:extLst>
              </p:cNvPr>
              <p:cNvCxnSpPr>
                <a:cxnSpLocks/>
              </p:cNvCxnSpPr>
              <p:nvPr/>
            </p:nvCxnSpPr>
            <p:spPr>
              <a:xfrm>
                <a:off x="84704" y="4608053"/>
                <a:ext cx="0" cy="591371"/>
              </a:xfrm>
              <a:prstGeom prst="line">
                <a:avLst/>
              </a:prstGeom>
              <a:ln w="31750">
                <a:solidFill>
                  <a:srgbClr val="0403FF"/>
                </a:solidFill>
                <a:headEnd type="oval" w="lg" len="lg"/>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2F13430-7697-072A-6C5A-9619372D7E3D}"/>
                  </a:ext>
                </a:extLst>
              </p:cNvPr>
              <p:cNvCxnSpPr>
                <a:cxnSpLocks/>
              </p:cNvCxnSpPr>
              <p:nvPr/>
            </p:nvCxnSpPr>
            <p:spPr>
              <a:xfrm flipH="1">
                <a:off x="84704" y="5189385"/>
                <a:ext cx="1108178" cy="10039"/>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7176068-A097-5B97-DDEB-FF3AEE54DB2D}"/>
                  </a:ext>
                </a:extLst>
              </p:cNvPr>
              <p:cNvCxnSpPr>
                <a:cxnSpLocks/>
              </p:cNvCxnSpPr>
              <p:nvPr/>
            </p:nvCxnSpPr>
            <p:spPr>
              <a:xfrm flipH="1">
                <a:off x="8646781" y="5189385"/>
                <a:ext cx="1217275" cy="8950"/>
              </a:xfrm>
              <a:prstGeom prst="line">
                <a:avLst/>
              </a:prstGeom>
              <a:ln w="31750">
                <a:solidFill>
                  <a:srgbClr val="0403FF"/>
                </a:solidFill>
                <a:headEnd type="none" w="lg" len="lg"/>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711D357-B0AE-C6C7-5908-3EFCA86D76F6}"/>
                  </a:ext>
                </a:extLst>
              </p:cNvPr>
              <p:cNvCxnSpPr>
                <a:cxnSpLocks/>
              </p:cNvCxnSpPr>
              <p:nvPr/>
            </p:nvCxnSpPr>
            <p:spPr>
              <a:xfrm>
                <a:off x="9864055" y="3756787"/>
                <a:ext cx="0" cy="1441964"/>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pic>
            <p:nvPicPr>
              <p:cNvPr id="61" name="Graphic 60" descr="Computer outline">
                <a:extLst>
                  <a:ext uri="{FF2B5EF4-FFF2-40B4-BE49-F238E27FC236}">
                    <a16:creationId xmlns:a16="http://schemas.microsoft.com/office/drawing/2014/main" id="{F9935575-E82C-A265-5F3C-8252CF97DA2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51055" y="4198708"/>
                <a:ext cx="1857328" cy="1857329"/>
              </a:xfrm>
              <a:prstGeom prst="rect">
                <a:avLst/>
              </a:prstGeom>
            </p:spPr>
          </p:pic>
        </p:grpSp>
        <p:grpSp>
          <p:nvGrpSpPr>
            <p:cNvPr id="5" name="Group 4">
              <a:extLst>
                <a:ext uri="{FF2B5EF4-FFF2-40B4-BE49-F238E27FC236}">
                  <a16:creationId xmlns:a16="http://schemas.microsoft.com/office/drawing/2014/main" id="{1E1488C6-4E88-8624-6D4D-828285D84CE9}"/>
                </a:ext>
              </a:extLst>
            </p:cNvPr>
            <p:cNvGrpSpPr/>
            <p:nvPr/>
          </p:nvGrpSpPr>
          <p:grpSpPr>
            <a:xfrm rot="21357303">
              <a:off x="330648" y="969224"/>
              <a:ext cx="1649160" cy="2825074"/>
              <a:chOff x="361196" y="864534"/>
              <a:chExt cx="1649160" cy="2825074"/>
            </a:xfrm>
          </p:grpSpPr>
          <p:sp>
            <p:nvSpPr>
              <p:cNvPr id="34" name="Oval 33">
                <a:extLst>
                  <a:ext uri="{FF2B5EF4-FFF2-40B4-BE49-F238E27FC236}">
                    <a16:creationId xmlns:a16="http://schemas.microsoft.com/office/drawing/2014/main" id="{53871710-1E8A-1A39-1740-BF8C78A22C5E}"/>
                  </a:ext>
                </a:extLst>
              </p:cNvPr>
              <p:cNvSpPr>
                <a:spLocks noChangeAspect="1"/>
              </p:cNvSpPr>
              <p:nvPr/>
            </p:nvSpPr>
            <p:spPr>
              <a:xfrm rot="1587381">
                <a:off x="1095037" y="864534"/>
                <a:ext cx="915319" cy="914004"/>
              </a:xfrm>
              <a:prstGeom prst="ellipse">
                <a:avLst/>
              </a:prstGeom>
              <a:gradFill flip="none" rotWithShape="1">
                <a:gsLst>
                  <a:gs pos="19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cxnSp>
            <p:nvCxnSpPr>
              <p:cNvPr id="35" name="Straight Connector 34">
                <a:extLst>
                  <a:ext uri="{FF2B5EF4-FFF2-40B4-BE49-F238E27FC236}">
                    <a16:creationId xmlns:a16="http://schemas.microsoft.com/office/drawing/2014/main" id="{20F0102D-43D0-AA6A-81A2-253680AB2653}"/>
                  </a:ext>
                </a:extLst>
              </p:cNvPr>
              <p:cNvCxnSpPr>
                <a:cxnSpLocks/>
              </p:cNvCxnSpPr>
              <p:nvPr/>
            </p:nvCxnSpPr>
            <p:spPr>
              <a:xfrm rot="1587381">
                <a:off x="1262340" y="1708209"/>
                <a:ext cx="0" cy="243875"/>
              </a:xfrm>
              <a:prstGeom prst="line">
                <a:avLst/>
              </a:prstGeom>
              <a:ln w="31750">
                <a:solidFill>
                  <a:srgbClr val="0403FF"/>
                </a:solidFill>
              </a:ln>
            </p:spPr>
            <p:style>
              <a:lnRef idx="1">
                <a:schemeClr val="accent1"/>
              </a:lnRef>
              <a:fillRef idx="0">
                <a:schemeClr val="accent1"/>
              </a:fillRef>
              <a:effectRef idx="0">
                <a:schemeClr val="accent1"/>
              </a:effectRef>
              <a:fontRef idx="minor">
                <a:schemeClr val="tx1"/>
              </a:fontRef>
            </p:style>
          </p:cxnSp>
          <p:sp>
            <p:nvSpPr>
              <p:cNvPr id="36" name="Triangle 35">
                <a:extLst>
                  <a:ext uri="{FF2B5EF4-FFF2-40B4-BE49-F238E27FC236}">
                    <a16:creationId xmlns:a16="http://schemas.microsoft.com/office/drawing/2014/main" id="{8226B1EB-4F79-0B41-F6E4-886156F8C0DD}"/>
                  </a:ext>
                </a:extLst>
              </p:cNvPr>
              <p:cNvSpPr/>
              <p:nvPr/>
            </p:nvSpPr>
            <p:spPr>
              <a:xfrm rot="1587381">
                <a:off x="1046482" y="1930300"/>
                <a:ext cx="175114" cy="323791"/>
              </a:xfrm>
              <a:prstGeom prst="triangle">
                <a:avLst/>
              </a:prstGeom>
              <a:gradFill flip="none" rotWithShape="1">
                <a:gsLst>
                  <a:gs pos="49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cxnSp>
            <p:nvCxnSpPr>
              <p:cNvPr id="37" name="Straight Connector 36">
                <a:extLst>
                  <a:ext uri="{FF2B5EF4-FFF2-40B4-BE49-F238E27FC236}">
                    <a16:creationId xmlns:a16="http://schemas.microsoft.com/office/drawing/2014/main" id="{8B502B7C-7F0A-7B31-B072-23614409EFC5}"/>
                  </a:ext>
                </a:extLst>
              </p:cNvPr>
              <p:cNvCxnSpPr>
                <a:cxnSpLocks/>
              </p:cNvCxnSpPr>
              <p:nvPr/>
            </p:nvCxnSpPr>
            <p:spPr>
              <a:xfrm rot="1587381">
                <a:off x="935341" y="2205557"/>
                <a:ext cx="0" cy="600760"/>
              </a:xfrm>
              <a:prstGeom prst="line">
                <a:avLst/>
              </a:prstGeom>
              <a:ln w="31750">
                <a:solidFill>
                  <a:srgbClr val="0403FF"/>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FC47E2BA-09F8-6653-2173-9884FCBFCF90}"/>
                  </a:ext>
                </a:extLst>
              </p:cNvPr>
              <p:cNvSpPr>
                <a:spLocks noChangeAspect="1"/>
              </p:cNvSpPr>
              <p:nvPr/>
            </p:nvSpPr>
            <p:spPr>
              <a:xfrm rot="1587381">
                <a:off x="469811" y="2732906"/>
                <a:ext cx="399816" cy="517618"/>
              </a:xfrm>
              <a:prstGeom prst="rect">
                <a:avLst/>
              </a:prstGeom>
              <a:gradFill flip="none" rotWithShape="1">
                <a:gsLst>
                  <a:gs pos="1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B57773D8-08F2-6C29-9AB2-00DD8DD7365E}"/>
                  </a:ext>
                </a:extLst>
              </p:cNvPr>
              <p:cNvSpPr>
                <a:spLocks noChangeAspect="1"/>
              </p:cNvSpPr>
              <p:nvPr/>
            </p:nvSpPr>
            <p:spPr>
              <a:xfrm rot="1587381">
                <a:off x="817625" y="2960722"/>
                <a:ext cx="163617" cy="407905"/>
              </a:xfrm>
              <a:prstGeom prst="rect">
                <a:avLst/>
              </a:prstGeom>
              <a:gradFill flip="none" rotWithShape="1">
                <a:gsLst>
                  <a:gs pos="23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cxnSp>
            <p:nvCxnSpPr>
              <p:cNvPr id="40" name="Straight Connector 39">
                <a:extLst>
                  <a:ext uri="{FF2B5EF4-FFF2-40B4-BE49-F238E27FC236}">
                    <a16:creationId xmlns:a16="http://schemas.microsoft.com/office/drawing/2014/main" id="{DEB23797-0E38-D20B-3CD4-C7DFAEE17598}"/>
                  </a:ext>
                </a:extLst>
              </p:cNvPr>
              <p:cNvCxnSpPr>
                <a:cxnSpLocks/>
              </p:cNvCxnSpPr>
              <p:nvPr/>
            </p:nvCxnSpPr>
            <p:spPr>
              <a:xfrm rot="1587381" flipH="1">
                <a:off x="1022611" y="3003053"/>
                <a:ext cx="162002" cy="233522"/>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D73D9E5-2417-EC6D-52AF-2A0097947C07}"/>
                  </a:ext>
                </a:extLst>
              </p:cNvPr>
              <p:cNvCxnSpPr>
                <a:cxnSpLocks/>
              </p:cNvCxnSpPr>
              <p:nvPr/>
            </p:nvCxnSpPr>
            <p:spPr>
              <a:xfrm rot="1587381" flipV="1">
                <a:off x="726352" y="3330013"/>
                <a:ext cx="0" cy="359595"/>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sp>
            <p:nvSpPr>
              <p:cNvPr id="45" name="Right Arrow 44">
                <a:extLst>
                  <a:ext uri="{FF2B5EF4-FFF2-40B4-BE49-F238E27FC236}">
                    <a16:creationId xmlns:a16="http://schemas.microsoft.com/office/drawing/2014/main" id="{E78F4AF0-93D3-A834-8364-0616A9520AC8}"/>
                  </a:ext>
                </a:extLst>
              </p:cNvPr>
              <p:cNvSpPr/>
              <p:nvPr/>
            </p:nvSpPr>
            <p:spPr>
              <a:xfrm rot="1587381">
                <a:off x="361196" y="2726880"/>
                <a:ext cx="284739" cy="62410"/>
              </a:xfrm>
              <a:prstGeom prst="rightArrow">
                <a:avLst/>
              </a:prstGeom>
              <a:no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sp>
            <p:nvSpPr>
              <p:cNvPr id="46" name="Rectangle 45">
                <a:extLst>
                  <a:ext uri="{FF2B5EF4-FFF2-40B4-BE49-F238E27FC236}">
                    <a16:creationId xmlns:a16="http://schemas.microsoft.com/office/drawing/2014/main" id="{53568E24-8E90-5504-8167-EB0B0A87906F}"/>
                  </a:ext>
                </a:extLst>
              </p:cNvPr>
              <p:cNvSpPr/>
              <p:nvPr/>
            </p:nvSpPr>
            <p:spPr>
              <a:xfrm rot="1587381">
                <a:off x="510328" y="2776146"/>
                <a:ext cx="89438" cy="14629"/>
              </a:xfrm>
              <a:prstGeom prst="rect">
                <a:avLst/>
              </a:prstGeom>
              <a:solidFill>
                <a:schemeClr val="bg1"/>
              </a:soli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3AB42E9F-7F48-C6A4-A6AE-19BFB6A055F5}"/>
                </a:ext>
              </a:extLst>
            </p:cNvPr>
            <p:cNvGrpSpPr>
              <a:grpSpLocks noChangeAspect="1"/>
            </p:cNvGrpSpPr>
            <p:nvPr/>
          </p:nvGrpSpPr>
          <p:grpSpPr>
            <a:xfrm>
              <a:off x="8317464" y="4137768"/>
              <a:ext cx="1280739" cy="1641345"/>
              <a:chOff x="10334995" y="1444275"/>
              <a:chExt cx="1652764" cy="2118118"/>
            </a:xfrm>
          </p:grpSpPr>
          <p:sp>
            <p:nvSpPr>
              <p:cNvPr id="28" name="Rectangle 27">
                <a:extLst>
                  <a:ext uri="{FF2B5EF4-FFF2-40B4-BE49-F238E27FC236}">
                    <a16:creationId xmlns:a16="http://schemas.microsoft.com/office/drawing/2014/main" id="{CA37CDD3-0414-2099-12D3-68AA5C037855}"/>
                  </a:ext>
                </a:extLst>
              </p:cNvPr>
              <p:cNvSpPr/>
              <p:nvPr/>
            </p:nvSpPr>
            <p:spPr>
              <a:xfrm>
                <a:off x="10334995" y="1444275"/>
                <a:ext cx="1652764" cy="2112722"/>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sp>
            <p:nvSpPr>
              <p:cNvPr id="32" name="Freeform 31">
                <a:extLst>
                  <a:ext uri="{FF2B5EF4-FFF2-40B4-BE49-F238E27FC236}">
                    <a16:creationId xmlns:a16="http://schemas.microsoft.com/office/drawing/2014/main" id="{6F1D75D5-33AB-F2A6-974B-965F2D408D91}"/>
                  </a:ext>
                </a:extLst>
              </p:cNvPr>
              <p:cNvSpPr/>
              <p:nvPr/>
            </p:nvSpPr>
            <p:spPr>
              <a:xfrm>
                <a:off x="10563781" y="1449671"/>
                <a:ext cx="1313848" cy="2112722"/>
              </a:xfrm>
              <a:custGeom>
                <a:avLst/>
                <a:gdLst>
                  <a:gd name="connsiteX0" fmla="*/ 303315 w 1313848"/>
                  <a:gd name="connsiteY0" fmla="*/ 0 h 2112722"/>
                  <a:gd name="connsiteX1" fmla="*/ 334266 w 1313848"/>
                  <a:gd name="connsiteY1" fmla="*/ 24760 h 2112722"/>
                  <a:gd name="connsiteX2" fmla="*/ 359027 w 1313848"/>
                  <a:gd name="connsiteY2" fmla="*/ 61901 h 2112722"/>
                  <a:gd name="connsiteX3" fmla="*/ 389977 w 1313848"/>
                  <a:gd name="connsiteY3" fmla="*/ 99041 h 2112722"/>
                  <a:gd name="connsiteX4" fmla="*/ 408548 w 1313848"/>
                  <a:gd name="connsiteY4" fmla="*/ 117612 h 2112722"/>
                  <a:gd name="connsiteX5" fmla="*/ 433308 w 1313848"/>
                  <a:gd name="connsiteY5" fmla="*/ 154753 h 2112722"/>
                  <a:gd name="connsiteX6" fmla="*/ 470449 w 1313848"/>
                  <a:gd name="connsiteY6" fmla="*/ 191893 h 2112722"/>
                  <a:gd name="connsiteX7" fmla="*/ 489019 w 1313848"/>
                  <a:gd name="connsiteY7" fmla="*/ 204274 h 2112722"/>
                  <a:gd name="connsiteX8" fmla="*/ 507590 w 1313848"/>
                  <a:gd name="connsiteY8" fmla="*/ 222845 h 2112722"/>
                  <a:gd name="connsiteX9" fmla="*/ 544730 w 1313848"/>
                  <a:gd name="connsiteY9" fmla="*/ 247605 h 2112722"/>
                  <a:gd name="connsiteX10" fmla="*/ 563301 w 1313848"/>
                  <a:gd name="connsiteY10" fmla="*/ 259985 h 2112722"/>
                  <a:gd name="connsiteX11" fmla="*/ 588061 w 1313848"/>
                  <a:gd name="connsiteY11" fmla="*/ 272365 h 2112722"/>
                  <a:gd name="connsiteX12" fmla="*/ 643773 w 1313848"/>
                  <a:gd name="connsiteY12" fmla="*/ 303316 h 2112722"/>
                  <a:gd name="connsiteX13" fmla="*/ 687103 w 1313848"/>
                  <a:gd name="connsiteY13" fmla="*/ 334266 h 2112722"/>
                  <a:gd name="connsiteX14" fmla="*/ 724244 w 1313848"/>
                  <a:gd name="connsiteY14" fmla="*/ 359027 h 2112722"/>
                  <a:gd name="connsiteX15" fmla="*/ 761385 w 1313848"/>
                  <a:gd name="connsiteY15" fmla="*/ 383787 h 2112722"/>
                  <a:gd name="connsiteX16" fmla="*/ 779955 w 1313848"/>
                  <a:gd name="connsiteY16" fmla="*/ 396168 h 2112722"/>
                  <a:gd name="connsiteX17" fmla="*/ 817096 w 1313848"/>
                  <a:gd name="connsiteY17" fmla="*/ 408548 h 2112722"/>
                  <a:gd name="connsiteX18" fmla="*/ 860427 w 1313848"/>
                  <a:gd name="connsiteY18" fmla="*/ 433308 h 2112722"/>
                  <a:gd name="connsiteX19" fmla="*/ 897568 w 1313848"/>
                  <a:gd name="connsiteY19" fmla="*/ 445689 h 2112722"/>
                  <a:gd name="connsiteX20" fmla="*/ 934709 w 1313848"/>
                  <a:gd name="connsiteY20" fmla="*/ 464259 h 2112722"/>
                  <a:gd name="connsiteX21" fmla="*/ 978039 w 1313848"/>
                  <a:gd name="connsiteY21" fmla="*/ 482829 h 2112722"/>
                  <a:gd name="connsiteX22" fmla="*/ 1015180 w 1313848"/>
                  <a:gd name="connsiteY22" fmla="*/ 501400 h 2112722"/>
                  <a:gd name="connsiteX23" fmla="*/ 1039941 w 1313848"/>
                  <a:gd name="connsiteY23" fmla="*/ 513780 h 2112722"/>
                  <a:gd name="connsiteX24" fmla="*/ 1064701 w 1313848"/>
                  <a:gd name="connsiteY24" fmla="*/ 519970 h 2112722"/>
                  <a:gd name="connsiteX25" fmla="*/ 1083272 w 1313848"/>
                  <a:gd name="connsiteY25" fmla="*/ 526160 h 2112722"/>
                  <a:gd name="connsiteX26" fmla="*/ 1126603 w 1313848"/>
                  <a:gd name="connsiteY26" fmla="*/ 550921 h 2112722"/>
                  <a:gd name="connsiteX27" fmla="*/ 1163743 w 1313848"/>
                  <a:gd name="connsiteY27" fmla="*/ 575681 h 2112722"/>
                  <a:gd name="connsiteX28" fmla="*/ 1182314 w 1313848"/>
                  <a:gd name="connsiteY28" fmla="*/ 588062 h 2112722"/>
                  <a:gd name="connsiteX29" fmla="*/ 1200884 w 1313848"/>
                  <a:gd name="connsiteY29" fmla="*/ 606632 h 2112722"/>
                  <a:gd name="connsiteX30" fmla="*/ 1238025 w 1313848"/>
                  <a:gd name="connsiteY30" fmla="*/ 631393 h 2112722"/>
                  <a:gd name="connsiteX31" fmla="*/ 1275166 w 1313848"/>
                  <a:gd name="connsiteY31" fmla="*/ 668533 h 2112722"/>
                  <a:gd name="connsiteX32" fmla="*/ 1299926 w 1313848"/>
                  <a:gd name="connsiteY32" fmla="*/ 705674 h 2112722"/>
                  <a:gd name="connsiteX33" fmla="*/ 1306116 w 1313848"/>
                  <a:gd name="connsiteY33" fmla="*/ 817096 h 2112722"/>
                  <a:gd name="connsiteX34" fmla="*/ 1299926 w 1313848"/>
                  <a:gd name="connsiteY34" fmla="*/ 841857 h 2112722"/>
                  <a:gd name="connsiteX35" fmla="*/ 1275166 w 1313848"/>
                  <a:gd name="connsiteY35" fmla="*/ 878998 h 2112722"/>
                  <a:gd name="connsiteX36" fmla="*/ 1256595 w 1313848"/>
                  <a:gd name="connsiteY36" fmla="*/ 885188 h 2112722"/>
                  <a:gd name="connsiteX37" fmla="*/ 1207074 w 1313848"/>
                  <a:gd name="connsiteY37" fmla="*/ 897568 h 2112722"/>
                  <a:gd name="connsiteX38" fmla="*/ 1176124 w 1313848"/>
                  <a:gd name="connsiteY38" fmla="*/ 928519 h 2112722"/>
                  <a:gd name="connsiteX39" fmla="*/ 1157553 w 1313848"/>
                  <a:gd name="connsiteY39" fmla="*/ 947089 h 2112722"/>
                  <a:gd name="connsiteX40" fmla="*/ 1120412 w 1313848"/>
                  <a:gd name="connsiteY40" fmla="*/ 959469 h 2112722"/>
                  <a:gd name="connsiteX41" fmla="*/ 1077082 w 1313848"/>
                  <a:gd name="connsiteY41" fmla="*/ 978040 h 2112722"/>
                  <a:gd name="connsiteX42" fmla="*/ 1052321 w 1313848"/>
                  <a:gd name="connsiteY42" fmla="*/ 996610 h 2112722"/>
                  <a:gd name="connsiteX43" fmla="*/ 1008990 w 1313848"/>
                  <a:gd name="connsiteY43" fmla="*/ 1015181 h 2112722"/>
                  <a:gd name="connsiteX44" fmla="*/ 947089 w 1313848"/>
                  <a:gd name="connsiteY44" fmla="*/ 1033751 h 2112722"/>
                  <a:gd name="connsiteX45" fmla="*/ 928518 w 1313848"/>
                  <a:gd name="connsiteY45" fmla="*/ 1039941 h 2112722"/>
                  <a:gd name="connsiteX46" fmla="*/ 909948 w 1313848"/>
                  <a:gd name="connsiteY46" fmla="*/ 1052321 h 2112722"/>
                  <a:gd name="connsiteX47" fmla="*/ 866617 w 1313848"/>
                  <a:gd name="connsiteY47" fmla="*/ 1064702 h 2112722"/>
                  <a:gd name="connsiteX48" fmla="*/ 841857 w 1313848"/>
                  <a:gd name="connsiteY48" fmla="*/ 1077082 h 2112722"/>
                  <a:gd name="connsiteX49" fmla="*/ 823286 w 1313848"/>
                  <a:gd name="connsiteY49" fmla="*/ 1083272 h 2112722"/>
                  <a:gd name="connsiteX50" fmla="*/ 786145 w 1313848"/>
                  <a:gd name="connsiteY50" fmla="*/ 1108032 h 2112722"/>
                  <a:gd name="connsiteX51" fmla="*/ 767575 w 1313848"/>
                  <a:gd name="connsiteY51" fmla="*/ 1114223 h 2112722"/>
                  <a:gd name="connsiteX52" fmla="*/ 742815 w 1313848"/>
                  <a:gd name="connsiteY52" fmla="*/ 1126603 h 2112722"/>
                  <a:gd name="connsiteX53" fmla="*/ 718054 w 1313848"/>
                  <a:gd name="connsiteY53" fmla="*/ 1132793 h 2112722"/>
                  <a:gd name="connsiteX54" fmla="*/ 699484 w 1313848"/>
                  <a:gd name="connsiteY54" fmla="*/ 1145173 h 2112722"/>
                  <a:gd name="connsiteX55" fmla="*/ 656153 w 1313848"/>
                  <a:gd name="connsiteY55" fmla="*/ 1157554 h 2112722"/>
                  <a:gd name="connsiteX56" fmla="*/ 594251 w 1313848"/>
                  <a:gd name="connsiteY56" fmla="*/ 1169934 h 2112722"/>
                  <a:gd name="connsiteX57" fmla="*/ 550921 w 1313848"/>
                  <a:gd name="connsiteY57" fmla="*/ 1213265 h 2112722"/>
                  <a:gd name="connsiteX58" fmla="*/ 532350 w 1313848"/>
                  <a:gd name="connsiteY58" fmla="*/ 1225645 h 2112722"/>
                  <a:gd name="connsiteX59" fmla="*/ 476639 w 1313848"/>
                  <a:gd name="connsiteY59" fmla="*/ 1281356 h 2112722"/>
                  <a:gd name="connsiteX60" fmla="*/ 458069 w 1313848"/>
                  <a:gd name="connsiteY60" fmla="*/ 1299926 h 2112722"/>
                  <a:gd name="connsiteX61" fmla="*/ 408548 w 1313848"/>
                  <a:gd name="connsiteY61" fmla="*/ 1355638 h 2112722"/>
                  <a:gd name="connsiteX62" fmla="*/ 389977 w 1313848"/>
                  <a:gd name="connsiteY62" fmla="*/ 1374208 h 2112722"/>
                  <a:gd name="connsiteX63" fmla="*/ 377597 w 1313848"/>
                  <a:gd name="connsiteY63" fmla="*/ 1392778 h 2112722"/>
                  <a:gd name="connsiteX64" fmla="*/ 359027 w 1313848"/>
                  <a:gd name="connsiteY64" fmla="*/ 1398969 h 2112722"/>
                  <a:gd name="connsiteX65" fmla="*/ 340456 w 1313848"/>
                  <a:gd name="connsiteY65" fmla="*/ 1411349 h 2112722"/>
                  <a:gd name="connsiteX66" fmla="*/ 297125 w 1313848"/>
                  <a:gd name="connsiteY66" fmla="*/ 1442299 h 2112722"/>
                  <a:gd name="connsiteX67" fmla="*/ 247604 w 1313848"/>
                  <a:gd name="connsiteY67" fmla="*/ 1467059 h 2112722"/>
                  <a:gd name="connsiteX68" fmla="*/ 229034 w 1313848"/>
                  <a:gd name="connsiteY68" fmla="*/ 1479440 h 2112722"/>
                  <a:gd name="connsiteX69" fmla="*/ 204273 w 1313848"/>
                  <a:gd name="connsiteY69" fmla="*/ 1498011 h 2112722"/>
                  <a:gd name="connsiteX70" fmla="*/ 173323 w 1313848"/>
                  <a:gd name="connsiteY70" fmla="*/ 1516580 h 2112722"/>
                  <a:gd name="connsiteX71" fmla="*/ 148562 w 1313848"/>
                  <a:gd name="connsiteY71" fmla="*/ 1541342 h 2112722"/>
                  <a:gd name="connsiteX72" fmla="*/ 123802 w 1313848"/>
                  <a:gd name="connsiteY72" fmla="*/ 1559911 h 2112722"/>
                  <a:gd name="connsiteX73" fmla="*/ 80471 w 1313848"/>
                  <a:gd name="connsiteY73" fmla="*/ 1584672 h 2112722"/>
                  <a:gd name="connsiteX74" fmla="*/ 37140 w 1313848"/>
                  <a:gd name="connsiteY74" fmla="*/ 1615623 h 2112722"/>
                  <a:gd name="connsiteX75" fmla="*/ 18569 w 1313848"/>
                  <a:gd name="connsiteY75" fmla="*/ 1634193 h 2112722"/>
                  <a:gd name="connsiteX76" fmla="*/ 0 w 1313848"/>
                  <a:gd name="connsiteY76" fmla="*/ 1696094 h 2112722"/>
                  <a:gd name="connsiteX77" fmla="*/ 18569 w 1313848"/>
                  <a:gd name="connsiteY77" fmla="*/ 1751805 h 2112722"/>
                  <a:gd name="connsiteX78" fmla="*/ 24760 w 1313848"/>
                  <a:gd name="connsiteY78" fmla="*/ 1770376 h 2112722"/>
                  <a:gd name="connsiteX79" fmla="*/ 55710 w 1313848"/>
                  <a:gd name="connsiteY79" fmla="*/ 1807517 h 2112722"/>
                  <a:gd name="connsiteX80" fmla="*/ 61900 w 1313848"/>
                  <a:gd name="connsiteY80" fmla="*/ 1925129 h 2112722"/>
                  <a:gd name="connsiteX81" fmla="*/ 74281 w 1313848"/>
                  <a:gd name="connsiteY81" fmla="*/ 1987030 h 2112722"/>
                  <a:gd name="connsiteX82" fmla="*/ 80471 w 1313848"/>
                  <a:gd name="connsiteY82" fmla="*/ 2030361 h 2112722"/>
                  <a:gd name="connsiteX83" fmla="*/ 86661 w 1313848"/>
                  <a:gd name="connsiteY83" fmla="*/ 2067502 h 2112722"/>
                  <a:gd name="connsiteX84" fmla="*/ 86661 w 1313848"/>
                  <a:gd name="connsiteY84" fmla="*/ 2104643 h 21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313848" h="2112722" extrusionOk="0">
                    <a:moveTo>
                      <a:pt x="303315" y="0"/>
                    </a:moveTo>
                    <a:cubicBezTo>
                      <a:pt x="312668" y="8893"/>
                      <a:pt x="326660" y="15206"/>
                      <a:pt x="334266" y="24760"/>
                    </a:cubicBezTo>
                    <a:cubicBezTo>
                      <a:pt x="345525" y="34292"/>
                      <a:pt x="346840" y="52288"/>
                      <a:pt x="359027" y="61901"/>
                    </a:cubicBezTo>
                    <a:cubicBezTo>
                      <a:pt x="420840" y="106118"/>
                      <a:pt x="348439" y="53314"/>
                      <a:pt x="389977" y="99041"/>
                    </a:cubicBezTo>
                    <a:cubicBezTo>
                      <a:pt x="396859" y="105554"/>
                      <a:pt x="402715" y="110534"/>
                      <a:pt x="408548" y="117612"/>
                    </a:cubicBezTo>
                    <a:cubicBezTo>
                      <a:pt x="415721" y="129026"/>
                      <a:pt x="421962" y="144024"/>
                      <a:pt x="433308" y="154753"/>
                    </a:cubicBezTo>
                    <a:cubicBezTo>
                      <a:pt x="447167" y="166332"/>
                      <a:pt x="455715" y="183726"/>
                      <a:pt x="470449" y="191893"/>
                    </a:cubicBezTo>
                    <a:cubicBezTo>
                      <a:pt x="477763" y="195405"/>
                      <a:pt x="484340" y="199348"/>
                      <a:pt x="489019" y="204274"/>
                    </a:cubicBezTo>
                    <a:cubicBezTo>
                      <a:pt x="496960" y="209861"/>
                      <a:pt x="500679" y="217654"/>
                      <a:pt x="507590" y="222845"/>
                    </a:cubicBezTo>
                    <a:cubicBezTo>
                      <a:pt x="518286" y="231906"/>
                      <a:pt x="531955" y="237993"/>
                      <a:pt x="544730" y="247605"/>
                    </a:cubicBezTo>
                    <a:cubicBezTo>
                      <a:pt x="552274" y="251178"/>
                      <a:pt x="556507" y="257029"/>
                      <a:pt x="563301" y="259985"/>
                    </a:cubicBezTo>
                    <a:cubicBezTo>
                      <a:pt x="571381" y="264353"/>
                      <a:pt x="579540" y="267641"/>
                      <a:pt x="588061" y="272365"/>
                    </a:cubicBezTo>
                    <a:cubicBezTo>
                      <a:pt x="641758" y="299825"/>
                      <a:pt x="606883" y="290990"/>
                      <a:pt x="643773" y="303316"/>
                    </a:cubicBezTo>
                    <a:cubicBezTo>
                      <a:pt x="706434" y="345900"/>
                      <a:pt x="591866" y="278411"/>
                      <a:pt x="687103" y="334266"/>
                    </a:cubicBezTo>
                    <a:cubicBezTo>
                      <a:pt x="697816" y="345046"/>
                      <a:pt x="711880" y="352235"/>
                      <a:pt x="724244" y="359027"/>
                    </a:cubicBezTo>
                    <a:cubicBezTo>
                      <a:pt x="740643" y="374372"/>
                      <a:pt x="753945" y="379033"/>
                      <a:pt x="761385" y="383787"/>
                    </a:cubicBezTo>
                    <a:cubicBezTo>
                      <a:pt x="767566" y="387386"/>
                      <a:pt x="771844" y="393311"/>
                      <a:pt x="779955" y="396168"/>
                    </a:cubicBezTo>
                    <a:cubicBezTo>
                      <a:pt x="797246" y="405386"/>
                      <a:pt x="801190" y="406449"/>
                      <a:pt x="817096" y="408548"/>
                    </a:cubicBezTo>
                    <a:cubicBezTo>
                      <a:pt x="832425" y="419413"/>
                      <a:pt x="839686" y="424206"/>
                      <a:pt x="860427" y="433308"/>
                    </a:cubicBezTo>
                    <a:cubicBezTo>
                      <a:pt x="874364" y="437460"/>
                      <a:pt x="885820" y="439059"/>
                      <a:pt x="897568" y="445689"/>
                    </a:cubicBezTo>
                    <a:cubicBezTo>
                      <a:pt x="954506" y="479806"/>
                      <a:pt x="886256" y="436050"/>
                      <a:pt x="934709" y="464259"/>
                    </a:cubicBezTo>
                    <a:cubicBezTo>
                      <a:pt x="978289" y="487051"/>
                      <a:pt x="931914" y="472571"/>
                      <a:pt x="978039" y="482829"/>
                    </a:cubicBezTo>
                    <a:cubicBezTo>
                      <a:pt x="1011261" y="499465"/>
                      <a:pt x="980866" y="488036"/>
                      <a:pt x="1015180" y="501400"/>
                    </a:cubicBezTo>
                    <a:cubicBezTo>
                      <a:pt x="1024087" y="504919"/>
                      <a:pt x="1031393" y="510259"/>
                      <a:pt x="1039941" y="513780"/>
                    </a:cubicBezTo>
                    <a:cubicBezTo>
                      <a:pt x="1048135" y="517414"/>
                      <a:pt x="1056080" y="517159"/>
                      <a:pt x="1064701" y="519970"/>
                    </a:cubicBezTo>
                    <a:cubicBezTo>
                      <a:pt x="1071355" y="522016"/>
                      <a:pt x="1076902" y="524152"/>
                      <a:pt x="1083272" y="526160"/>
                    </a:cubicBezTo>
                    <a:cubicBezTo>
                      <a:pt x="1141631" y="558561"/>
                      <a:pt x="1051950" y="498176"/>
                      <a:pt x="1126603" y="550921"/>
                    </a:cubicBezTo>
                    <a:cubicBezTo>
                      <a:pt x="1139634" y="555714"/>
                      <a:pt x="1152046" y="567453"/>
                      <a:pt x="1163743" y="575681"/>
                    </a:cubicBezTo>
                    <a:cubicBezTo>
                      <a:pt x="1170436" y="580010"/>
                      <a:pt x="1178037" y="582381"/>
                      <a:pt x="1182314" y="588062"/>
                    </a:cubicBezTo>
                    <a:cubicBezTo>
                      <a:pt x="1187111" y="593905"/>
                      <a:pt x="1194517" y="602865"/>
                      <a:pt x="1200884" y="606632"/>
                    </a:cubicBezTo>
                    <a:cubicBezTo>
                      <a:pt x="1212891" y="618226"/>
                      <a:pt x="1227304" y="621587"/>
                      <a:pt x="1238025" y="631393"/>
                    </a:cubicBezTo>
                    <a:cubicBezTo>
                      <a:pt x="1250351" y="645484"/>
                      <a:pt x="1266829" y="654075"/>
                      <a:pt x="1275166" y="668533"/>
                    </a:cubicBezTo>
                    <a:cubicBezTo>
                      <a:pt x="1281179" y="683675"/>
                      <a:pt x="1289169" y="695264"/>
                      <a:pt x="1299926" y="705674"/>
                    </a:cubicBezTo>
                    <a:cubicBezTo>
                      <a:pt x="1317324" y="765212"/>
                      <a:pt x="1316049" y="741479"/>
                      <a:pt x="1306116" y="817096"/>
                    </a:cubicBezTo>
                    <a:cubicBezTo>
                      <a:pt x="1305081" y="824940"/>
                      <a:pt x="1302113" y="833946"/>
                      <a:pt x="1299926" y="841857"/>
                    </a:cubicBezTo>
                    <a:cubicBezTo>
                      <a:pt x="1294788" y="860863"/>
                      <a:pt x="1293393" y="866118"/>
                      <a:pt x="1275166" y="878998"/>
                    </a:cubicBezTo>
                    <a:cubicBezTo>
                      <a:pt x="1269553" y="883048"/>
                      <a:pt x="1262596" y="884178"/>
                      <a:pt x="1256595" y="885188"/>
                    </a:cubicBezTo>
                    <a:cubicBezTo>
                      <a:pt x="1235888" y="893650"/>
                      <a:pt x="1228825" y="888247"/>
                      <a:pt x="1207074" y="897568"/>
                    </a:cubicBezTo>
                    <a:cubicBezTo>
                      <a:pt x="1184869" y="932638"/>
                      <a:pt x="1210692" y="905435"/>
                      <a:pt x="1176124" y="928519"/>
                    </a:cubicBezTo>
                    <a:cubicBezTo>
                      <a:pt x="1170194" y="934127"/>
                      <a:pt x="1166158" y="943690"/>
                      <a:pt x="1157553" y="947089"/>
                    </a:cubicBezTo>
                    <a:cubicBezTo>
                      <a:pt x="1143883" y="952737"/>
                      <a:pt x="1131230" y="953941"/>
                      <a:pt x="1120412" y="959469"/>
                    </a:cubicBezTo>
                    <a:cubicBezTo>
                      <a:pt x="1089912" y="974977"/>
                      <a:pt x="1102269" y="966899"/>
                      <a:pt x="1077082" y="978040"/>
                    </a:cubicBezTo>
                    <a:cubicBezTo>
                      <a:pt x="1067483" y="985340"/>
                      <a:pt x="1061973" y="992415"/>
                      <a:pt x="1052321" y="996610"/>
                    </a:cubicBezTo>
                    <a:cubicBezTo>
                      <a:pt x="1038559" y="1005747"/>
                      <a:pt x="1024028" y="1011915"/>
                      <a:pt x="1008990" y="1015181"/>
                    </a:cubicBezTo>
                    <a:cubicBezTo>
                      <a:pt x="955331" y="1027441"/>
                      <a:pt x="1026796" y="1007276"/>
                      <a:pt x="947089" y="1033751"/>
                    </a:cubicBezTo>
                    <a:cubicBezTo>
                      <a:pt x="941942" y="1036245"/>
                      <a:pt x="933960" y="1035811"/>
                      <a:pt x="928518" y="1039941"/>
                    </a:cubicBezTo>
                    <a:cubicBezTo>
                      <a:pt x="922277" y="1043390"/>
                      <a:pt x="916807" y="1048392"/>
                      <a:pt x="909948" y="1052321"/>
                    </a:cubicBezTo>
                    <a:cubicBezTo>
                      <a:pt x="894706" y="1060486"/>
                      <a:pt x="883171" y="1057859"/>
                      <a:pt x="866617" y="1064702"/>
                    </a:cubicBezTo>
                    <a:cubicBezTo>
                      <a:pt x="856358" y="1068014"/>
                      <a:pt x="851280" y="1073428"/>
                      <a:pt x="841857" y="1077082"/>
                    </a:cubicBezTo>
                    <a:cubicBezTo>
                      <a:pt x="835720" y="1079787"/>
                      <a:pt x="830457" y="1081357"/>
                      <a:pt x="823286" y="1083272"/>
                    </a:cubicBezTo>
                    <a:cubicBezTo>
                      <a:pt x="809390" y="1089525"/>
                      <a:pt x="800236" y="1104848"/>
                      <a:pt x="786145" y="1108032"/>
                    </a:cubicBezTo>
                    <a:cubicBezTo>
                      <a:pt x="779905" y="1110022"/>
                      <a:pt x="774075" y="1111450"/>
                      <a:pt x="767575" y="1114223"/>
                    </a:cubicBezTo>
                    <a:cubicBezTo>
                      <a:pt x="758181" y="1118984"/>
                      <a:pt x="752375" y="1123575"/>
                      <a:pt x="742815" y="1126603"/>
                    </a:cubicBezTo>
                    <a:cubicBezTo>
                      <a:pt x="735192" y="1129424"/>
                      <a:pt x="727924" y="1131251"/>
                      <a:pt x="718054" y="1132793"/>
                    </a:cubicBezTo>
                    <a:cubicBezTo>
                      <a:pt x="712495" y="1137032"/>
                      <a:pt x="706479" y="1142727"/>
                      <a:pt x="699484" y="1145173"/>
                    </a:cubicBezTo>
                    <a:cubicBezTo>
                      <a:pt x="691622" y="1150211"/>
                      <a:pt x="663264" y="1155976"/>
                      <a:pt x="656153" y="1157554"/>
                    </a:cubicBezTo>
                    <a:cubicBezTo>
                      <a:pt x="635578" y="1161963"/>
                      <a:pt x="594251" y="1169934"/>
                      <a:pt x="594251" y="1169934"/>
                    </a:cubicBezTo>
                    <a:cubicBezTo>
                      <a:pt x="542246" y="1221072"/>
                      <a:pt x="605818" y="1158837"/>
                      <a:pt x="550921" y="1213265"/>
                    </a:cubicBezTo>
                    <a:cubicBezTo>
                      <a:pt x="545426" y="1217863"/>
                      <a:pt x="538023" y="1220909"/>
                      <a:pt x="532350" y="1225645"/>
                    </a:cubicBezTo>
                    <a:cubicBezTo>
                      <a:pt x="532245" y="1225307"/>
                      <a:pt x="485913" y="1271499"/>
                      <a:pt x="476639" y="1281356"/>
                    </a:cubicBezTo>
                    <a:cubicBezTo>
                      <a:pt x="471119" y="1288010"/>
                      <a:pt x="462433" y="1293443"/>
                      <a:pt x="458069" y="1299926"/>
                    </a:cubicBezTo>
                    <a:cubicBezTo>
                      <a:pt x="436211" y="1335943"/>
                      <a:pt x="449020" y="1317549"/>
                      <a:pt x="408548" y="1355638"/>
                    </a:cubicBezTo>
                    <a:cubicBezTo>
                      <a:pt x="403583" y="1360966"/>
                      <a:pt x="394915" y="1368600"/>
                      <a:pt x="389977" y="1374208"/>
                    </a:cubicBezTo>
                    <a:cubicBezTo>
                      <a:pt x="386090" y="1380175"/>
                      <a:pt x="383086" y="1388855"/>
                      <a:pt x="377597" y="1392778"/>
                    </a:cubicBezTo>
                    <a:cubicBezTo>
                      <a:pt x="372324" y="1396059"/>
                      <a:pt x="364136" y="1397018"/>
                      <a:pt x="359027" y="1398969"/>
                    </a:cubicBezTo>
                    <a:cubicBezTo>
                      <a:pt x="353028" y="1402490"/>
                      <a:pt x="346450" y="1406310"/>
                      <a:pt x="340456" y="1411349"/>
                    </a:cubicBezTo>
                    <a:cubicBezTo>
                      <a:pt x="330731" y="1419646"/>
                      <a:pt x="310177" y="1436130"/>
                      <a:pt x="297125" y="1442299"/>
                    </a:cubicBezTo>
                    <a:cubicBezTo>
                      <a:pt x="280560" y="1454136"/>
                      <a:pt x="264530" y="1458155"/>
                      <a:pt x="247604" y="1467059"/>
                    </a:cubicBezTo>
                    <a:cubicBezTo>
                      <a:pt x="242257" y="1470578"/>
                      <a:pt x="233920" y="1475557"/>
                      <a:pt x="229034" y="1479440"/>
                    </a:cubicBezTo>
                    <a:cubicBezTo>
                      <a:pt x="221217" y="1487136"/>
                      <a:pt x="213156" y="1491299"/>
                      <a:pt x="204273" y="1498011"/>
                    </a:cubicBezTo>
                    <a:cubicBezTo>
                      <a:pt x="193015" y="1505467"/>
                      <a:pt x="183069" y="1509068"/>
                      <a:pt x="173323" y="1516580"/>
                    </a:cubicBezTo>
                    <a:cubicBezTo>
                      <a:pt x="165426" y="1524902"/>
                      <a:pt x="156667" y="1532703"/>
                      <a:pt x="148562" y="1541342"/>
                    </a:cubicBezTo>
                    <a:cubicBezTo>
                      <a:pt x="140952" y="1548659"/>
                      <a:pt x="131460" y="1553365"/>
                      <a:pt x="123802" y="1559911"/>
                    </a:cubicBezTo>
                    <a:cubicBezTo>
                      <a:pt x="95900" y="1584240"/>
                      <a:pt x="115209" y="1565124"/>
                      <a:pt x="80471" y="1584672"/>
                    </a:cubicBezTo>
                    <a:cubicBezTo>
                      <a:pt x="71548" y="1589839"/>
                      <a:pt x="43451" y="1610743"/>
                      <a:pt x="37140" y="1615623"/>
                    </a:cubicBezTo>
                    <a:cubicBezTo>
                      <a:pt x="31756" y="1620927"/>
                      <a:pt x="24060" y="1629338"/>
                      <a:pt x="18569" y="1634193"/>
                    </a:cubicBezTo>
                    <a:cubicBezTo>
                      <a:pt x="1716" y="1679384"/>
                      <a:pt x="8825" y="1656540"/>
                      <a:pt x="0" y="1696094"/>
                    </a:cubicBezTo>
                    <a:cubicBezTo>
                      <a:pt x="5200" y="1716941"/>
                      <a:pt x="18631" y="1737389"/>
                      <a:pt x="18569" y="1751805"/>
                    </a:cubicBezTo>
                    <a:cubicBezTo>
                      <a:pt x="20873" y="1758023"/>
                      <a:pt x="20521" y="1766374"/>
                      <a:pt x="24760" y="1770376"/>
                    </a:cubicBezTo>
                    <a:cubicBezTo>
                      <a:pt x="49797" y="1794230"/>
                      <a:pt x="36665" y="1782085"/>
                      <a:pt x="55710" y="1807517"/>
                    </a:cubicBezTo>
                    <a:cubicBezTo>
                      <a:pt x="56335" y="1844972"/>
                      <a:pt x="57854" y="1888877"/>
                      <a:pt x="61900" y="1925129"/>
                    </a:cubicBezTo>
                    <a:cubicBezTo>
                      <a:pt x="63116" y="1946008"/>
                      <a:pt x="71241" y="1964515"/>
                      <a:pt x="74281" y="1987030"/>
                    </a:cubicBezTo>
                    <a:cubicBezTo>
                      <a:pt x="76406" y="2002683"/>
                      <a:pt x="76896" y="2015166"/>
                      <a:pt x="80471" y="2030361"/>
                    </a:cubicBezTo>
                    <a:cubicBezTo>
                      <a:pt x="81285" y="2042895"/>
                      <a:pt x="86255" y="2057060"/>
                      <a:pt x="86661" y="2067502"/>
                    </a:cubicBezTo>
                    <a:cubicBezTo>
                      <a:pt x="95908" y="2115305"/>
                      <a:pt x="102447" y="2121466"/>
                      <a:pt x="86661" y="2104643"/>
                    </a:cubicBezTo>
                  </a:path>
                </a:pathLst>
              </a:custGeom>
              <a:noFill/>
              <a:ln w="28575" cap="rnd">
                <a:solidFill>
                  <a:srgbClr val="FF0000"/>
                </a:solidFill>
                <a:round/>
                <a:extLst>
                  <a:ext uri="{C807C97D-BFC1-408E-A445-0C87EB9F89A2}">
                    <ask:lineSketchStyleProps xmlns:ask="http://schemas.microsoft.com/office/drawing/2018/sketchyshapes" sd="1841380898">
                      <a:custGeom>
                        <a:avLst/>
                        <a:gdLst>
                          <a:gd name="connsiteX0" fmla="*/ 481780 w 2086886"/>
                          <a:gd name="connsiteY0" fmla="*/ 0 h 3355800"/>
                          <a:gd name="connsiteX1" fmla="*/ 530942 w 2086886"/>
                          <a:gd name="connsiteY1" fmla="*/ 39329 h 3355800"/>
                          <a:gd name="connsiteX2" fmla="*/ 570271 w 2086886"/>
                          <a:gd name="connsiteY2" fmla="*/ 98323 h 3355800"/>
                          <a:gd name="connsiteX3" fmla="*/ 619432 w 2086886"/>
                          <a:gd name="connsiteY3" fmla="*/ 157316 h 3355800"/>
                          <a:gd name="connsiteX4" fmla="*/ 648929 w 2086886"/>
                          <a:gd name="connsiteY4" fmla="*/ 186813 h 3355800"/>
                          <a:gd name="connsiteX5" fmla="*/ 688258 w 2086886"/>
                          <a:gd name="connsiteY5" fmla="*/ 245807 h 3355800"/>
                          <a:gd name="connsiteX6" fmla="*/ 747251 w 2086886"/>
                          <a:gd name="connsiteY6" fmla="*/ 304800 h 3355800"/>
                          <a:gd name="connsiteX7" fmla="*/ 776748 w 2086886"/>
                          <a:gd name="connsiteY7" fmla="*/ 324465 h 3355800"/>
                          <a:gd name="connsiteX8" fmla="*/ 806245 w 2086886"/>
                          <a:gd name="connsiteY8" fmla="*/ 353962 h 3355800"/>
                          <a:gd name="connsiteX9" fmla="*/ 865238 w 2086886"/>
                          <a:gd name="connsiteY9" fmla="*/ 393291 h 3355800"/>
                          <a:gd name="connsiteX10" fmla="*/ 894735 w 2086886"/>
                          <a:gd name="connsiteY10" fmla="*/ 412955 h 3355800"/>
                          <a:gd name="connsiteX11" fmla="*/ 934064 w 2086886"/>
                          <a:gd name="connsiteY11" fmla="*/ 432620 h 3355800"/>
                          <a:gd name="connsiteX12" fmla="*/ 1022555 w 2086886"/>
                          <a:gd name="connsiteY12" fmla="*/ 481781 h 3355800"/>
                          <a:gd name="connsiteX13" fmla="*/ 1091380 w 2086886"/>
                          <a:gd name="connsiteY13" fmla="*/ 530942 h 3355800"/>
                          <a:gd name="connsiteX14" fmla="*/ 1150374 w 2086886"/>
                          <a:gd name="connsiteY14" fmla="*/ 570271 h 3355800"/>
                          <a:gd name="connsiteX15" fmla="*/ 1209367 w 2086886"/>
                          <a:gd name="connsiteY15" fmla="*/ 609600 h 3355800"/>
                          <a:gd name="connsiteX16" fmla="*/ 1238864 w 2086886"/>
                          <a:gd name="connsiteY16" fmla="*/ 629265 h 3355800"/>
                          <a:gd name="connsiteX17" fmla="*/ 1297858 w 2086886"/>
                          <a:gd name="connsiteY17" fmla="*/ 648929 h 3355800"/>
                          <a:gd name="connsiteX18" fmla="*/ 1366684 w 2086886"/>
                          <a:gd name="connsiteY18" fmla="*/ 688258 h 3355800"/>
                          <a:gd name="connsiteX19" fmla="*/ 1425677 w 2086886"/>
                          <a:gd name="connsiteY19" fmla="*/ 707923 h 3355800"/>
                          <a:gd name="connsiteX20" fmla="*/ 1484671 w 2086886"/>
                          <a:gd name="connsiteY20" fmla="*/ 737420 h 3355800"/>
                          <a:gd name="connsiteX21" fmla="*/ 1553496 w 2086886"/>
                          <a:gd name="connsiteY21" fmla="*/ 766916 h 3355800"/>
                          <a:gd name="connsiteX22" fmla="*/ 1612490 w 2086886"/>
                          <a:gd name="connsiteY22" fmla="*/ 796413 h 3355800"/>
                          <a:gd name="connsiteX23" fmla="*/ 1651819 w 2086886"/>
                          <a:gd name="connsiteY23" fmla="*/ 816078 h 3355800"/>
                          <a:gd name="connsiteX24" fmla="*/ 1691148 w 2086886"/>
                          <a:gd name="connsiteY24" fmla="*/ 825910 h 3355800"/>
                          <a:gd name="connsiteX25" fmla="*/ 1720645 w 2086886"/>
                          <a:gd name="connsiteY25" fmla="*/ 835742 h 3355800"/>
                          <a:gd name="connsiteX26" fmla="*/ 1789471 w 2086886"/>
                          <a:gd name="connsiteY26" fmla="*/ 875071 h 3355800"/>
                          <a:gd name="connsiteX27" fmla="*/ 1848464 w 2086886"/>
                          <a:gd name="connsiteY27" fmla="*/ 914400 h 3355800"/>
                          <a:gd name="connsiteX28" fmla="*/ 1877961 w 2086886"/>
                          <a:gd name="connsiteY28" fmla="*/ 934065 h 3355800"/>
                          <a:gd name="connsiteX29" fmla="*/ 1907458 w 2086886"/>
                          <a:gd name="connsiteY29" fmla="*/ 963562 h 3355800"/>
                          <a:gd name="connsiteX30" fmla="*/ 1966451 w 2086886"/>
                          <a:gd name="connsiteY30" fmla="*/ 1002891 h 3355800"/>
                          <a:gd name="connsiteX31" fmla="*/ 2025445 w 2086886"/>
                          <a:gd name="connsiteY31" fmla="*/ 1061884 h 3355800"/>
                          <a:gd name="connsiteX32" fmla="*/ 2064774 w 2086886"/>
                          <a:gd name="connsiteY32" fmla="*/ 1120878 h 3355800"/>
                          <a:gd name="connsiteX33" fmla="*/ 2074606 w 2086886"/>
                          <a:gd name="connsiteY33" fmla="*/ 1297858 h 3355800"/>
                          <a:gd name="connsiteX34" fmla="*/ 2064774 w 2086886"/>
                          <a:gd name="connsiteY34" fmla="*/ 1337187 h 3355800"/>
                          <a:gd name="connsiteX35" fmla="*/ 2025445 w 2086886"/>
                          <a:gd name="connsiteY35" fmla="*/ 1396181 h 3355800"/>
                          <a:gd name="connsiteX36" fmla="*/ 1995948 w 2086886"/>
                          <a:gd name="connsiteY36" fmla="*/ 1406013 h 3355800"/>
                          <a:gd name="connsiteX37" fmla="*/ 1917290 w 2086886"/>
                          <a:gd name="connsiteY37" fmla="*/ 1425678 h 3355800"/>
                          <a:gd name="connsiteX38" fmla="*/ 1868129 w 2086886"/>
                          <a:gd name="connsiteY38" fmla="*/ 1474839 h 3355800"/>
                          <a:gd name="connsiteX39" fmla="*/ 1838632 w 2086886"/>
                          <a:gd name="connsiteY39" fmla="*/ 1504336 h 3355800"/>
                          <a:gd name="connsiteX40" fmla="*/ 1779638 w 2086886"/>
                          <a:gd name="connsiteY40" fmla="*/ 1524000 h 3355800"/>
                          <a:gd name="connsiteX41" fmla="*/ 1710813 w 2086886"/>
                          <a:gd name="connsiteY41" fmla="*/ 1553497 h 3355800"/>
                          <a:gd name="connsiteX42" fmla="*/ 1671484 w 2086886"/>
                          <a:gd name="connsiteY42" fmla="*/ 1582994 h 3355800"/>
                          <a:gd name="connsiteX43" fmla="*/ 1602658 w 2086886"/>
                          <a:gd name="connsiteY43" fmla="*/ 1612491 h 3355800"/>
                          <a:gd name="connsiteX44" fmla="*/ 1504335 w 2086886"/>
                          <a:gd name="connsiteY44" fmla="*/ 1641987 h 3355800"/>
                          <a:gd name="connsiteX45" fmla="*/ 1474838 w 2086886"/>
                          <a:gd name="connsiteY45" fmla="*/ 1651820 h 3355800"/>
                          <a:gd name="connsiteX46" fmla="*/ 1445342 w 2086886"/>
                          <a:gd name="connsiteY46" fmla="*/ 1671484 h 3355800"/>
                          <a:gd name="connsiteX47" fmla="*/ 1376516 w 2086886"/>
                          <a:gd name="connsiteY47" fmla="*/ 1691149 h 3355800"/>
                          <a:gd name="connsiteX48" fmla="*/ 1337187 w 2086886"/>
                          <a:gd name="connsiteY48" fmla="*/ 1710813 h 3355800"/>
                          <a:gd name="connsiteX49" fmla="*/ 1307690 w 2086886"/>
                          <a:gd name="connsiteY49" fmla="*/ 1720645 h 3355800"/>
                          <a:gd name="connsiteX50" fmla="*/ 1248696 w 2086886"/>
                          <a:gd name="connsiteY50" fmla="*/ 1759974 h 3355800"/>
                          <a:gd name="connsiteX51" fmla="*/ 1219200 w 2086886"/>
                          <a:gd name="connsiteY51" fmla="*/ 1769807 h 3355800"/>
                          <a:gd name="connsiteX52" fmla="*/ 1179871 w 2086886"/>
                          <a:gd name="connsiteY52" fmla="*/ 1789471 h 3355800"/>
                          <a:gd name="connsiteX53" fmla="*/ 1140542 w 2086886"/>
                          <a:gd name="connsiteY53" fmla="*/ 1799303 h 3355800"/>
                          <a:gd name="connsiteX54" fmla="*/ 1111045 w 2086886"/>
                          <a:gd name="connsiteY54" fmla="*/ 1818968 h 3355800"/>
                          <a:gd name="connsiteX55" fmla="*/ 1042219 w 2086886"/>
                          <a:gd name="connsiteY55" fmla="*/ 1838633 h 3355800"/>
                          <a:gd name="connsiteX56" fmla="*/ 943896 w 2086886"/>
                          <a:gd name="connsiteY56" fmla="*/ 1858297 h 3355800"/>
                          <a:gd name="connsiteX57" fmla="*/ 875071 w 2086886"/>
                          <a:gd name="connsiteY57" fmla="*/ 1927123 h 3355800"/>
                          <a:gd name="connsiteX58" fmla="*/ 845574 w 2086886"/>
                          <a:gd name="connsiteY58" fmla="*/ 1946787 h 3355800"/>
                          <a:gd name="connsiteX59" fmla="*/ 757084 w 2086886"/>
                          <a:gd name="connsiteY59" fmla="*/ 2035278 h 3355800"/>
                          <a:gd name="connsiteX60" fmla="*/ 727587 w 2086886"/>
                          <a:gd name="connsiteY60" fmla="*/ 2064774 h 3355800"/>
                          <a:gd name="connsiteX61" fmla="*/ 648929 w 2086886"/>
                          <a:gd name="connsiteY61" fmla="*/ 2153265 h 3355800"/>
                          <a:gd name="connsiteX62" fmla="*/ 619432 w 2086886"/>
                          <a:gd name="connsiteY62" fmla="*/ 2182762 h 3355800"/>
                          <a:gd name="connsiteX63" fmla="*/ 599767 w 2086886"/>
                          <a:gd name="connsiteY63" fmla="*/ 2212258 h 3355800"/>
                          <a:gd name="connsiteX64" fmla="*/ 570271 w 2086886"/>
                          <a:gd name="connsiteY64" fmla="*/ 2222091 h 3355800"/>
                          <a:gd name="connsiteX65" fmla="*/ 540774 w 2086886"/>
                          <a:gd name="connsiteY65" fmla="*/ 2241755 h 3355800"/>
                          <a:gd name="connsiteX66" fmla="*/ 471948 w 2086886"/>
                          <a:gd name="connsiteY66" fmla="*/ 2290916 h 3355800"/>
                          <a:gd name="connsiteX67" fmla="*/ 393290 w 2086886"/>
                          <a:gd name="connsiteY67" fmla="*/ 2330245 h 3355800"/>
                          <a:gd name="connsiteX68" fmla="*/ 363793 w 2086886"/>
                          <a:gd name="connsiteY68" fmla="*/ 2349910 h 3355800"/>
                          <a:gd name="connsiteX69" fmla="*/ 324464 w 2086886"/>
                          <a:gd name="connsiteY69" fmla="*/ 2379407 h 3355800"/>
                          <a:gd name="connsiteX70" fmla="*/ 275303 w 2086886"/>
                          <a:gd name="connsiteY70" fmla="*/ 2408903 h 3355800"/>
                          <a:gd name="connsiteX71" fmla="*/ 235974 w 2086886"/>
                          <a:gd name="connsiteY71" fmla="*/ 2448233 h 3355800"/>
                          <a:gd name="connsiteX72" fmla="*/ 196645 w 2086886"/>
                          <a:gd name="connsiteY72" fmla="*/ 2477729 h 3355800"/>
                          <a:gd name="connsiteX73" fmla="*/ 127819 w 2086886"/>
                          <a:gd name="connsiteY73" fmla="*/ 2517058 h 3355800"/>
                          <a:gd name="connsiteX74" fmla="*/ 58993 w 2086886"/>
                          <a:gd name="connsiteY74" fmla="*/ 2566220 h 3355800"/>
                          <a:gd name="connsiteX75" fmla="*/ 29496 w 2086886"/>
                          <a:gd name="connsiteY75" fmla="*/ 2595716 h 3355800"/>
                          <a:gd name="connsiteX76" fmla="*/ 0 w 2086886"/>
                          <a:gd name="connsiteY76" fmla="*/ 2694039 h 3355800"/>
                          <a:gd name="connsiteX77" fmla="*/ 29496 w 2086886"/>
                          <a:gd name="connsiteY77" fmla="*/ 2782529 h 3355800"/>
                          <a:gd name="connsiteX78" fmla="*/ 39329 w 2086886"/>
                          <a:gd name="connsiteY78" fmla="*/ 2812026 h 3355800"/>
                          <a:gd name="connsiteX79" fmla="*/ 88490 w 2086886"/>
                          <a:gd name="connsiteY79" fmla="*/ 2871020 h 3355800"/>
                          <a:gd name="connsiteX80" fmla="*/ 98322 w 2086886"/>
                          <a:gd name="connsiteY80" fmla="*/ 3057833 h 3355800"/>
                          <a:gd name="connsiteX81" fmla="*/ 117987 w 2086886"/>
                          <a:gd name="connsiteY81" fmla="*/ 3156155 h 3355800"/>
                          <a:gd name="connsiteX82" fmla="*/ 127819 w 2086886"/>
                          <a:gd name="connsiteY82" fmla="*/ 3224981 h 3355800"/>
                          <a:gd name="connsiteX83" fmla="*/ 137651 w 2086886"/>
                          <a:gd name="connsiteY83" fmla="*/ 3283974 h 3355800"/>
                          <a:gd name="connsiteX84" fmla="*/ 137651 w 2086886"/>
                          <a:gd name="connsiteY84" fmla="*/ 3342968 h 335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086886" h="3355800">
                            <a:moveTo>
                              <a:pt x="481780" y="0"/>
                            </a:moveTo>
                            <a:cubicBezTo>
                              <a:pt x="498167" y="13110"/>
                              <a:pt x="516903" y="23730"/>
                              <a:pt x="530942" y="39329"/>
                            </a:cubicBezTo>
                            <a:cubicBezTo>
                              <a:pt x="546752" y="56896"/>
                              <a:pt x="553560" y="81611"/>
                              <a:pt x="570271" y="98323"/>
                            </a:cubicBezTo>
                            <a:cubicBezTo>
                              <a:pt x="656454" y="184509"/>
                              <a:pt x="550980" y="75176"/>
                              <a:pt x="619432" y="157316"/>
                            </a:cubicBezTo>
                            <a:cubicBezTo>
                              <a:pt x="628334" y="167998"/>
                              <a:pt x="640392" y="175837"/>
                              <a:pt x="648929" y="186813"/>
                            </a:cubicBezTo>
                            <a:cubicBezTo>
                              <a:pt x="663439" y="205469"/>
                              <a:pt x="671546" y="229095"/>
                              <a:pt x="688258" y="245807"/>
                            </a:cubicBezTo>
                            <a:cubicBezTo>
                              <a:pt x="707922" y="265471"/>
                              <a:pt x="724112" y="289374"/>
                              <a:pt x="747251" y="304800"/>
                            </a:cubicBezTo>
                            <a:cubicBezTo>
                              <a:pt x="757083" y="311355"/>
                              <a:pt x="767670" y="316900"/>
                              <a:pt x="776748" y="324465"/>
                            </a:cubicBezTo>
                            <a:cubicBezTo>
                              <a:pt x="787430" y="333367"/>
                              <a:pt x="795269" y="345425"/>
                              <a:pt x="806245" y="353962"/>
                            </a:cubicBezTo>
                            <a:cubicBezTo>
                              <a:pt x="824900" y="368472"/>
                              <a:pt x="845574" y="380181"/>
                              <a:pt x="865238" y="393291"/>
                            </a:cubicBezTo>
                            <a:cubicBezTo>
                              <a:pt x="875070" y="399846"/>
                              <a:pt x="884166" y="407670"/>
                              <a:pt x="894735" y="412955"/>
                            </a:cubicBezTo>
                            <a:cubicBezTo>
                              <a:pt x="907845" y="419510"/>
                              <a:pt x="921496" y="425079"/>
                              <a:pt x="934064" y="432620"/>
                            </a:cubicBezTo>
                            <a:cubicBezTo>
                              <a:pt x="1018583" y="483332"/>
                              <a:pt x="963225" y="462005"/>
                              <a:pt x="1022555" y="481781"/>
                            </a:cubicBezTo>
                            <a:cubicBezTo>
                              <a:pt x="1118460" y="545718"/>
                              <a:pt x="969411" y="445564"/>
                              <a:pt x="1091380" y="530942"/>
                            </a:cubicBezTo>
                            <a:cubicBezTo>
                              <a:pt x="1110742" y="544495"/>
                              <a:pt x="1130709" y="557161"/>
                              <a:pt x="1150374" y="570271"/>
                            </a:cubicBezTo>
                            <a:lnTo>
                              <a:pt x="1209367" y="609600"/>
                            </a:lnTo>
                            <a:cubicBezTo>
                              <a:pt x="1219199" y="616155"/>
                              <a:pt x="1227653" y="625528"/>
                              <a:pt x="1238864" y="629265"/>
                            </a:cubicBezTo>
                            <a:lnTo>
                              <a:pt x="1297858" y="648929"/>
                            </a:lnTo>
                            <a:cubicBezTo>
                              <a:pt x="1324467" y="666668"/>
                              <a:pt x="1335494" y="675782"/>
                              <a:pt x="1366684" y="688258"/>
                            </a:cubicBezTo>
                            <a:cubicBezTo>
                              <a:pt x="1385930" y="695956"/>
                              <a:pt x="1408430" y="696425"/>
                              <a:pt x="1425677" y="707923"/>
                            </a:cubicBezTo>
                            <a:cubicBezTo>
                              <a:pt x="1510215" y="764280"/>
                              <a:pt x="1403252" y="696710"/>
                              <a:pt x="1484671" y="737420"/>
                            </a:cubicBezTo>
                            <a:cubicBezTo>
                              <a:pt x="1552567" y="771369"/>
                              <a:pt x="1471648" y="746454"/>
                              <a:pt x="1553496" y="766916"/>
                            </a:cubicBezTo>
                            <a:cubicBezTo>
                              <a:pt x="1610184" y="804709"/>
                              <a:pt x="1555498" y="771988"/>
                              <a:pt x="1612490" y="796413"/>
                            </a:cubicBezTo>
                            <a:cubicBezTo>
                              <a:pt x="1625962" y="802187"/>
                              <a:pt x="1638095" y="810932"/>
                              <a:pt x="1651819" y="816078"/>
                            </a:cubicBezTo>
                            <a:cubicBezTo>
                              <a:pt x="1664472" y="820823"/>
                              <a:pt x="1678155" y="822198"/>
                              <a:pt x="1691148" y="825910"/>
                            </a:cubicBezTo>
                            <a:cubicBezTo>
                              <a:pt x="1701113" y="828757"/>
                              <a:pt x="1710813" y="832465"/>
                              <a:pt x="1720645" y="835742"/>
                            </a:cubicBezTo>
                            <a:cubicBezTo>
                              <a:pt x="1822677" y="903765"/>
                              <a:pt x="1664732" y="800228"/>
                              <a:pt x="1789471" y="875071"/>
                            </a:cubicBezTo>
                            <a:cubicBezTo>
                              <a:pt x="1809737" y="887230"/>
                              <a:pt x="1828800" y="901290"/>
                              <a:pt x="1848464" y="914400"/>
                            </a:cubicBezTo>
                            <a:cubicBezTo>
                              <a:pt x="1858296" y="920955"/>
                              <a:pt x="1869605" y="925709"/>
                              <a:pt x="1877961" y="934065"/>
                            </a:cubicBezTo>
                            <a:cubicBezTo>
                              <a:pt x="1887793" y="943897"/>
                              <a:pt x="1896482" y="955025"/>
                              <a:pt x="1907458" y="963562"/>
                            </a:cubicBezTo>
                            <a:cubicBezTo>
                              <a:pt x="1926113" y="978072"/>
                              <a:pt x="1949739" y="986180"/>
                              <a:pt x="1966451" y="1002891"/>
                            </a:cubicBezTo>
                            <a:cubicBezTo>
                              <a:pt x="1986116" y="1022555"/>
                              <a:pt x="2010019" y="1038745"/>
                              <a:pt x="2025445" y="1061884"/>
                            </a:cubicBezTo>
                            <a:lnTo>
                              <a:pt x="2064774" y="1120878"/>
                            </a:lnTo>
                            <a:cubicBezTo>
                              <a:pt x="2094711" y="1210691"/>
                              <a:pt x="2090361" y="1171818"/>
                              <a:pt x="2074606" y="1297858"/>
                            </a:cubicBezTo>
                            <a:cubicBezTo>
                              <a:pt x="2072930" y="1311267"/>
                              <a:pt x="2068486" y="1324194"/>
                              <a:pt x="2064774" y="1337187"/>
                            </a:cubicBezTo>
                            <a:cubicBezTo>
                              <a:pt x="2056285" y="1366899"/>
                              <a:pt x="2054569" y="1376765"/>
                              <a:pt x="2025445" y="1396181"/>
                            </a:cubicBezTo>
                            <a:cubicBezTo>
                              <a:pt x="2016821" y="1401930"/>
                              <a:pt x="2006003" y="1403499"/>
                              <a:pt x="1995948" y="1406013"/>
                            </a:cubicBezTo>
                            <a:lnTo>
                              <a:pt x="1917290" y="1425678"/>
                            </a:lnTo>
                            <a:cubicBezTo>
                              <a:pt x="1881239" y="1479754"/>
                              <a:pt x="1917290" y="1433871"/>
                              <a:pt x="1868129" y="1474839"/>
                            </a:cubicBezTo>
                            <a:cubicBezTo>
                              <a:pt x="1857447" y="1483741"/>
                              <a:pt x="1850787" y="1497583"/>
                              <a:pt x="1838632" y="1504336"/>
                            </a:cubicBezTo>
                            <a:cubicBezTo>
                              <a:pt x="1820512" y="1514402"/>
                              <a:pt x="1798178" y="1514730"/>
                              <a:pt x="1779638" y="1524000"/>
                            </a:cubicBezTo>
                            <a:cubicBezTo>
                              <a:pt x="1731039" y="1548300"/>
                              <a:pt x="1754214" y="1539030"/>
                              <a:pt x="1710813" y="1553497"/>
                            </a:cubicBezTo>
                            <a:cubicBezTo>
                              <a:pt x="1697703" y="1563329"/>
                              <a:pt x="1685380" y="1574309"/>
                              <a:pt x="1671484" y="1582994"/>
                            </a:cubicBezTo>
                            <a:cubicBezTo>
                              <a:pt x="1649409" y="1596791"/>
                              <a:pt x="1627304" y="1605449"/>
                              <a:pt x="1602658" y="1612491"/>
                            </a:cubicBezTo>
                            <a:cubicBezTo>
                              <a:pt x="1498630" y="1642214"/>
                              <a:pt x="1644546" y="1595250"/>
                              <a:pt x="1504335" y="1641987"/>
                            </a:cubicBezTo>
                            <a:cubicBezTo>
                              <a:pt x="1494503" y="1645264"/>
                              <a:pt x="1483462" y="1646071"/>
                              <a:pt x="1474838" y="1651820"/>
                            </a:cubicBezTo>
                            <a:cubicBezTo>
                              <a:pt x="1465006" y="1658375"/>
                              <a:pt x="1455911" y="1666200"/>
                              <a:pt x="1445342" y="1671484"/>
                            </a:cubicBezTo>
                            <a:cubicBezTo>
                              <a:pt x="1421580" y="1683365"/>
                              <a:pt x="1401708" y="1681702"/>
                              <a:pt x="1376516" y="1691149"/>
                            </a:cubicBezTo>
                            <a:cubicBezTo>
                              <a:pt x="1362792" y="1696295"/>
                              <a:pt x="1350659" y="1705039"/>
                              <a:pt x="1337187" y="1710813"/>
                            </a:cubicBezTo>
                            <a:cubicBezTo>
                              <a:pt x="1327661" y="1714896"/>
                              <a:pt x="1317522" y="1717368"/>
                              <a:pt x="1307690" y="1720645"/>
                            </a:cubicBezTo>
                            <a:cubicBezTo>
                              <a:pt x="1288025" y="1733755"/>
                              <a:pt x="1271117" y="1752500"/>
                              <a:pt x="1248696" y="1759974"/>
                            </a:cubicBezTo>
                            <a:cubicBezTo>
                              <a:pt x="1238864" y="1763252"/>
                              <a:pt x="1228726" y="1765724"/>
                              <a:pt x="1219200" y="1769807"/>
                            </a:cubicBezTo>
                            <a:cubicBezTo>
                              <a:pt x="1205728" y="1775581"/>
                              <a:pt x="1193595" y="1784325"/>
                              <a:pt x="1179871" y="1789471"/>
                            </a:cubicBezTo>
                            <a:cubicBezTo>
                              <a:pt x="1167218" y="1794216"/>
                              <a:pt x="1153652" y="1796026"/>
                              <a:pt x="1140542" y="1799303"/>
                            </a:cubicBezTo>
                            <a:cubicBezTo>
                              <a:pt x="1130710" y="1805858"/>
                              <a:pt x="1121614" y="1813683"/>
                              <a:pt x="1111045" y="1818968"/>
                            </a:cubicBezTo>
                            <a:cubicBezTo>
                              <a:pt x="1098152" y="1825415"/>
                              <a:pt x="1053239" y="1836272"/>
                              <a:pt x="1042219" y="1838633"/>
                            </a:cubicBezTo>
                            <a:cubicBezTo>
                              <a:pt x="1009538" y="1845636"/>
                              <a:pt x="943896" y="1858297"/>
                              <a:pt x="943896" y="1858297"/>
                            </a:cubicBezTo>
                            <a:cubicBezTo>
                              <a:pt x="839013" y="1936960"/>
                              <a:pt x="966843" y="1835351"/>
                              <a:pt x="875071" y="1927123"/>
                            </a:cubicBezTo>
                            <a:cubicBezTo>
                              <a:pt x="866715" y="1935479"/>
                              <a:pt x="854406" y="1938936"/>
                              <a:pt x="845574" y="1946787"/>
                            </a:cubicBezTo>
                            <a:cubicBezTo>
                              <a:pt x="845544" y="1946814"/>
                              <a:pt x="771847" y="2020515"/>
                              <a:pt x="757084" y="2035278"/>
                            </a:cubicBezTo>
                            <a:cubicBezTo>
                              <a:pt x="747252" y="2045110"/>
                              <a:pt x="735300" y="2053205"/>
                              <a:pt x="727587" y="2064774"/>
                            </a:cubicBezTo>
                            <a:cubicBezTo>
                              <a:pt x="692496" y="2117410"/>
                              <a:pt x="716277" y="2085916"/>
                              <a:pt x="648929" y="2153265"/>
                            </a:cubicBezTo>
                            <a:cubicBezTo>
                              <a:pt x="639097" y="2163097"/>
                              <a:pt x="627145" y="2171193"/>
                              <a:pt x="619432" y="2182762"/>
                            </a:cubicBezTo>
                            <a:cubicBezTo>
                              <a:pt x="612877" y="2192594"/>
                              <a:pt x="608994" y="2204876"/>
                              <a:pt x="599767" y="2212258"/>
                            </a:cubicBezTo>
                            <a:cubicBezTo>
                              <a:pt x="591674" y="2218732"/>
                              <a:pt x="579541" y="2217456"/>
                              <a:pt x="570271" y="2222091"/>
                            </a:cubicBezTo>
                            <a:cubicBezTo>
                              <a:pt x="559702" y="2227376"/>
                              <a:pt x="550390" y="2234887"/>
                              <a:pt x="540774" y="2241755"/>
                            </a:cubicBezTo>
                            <a:cubicBezTo>
                              <a:pt x="524606" y="2253304"/>
                              <a:pt x="491562" y="2280218"/>
                              <a:pt x="471948" y="2290916"/>
                            </a:cubicBezTo>
                            <a:cubicBezTo>
                              <a:pt x="446213" y="2304953"/>
                              <a:pt x="417681" y="2313984"/>
                              <a:pt x="393290" y="2330245"/>
                            </a:cubicBezTo>
                            <a:cubicBezTo>
                              <a:pt x="383458" y="2336800"/>
                              <a:pt x="373409" y="2343041"/>
                              <a:pt x="363793" y="2349910"/>
                            </a:cubicBezTo>
                            <a:cubicBezTo>
                              <a:pt x="350458" y="2359435"/>
                              <a:pt x="338099" y="2370317"/>
                              <a:pt x="324464" y="2379407"/>
                            </a:cubicBezTo>
                            <a:cubicBezTo>
                              <a:pt x="308563" y="2390007"/>
                              <a:pt x="290388" y="2397170"/>
                              <a:pt x="275303" y="2408903"/>
                            </a:cubicBezTo>
                            <a:cubicBezTo>
                              <a:pt x="260668" y="2420286"/>
                              <a:pt x="249927" y="2436024"/>
                              <a:pt x="235974" y="2448233"/>
                            </a:cubicBezTo>
                            <a:cubicBezTo>
                              <a:pt x="223642" y="2459024"/>
                              <a:pt x="209980" y="2468204"/>
                              <a:pt x="196645" y="2477729"/>
                            </a:cubicBezTo>
                            <a:cubicBezTo>
                              <a:pt x="148727" y="2511956"/>
                              <a:pt x="185440" y="2484132"/>
                              <a:pt x="127819" y="2517058"/>
                            </a:cubicBezTo>
                            <a:cubicBezTo>
                              <a:pt x="112257" y="2525951"/>
                              <a:pt x="69544" y="2557177"/>
                              <a:pt x="58993" y="2566220"/>
                            </a:cubicBezTo>
                            <a:cubicBezTo>
                              <a:pt x="48436" y="2575269"/>
                              <a:pt x="39328" y="2585884"/>
                              <a:pt x="29496" y="2595716"/>
                            </a:cubicBezTo>
                            <a:cubicBezTo>
                              <a:pt x="5559" y="2667530"/>
                              <a:pt x="14859" y="2634601"/>
                              <a:pt x="0" y="2694039"/>
                            </a:cubicBezTo>
                            <a:lnTo>
                              <a:pt x="29496" y="2782529"/>
                            </a:lnTo>
                            <a:cubicBezTo>
                              <a:pt x="32774" y="2792361"/>
                              <a:pt x="32000" y="2804697"/>
                              <a:pt x="39329" y="2812026"/>
                            </a:cubicBezTo>
                            <a:cubicBezTo>
                              <a:pt x="77182" y="2849879"/>
                              <a:pt x="61113" y="2829953"/>
                              <a:pt x="88490" y="2871020"/>
                            </a:cubicBezTo>
                            <a:cubicBezTo>
                              <a:pt x="91767" y="2933291"/>
                              <a:pt x="91905" y="2995807"/>
                              <a:pt x="98322" y="3057833"/>
                            </a:cubicBezTo>
                            <a:cubicBezTo>
                              <a:pt x="101761" y="3091079"/>
                              <a:pt x="113260" y="3123068"/>
                              <a:pt x="117987" y="3156155"/>
                            </a:cubicBezTo>
                            <a:cubicBezTo>
                              <a:pt x="121264" y="3179097"/>
                              <a:pt x="124295" y="3202076"/>
                              <a:pt x="127819" y="3224981"/>
                            </a:cubicBezTo>
                            <a:cubicBezTo>
                              <a:pt x="130850" y="3244685"/>
                              <a:pt x="134620" y="3264270"/>
                              <a:pt x="137651" y="3283974"/>
                            </a:cubicBezTo>
                            <a:cubicBezTo>
                              <a:pt x="149092" y="3358341"/>
                              <a:pt x="163681" y="3368996"/>
                              <a:pt x="137651" y="3342968"/>
                            </a:cubicBezTo>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latin typeface="Arial" panose="020B0604020202020204" pitchFamily="34" charset="0"/>
                  <a:cs typeface="Arial" panose="020B0604020202020204" pitchFamily="34" charset="0"/>
                </a:endParaRPr>
              </a:p>
            </p:txBody>
          </p:sp>
          <p:sp>
            <p:nvSpPr>
              <p:cNvPr id="33" name="Freeform 32">
                <a:extLst>
                  <a:ext uri="{FF2B5EF4-FFF2-40B4-BE49-F238E27FC236}">
                    <a16:creationId xmlns:a16="http://schemas.microsoft.com/office/drawing/2014/main" id="{3F7A51A8-4CFC-CB8E-7810-42A4D6DFA9B0}"/>
                  </a:ext>
                </a:extLst>
              </p:cNvPr>
              <p:cNvSpPr/>
              <p:nvPr/>
            </p:nvSpPr>
            <p:spPr>
              <a:xfrm>
                <a:off x="10530074" y="1459900"/>
                <a:ext cx="1027561" cy="2092263"/>
              </a:xfrm>
              <a:custGeom>
                <a:avLst/>
                <a:gdLst>
                  <a:gd name="connsiteX0" fmla="*/ 222844 w 1027561"/>
                  <a:gd name="connsiteY0" fmla="*/ 0 h 2092263"/>
                  <a:gd name="connsiteX1" fmla="*/ 191893 w 1027561"/>
                  <a:gd name="connsiteY1" fmla="*/ 30950 h 2092263"/>
                  <a:gd name="connsiteX2" fmla="*/ 173323 w 1027561"/>
                  <a:gd name="connsiteY2" fmla="*/ 37140 h 2092263"/>
                  <a:gd name="connsiteX3" fmla="*/ 154753 w 1027561"/>
                  <a:gd name="connsiteY3" fmla="*/ 49520 h 2092263"/>
                  <a:gd name="connsiteX4" fmla="*/ 142372 w 1027561"/>
                  <a:gd name="connsiteY4" fmla="*/ 154752 h 2092263"/>
                  <a:gd name="connsiteX5" fmla="*/ 123802 w 1027561"/>
                  <a:gd name="connsiteY5" fmla="*/ 229034 h 2092263"/>
                  <a:gd name="connsiteX6" fmla="*/ 117612 w 1027561"/>
                  <a:gd name="connsiteY6" fmla="*/ 253794 h 2092263"/>
                  <a:gd name="connsiteX7" fmla="*/ 111422 w 1027561"/>
                  <a:gd name="connsiteY7" fmla="*/ 272365 h 2092263"/>
                  <a:gd name="connsiteX8" fmla="*/ 99041 w 1027561"/>
                  <a:gd name="connsiteY8" fmla="*/ 334266 h 2092263"/>
                  <a:gd name="connsiteX9" fmla="*/ 92851 w 1027561"/>
                  <a:gd name="connsiteY9" fmla="*/ 352837 h 2092263"/>
                  <a:gd name="connsiteX10" fmla="*/ 68091 w 1027561"/>
                  <a:gd name="connsiteY10" fmla="*/ 389977 h 2092263"/>
                  <a:gd name="connsiteX11" fmla="*/ 43331 w 1027561"/>
                  <a:gd name="connsiteY11" fmla="*/ 501400 h 2092263"/>
                  <a:gd name="connsiteX12" fmla="*/ 30950 w 1027561"/>
                  <a:gd name="connsiteY12" fmla="*/ 538540 h 2092263"/>
                  <a:gd name="connsiteX13" fmla="*/ 24760 w 1027561"/>
                  <a:gd name="connsiteY13" fmla="*/ 557111 h 2092263"/>
                  <a:gd name="connsiteX14" fmla="*/ 18570 w 1027561"/>
                  <a:gd name="connsiteY14" fmla="*/ 600442 h 2092263"/>
                  <a:gd name="connsiteX15" fmla="*/ 12380 w 1027561"/>
                  <a:gd name="connsiteY15" fmla="*/ 637582 h 2092263"/>
                  <a:gd name="connsiteX16" fmla="*/ 0 w 1027561"/>
                  <a:gd name="connsiteY16" fmla="*/ 786146 h 2092263"/>
                  <a:gd name="connsiteX17" fmla="*/ 6189 w 1027561"/>
                  <a:gd name="connsiteY17" fmla="*/ 1330877 h 2092263"/>
                  <a:gd name="connsiteX18" fmla="*/ 12380 w 1027561"/>
                  <a:gd name="connsiteY18" fmla="*/ 1368018 h 2092263"/>
                  <a:gd name="connsiteX19" fmla="*/ 18570 w 1027561"/>
                  <a:gd name="connsiteY19" fmla="*/ 1386588 h 2092263"/>
                  <a:gd name="connsiteX20" fmla="*/ 55710 w 1027561"/>
                  <a:gd name="connsiteY20" fmla="*/ 1411349 h 2092263"/>
                  <a:gd name="connsiteX21" fmla="*/ 80471 w 1027561"/>
                  <a:gd name="connsiteY21" fmla="*/ 1429919 h 2092263"/>
                  <a:gd name="connsiteX22" fmla="*/ 99041 w 1027561"/>
                  <a:gd name="connsiteY22" fmla="*/ 1442299 h 2092263"/>
                  <a:gd name="connsiteX23" fmla="*/ 117612 w 1027561"/>
                  <a:gd name="connsiteY23" fmla="*/ 1460870 h 2092263"/>
                  <a:gd name="connsiteX24" fmla="*/ 154753 w 1027561"/>
                  <a:gd name="connsiteY24" fmla="*/ 1485630 h 2092263"/>
                  <a:gd name="connsiteX25" fmla="*/ 185703 w 1027561"/>
                  <a:gd name="connsiteY25" fmla="*/ 1516581 h 2092263"/>
                  <a:gd name="connsiteX26" fmla="*/ 216654 w 1027561"/>
                  <a:gd name="connsiteY26" fmla="*/ 1547531 h 2092263"/>
                  <a:gd name="connsiteX27" fmla="*/ 241414 w 1027561"/>
                  <a:gd name="connsiteY27" fmla="*/ 1566102 h 2092263"/>
                  <a:gd name="connsiteX28" fmla="*/ 284745 w 1027561"/>
                  <a:gd name="connsiteY28" fmla="*/ 1597052 h 2092263"/>
                  <a:gd name="connsiteX29" fmla="*/ 303316 w 1027561"/>
                  <a:gd name="connsiteY29" fmla="*/ 1615623 h 2092263"/>
                  <a:gd name="connsiteX30" fmla="*/ 359027 w 1027561"/>
                  <a:gd name="connsiteY30" fmla="*/ 1646573 h 2092263"/>
                  <a:gd name="connsiteX31" fmla="*/ 420928 w 1027561"/>
                  <a:gd name="connsiteY31" fmla="*/ 1683714 h 2092263"/>
                  <a:gd name="connsiteX32" fmla="*/ 439498 w 1027561"/>
                  <a:gd name="connsiteY32" fmla="*/ 1689904 h 2092263"/>
                  <a:gd name="connsiteX33" fmla="*/ 464259 w 1027561"/>
                  <a:gd name="connsiteY33" fmla="*/ 1708475 h 2092263"/>
                  <a:gd name="connsiteX34" fmla="*/ 513780 w 1027561"/>
                  <a:gd name="connsiteY34" fmla="*/ 1733235 h 2092263"/>
                  <a:gd name="connsiteX35" fmla="*/ 532350 w 1027561"/>
                  <a:gd name="connsiteY35" fmla="*/ 1745616 h 2092263"/>
                  <a:gd name="connsiteX36" fmla="*/ 569491 w 1027561"/>
                  <a:gd name="connsiteY36" fmla="*/ 1776566 h 2092263"/>
                  <a:gd name="connsiteX37" fmla="*/ 588062 w 1027561"/>
                  <a:gd name="connsiteY37" fmla="*/ 1782756 h 2092263"/>
                  <a:gd name="connsiteX38" fmla="*/ 606632 w 1027561"/>
                  <a:gd name="connsiteY38" fmla="*/ 1801327 h 2092263"/>
                  <a:gd name="connsiteX39" fmla="*/ 643773 w 1027561"/>
                  <a:gd name="connsiteY39" fmla="*/ 1826087 h 2092263"/>
                  <a:gd name="connsiteX40" fmla="*/ 680913 w 1027561"/>
                  <a:gd name="connsiteY40" fmla="*/ 1863227 h 2092263"/>
                  <a:gd name="connsiteX41" fmla="*/ 724244 w 1027561"/>
                  <a:gd name="connsiteY41" fmla="*/ 1894179 h 2092263"/>
                  <a:gd name="connsiteX42" fmla="*/ 742815 w 1027561"/>
                  <a:gd name="connsiteY42" fmla="*/ 1906559 h 2092263"/>
                  <a:gd name="connsiteX43" fmla="*/ 761385 w 1027561"/>
                  <a:gd name="connsiteY43" fmla="*/ 1925129 h 2092263"/>
                  <a:gd name="connsiteX44" fmla="*/ 798526 w 1027561"/>
                  <a:gd name="connsiteY44" fmla="*/ 1949890 h 2092263"/>
                  <a:gd name="connsiteX45" fmla="*/ 817096 w 1027561"/>
                  <a:gd name="connsiteY45" fmla="*/ 1962270 h 2092263"/>
                  <a:gd name="connsiteX46" fmla="*/ 841857 w 1027561"/>
                  <a:gd name="connsiteY46" fmla="*/ 1974650 h 2092263"/>
                  <a:gd name="connsiteX47" fmla="*/ 878998 w 1027561"/>
                  <a:gd name="connsiteY47" fmla="*/ 1999411 h 2092263"/>
                  <a:gd name="connsiteX48" fmla="*/ 903758 w 1027561"/>
                  <a:gd name="connsiteY48" fmla="*/ 2011791 h 2092263"/>
                  <a:gd name="connsiteX49" fmla="*/ 940898 w 1027561"/>
                  <a:gd name="connsiteY49" fmla="*/ 2036552 h 2092263"/>
                  <a:gd name="connsiteX50" fmla="*/ 959469 w 1027561"/>
                  <a:gd name="connsiteY50" fmla="*/ 2048931 h 2092263"/>
                  <a:gd name="connsiteX51" fmla="*/ 978040 w 1027561"/>
                  <a:gd name="connsiteY51" fmla="*/ 2055121 h 2092263"/>
                  <a:gd name="connsiteX52" fmla="*/ 1027561 w 1027561"/>
                  <a:gd name="connsiteY52" fmla="*/ 2092263 h 209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27561" h="2092263" extrusionOk="0">
                    <a:moveTo>
                      <a:pt x="222844" y="0"/>
                    </a:moveTo>
                    <a:cubicBezTo>
                      <a:pt x="211468" y="9663"/>
                      <a:pt x="202237" y="22695"/>
                      <a:pt x="191893" y="30950"/>
                    </a:cubicBezTo>
                    <a:cubicBezTo>
                      <a:pt x="186821" y="34896"/>
                      <a:pt x="178939" y="34229"/>
                      <a:pt x="173323" y="37140"/>
                    </a:cubicBezTo>
                    <a:cubicBezTo>
                      <a:pt x="165797" y="41318"/>
                      <a:pt x="160891" y="45683"/>
                      <a:pt x="154753" y="49520"/>
                    </a:cubicBezTo>
                    <a:cubicBezTo>
                      <a:pt x="128985" y="169119"/>
                      <a:pt x="181985" y="29664"/>
                      <a:pt x="142372" y="154752"/>
                    </a:cubicBezTo>
                    <a:cubicBezTo>
                      <a:pt x="138285" y="212620"/>
                      <a:pt x="143618" y="189383"/>
                      <a:pt x="123802" y="229034"/>
                    </a:cubicBezTo>
                    <a:cubicBezTo>
                      <a:pt x="121447" y="237243"/>
                      <a:pt x="119196" y="246323"/>
                      <a:pt x="117612" y="253794"/>
                    </a:cubicBezTo>
                    <a:cubicBezTo>
                      <a:pt x="115779" y="259673"/>
                      <a:pt x="112312" y="266808"/>
                      <a:pt x="111422" y="272365"/>
                    </a:cubicBezTo>
                    <a:cubicBezTo>
                      <a:pt x="110054" y="294752"/>
                      <a:pt x="107333" y="314698"/>
                      <a:pt x="99041" y="334266"/>
                    </a:cubicBezTo>
                    <a:cubicBezTo>
                      <a:pt x="95723" y="340253"/>
                      <a:pt x="96712" y="347699"/>
                      <a:pt x="92851" y="352837"/>
                    </a:cubicBezTo>
                    <a:cubicBezTo>
                      <a:pt x="85626" y="365845"/>
                      <a:pt x="68091" y="389978"/>
                      <a:pt x="68091" y="389977"/>
                    </a:cubicBezTo>
                    <a:cubicBezTo>
                      <a:pt x="63384" y="414803"/>
                      <a:pt x="54366" y="477993"/>
                      <a:pt x="43331" y="501400"/>
                    </a:cubicBezTo>
                    <a:cubicBezTo>
                      <a:pt x="38243" y="516481"/>
                      <a:pt x="38048" y="520927"/>
                      <a:pt x="30950" y="538540"/>
                    </a:cubicBezTo>
                    <a:cubicBezTo>
                      <a:pt x="30722" y="541632"/>
                      <a:pt x="27810" y="550687"/>
                      <a:pt x="24760" y="557111"/>
                    </a:cubicBezTo>
                    <a:cubicBezTo>
                      <a:pt x="20581" y="571405"/>
                      <a:pt x="19810" y="584026"/>
                      <a:pt x="18570" y="600442"/>
                    </a:cubicBezTo>
                    <a:cubicBezTo>
                      <a:pt x="16770" y="611390"/>
                      <a:pt x="13243" y="625319"/>
                      <a:pt x="12380" y="637582"/>
                    </a:cubicBezTo>
                    <a:cubicBezTo>
                      <a:pt x="7435" y="687028"/>
                      <a:pt x="1" y="786147"/>
                      <a:pt x="0" y="786146"/>
                    </a:cubicBezTo>
                    <a:cubicBezTo>
                      <a:pt x="1505" y="980992"/>
                      <a:pt x="10099" y="1144718"/>
                      <a:pt x="6189" y="1330877"/>
                    </a:cubicBezTo>
                    <a:cubicBezTo>
                      <a:pt x="5454" y="1345016"/>
                      <a:pt x="7948" y="1355857"/>
                      <a:pt x="12380" y="1368018"/>
                    </a:cubicBezTo>
                    <a:cubicBezTo>
                      <a:pt x="13847" y="1374490"/>
                      <a:pt x="13533" y="1382197"/>
                      <a:pt x="18570" y="1386588"/>
                    </a:cubicBezTo>
                    <a:cubicBezTo>
                      <a:pt x="29506" y="1394739"/>
                      <a:pt x="42704" y="1402359"/>
                      <a:pt x="55710" y="1411349"/>
                    </a:cubicBezTo>
                    <a:cubicBezTo>
                      <a:pt x="64936" y="1418375"/>
                      <a:pt x="71693" y="1425080"/>
                      <a:pt x="80471" y="1429919"/>
                    </a:cubicBezTo>
                    <a:cubicBezTo>
                      <a:pt x="85867" y="1435564"/>
                      <a:pt x="92468" y="1436397"/>
                      <a:pt x="99041" y="1442299"/>
                    </a:cubicBezTo>
                    <a:cubicBezTo>
                      <a:pt x="106822" y="1448235"/>
                      <a:pt x="110668" y="1454793"/>
                      <a:pt x="117612" y="1460870"/>
                    </a:cubicBezTo>
                    <a:cubicBezTo>
                      <a:pt x="129357" y="1470005"/>
                      <a:pt x="154752" y="1485630"/>
                      <a:pt x="154753" y="1485630"/>
                    </a:cubicBezTo>
                    <a:cubicBezTo>
                      <a:pt x="178333" y="1526449"/>
                      <a:pt x="151168" y="1482903"/>
                      <a:pt x="185703" y="1516581"/>
                    </a:cubicBezTo>
                    <a:cubicBezTo>
                      <a:pt x="197151" y="1525838"/>
                      <a:pt x="205937" y="1537511"/>
                      <a:pt x="216654" y="1547531"/>
                    </a:cubicBezTo>
                    <a:cubicBezTo>
                      <a:pt x="223422" y="1554023"/>
                      <a:pt x="233691" y="1559444"/>
                      <a:pt x="241414" y="1566102"/>
                    </a:cubicBezTo>
                    <a:cubicBezTo>
                      <a:pt x="260423" y="1580423"/>
                      <a:pt x="264670" y="1580121"/>
                      <a:pt x="284745" y="1597052"/>
                    </a:cubicBezTo>
                    <a:cubicBezTo>
                      <a:pt x="292175" y="1602594"/>
                      <a:pt x="296014" y="1611714"/>
                      <a:pt x="303316" y="1615623"/>
                    </a:cubicBezTo>
                    <a:cubicBezTo>
                      <a:pt x="335630" y="1640566"/>
                      <a:pt x="330943" y="1637020"/>
                      <a:pt x="359027" y="1646573"/>
                    </a:cubicBezTo>
                    <a:cubicBezTo>
                      <a:pt x="386650" y="1664213"/>
                      <a:pt x="394644" y="1672669"/>
                      <a:pt x="420928" y="1683714"/>
                    </a:cubicBezTo>
                    <a:cubicBezTo>
                      <a:pt x="427055" y="1686409"/>
                      <a:pt x="433406" y="1688081"/>
                      <a:pt x="439498" y="1689904"/>
                    </a:cubicBezTo>
                    <a:cubicBezTo>
                      <a:pt x="448101" y="1696439"/>
                      <a:pt x="454737" y="1702460"/>
                      <a:pt x="464259" y="1708475"/>
                    </a:cubicBezTo>
                    <a:cubicBezTo>
                      <a:pt x="479208" y="1718758"/>
                      <a:pt x="501071" y="1723592"/>
                      <a:pt x="513780" y="1733235"/>
                    </a:cubicBezTo>
                    <a:cubicBezTo>
                      <a:pt x="520948" y="1736318"/>
                      <a:pt x="526568" y="1740733"/>
                      <a:pt x="532350" y="1745616"/>
                    </a:cubicBezTo>
                    <a:cubicBezTo>
                      <a:pt x="551708" y="1763271"/>
                      <a:pt x="546496" y="1765863"/>
                      <a:pt x="569491" y="1776566"/>
                    </a:cubicBezTo>
                    <a:cubicBezTo>
                      <a:pt x="575225" y="1779368"/>
                      <a:pt x="581981" y="1780575"/>
                      <a:pt x="588062" y="1782756"/>
                    </a:cubicBezTo>
                    <a:cubicBezTo>
                      <a:pt x="594591" y="1789362"/>
                      <a:pt x="600781" y="1796134"/>
                      <a:pt x="606632" y="1801327"/>
                    </a:cubicBezTo>
                    <a:cubicBezTo>
                      <a:pt x="617373" y="1810829"/>
                      <a:pt x="633175" y="1812965"/>
                      <a:pt x="643773" y="1826087"/>
                    </a:cubicBezTo>
                    <a:cubicBezTo>
                      <a:pt x="656240" y="1837591"/>
                      <a:pt x="667024" y="1851509"/>
                      <a:pt x="680913" y="1863227"/>
                    </a:cubicBezTo>
                    <a:cubicBezTo>
                      <a:pt x="720784" y="1892718"/>
                      <a:pt x="672837" y="1852108"/>
                      <a:pt x="724244" y="1894179"/>
                    </a:cubicBezTo>
                    <a:cubicBezTo>
                      <a:pt x="730771" y="1898130"/>
                      <a:pt x="737679" y="1901751"/>
                      <a:pt x="742815" y="1906559"/>
                    </a:cubicBezTo>
                    <a:cubicBezTo>
                      <a:pt x="749666" y="1911673"/>
                      <a:pt x="754567" y="1919410"/>
                      <a:pt x="761385" y="1925129"/>
                    </a:cubicBezTo>
                    <a:cubicBezTo>
                      <a:pt x="772804" y="1935884"/>
                      <a:pt x="785927" y="1941401"/>
                      <a:pt x="798526" y="1949890"/>
                    </a:cubicBezTo>
                    <a:cubicBezTo>
                      <a:pt x="805587" y="1954717"/>
                      <a:pt x="809370" y="1959242"/>
                      <a:pt x="817096" y="1962270"/>
                    </a:cubicBezTo>
                    <a:cubicBezTo>
                      <a:pt x="825237" y="1966437"/>
                      <a:pt x="833934" y="1969418"/>
                      <a:pt x="841857" y="1974650"/>
                    </a:cubicBezTo>
                    <a:cubicBezTo>
                      <a:pt x="852369" y="1983138"/>
                      <a:pt x="865540" y="1995016"/>
                      <a:pt x="878998" y="1999411"/>
                    </a:cubicBezTo>
                    <a:cubicBezTo>
                      <a:pt x="886782" y="2003126"/>
                      <a:pt x="896573" y="2007109"/>
                      <a:pt x="903758" y="2011791"/>
                    </a:cubicBezTo>
                    <a:cubicBezTo>
                      <a:pt x="914349" y="2019240"/>
                      <a:pt x="927439" y="2028771"/>
                      <a:pt x="940898" y="2036552"/>
                    </a:cubicBezTo>
                    <a:cubicBezTo>
                      <a:pt x="946199" y="2039643"/>
                      <a:pt x="952517" y="2045230"/>
                      <a:pt x="959469" y="2048931"/>
                    </a:cubicBezTo>
                    <a:cubicBezTo>
                      <a:pt x="967167" y="2053230"/>
                      <a:pt x="975319" y="2053586"/>
                      <a:pt x="978040" y="2055121"/>
                    </a:cubicBezTo>
                    <a:cubicBezTo>
                      <a:pt x="1019661" y="2083210"/>
                      <a:pt x="1006065" y="2073218"/>
                      <a:pt x="1027561" y="2092263"/>
                    </a:cubicBezTo>
                  </a:path>
                </a:pathLst>
              </a:custGeom>
              <a:noFill/>
              <a:ln w="25400" cap="rnd">
                <a:solidFill>
                  <a:srgbClr val="00FA00"/>
                </a:solidFill>
                <a:prstDash val="sysDash"/>
                <a:round/>
                <a:extLst>
                  <a:ext uri="{C807C97D-BFC1-408E-A445-0C87EB9F89A2}">
                    <ask:lineSketchStyleProps xmlns:ask="http://schemas.microsoft.com/office/drawing/2018/sketchyshapes" sd="1219033472">
                      <a:custGeom>
                        <a:avLst/>
                        <a:gdLst>
                          <a:gd name="connsiteX0" fmla="*/ 353961 w 1632155"/>
                          <a:gd name="connsiteY0" fmla="*/ 0 h 3323303"/>
                          <a:gd name="connsiteX1" fmla="*/ 304800 w 1632155"/>
                          <a:gd name="connsiteY1" fmla="*/ 49161 h 3323303"/>
                          <a:gd name="connsiteX2" fmla="*/ 275303 w 1632155"/>
                          <a:gd name="connsiteY2" fmla="*/ 58993 h 3323303"/>
                          <a:gd name="connsiteX3" fmla="*/ 245807 w 1632155"/>
                          <a:gd name="connsiteY3" fmla="*/ 78658 h 3323303"/>
                          <a:gd name="connsiteX4" fmla="*/ 226142 w 1632155"/>
                          <a:gd name="connsiteY4" fmla="*/ 245806 h 3323303"/>
                          <a:gd name="connsiteX5" fmla="*/ 196645 w 1632155"/>
                          <a:gd name="connsiteY5" fmla="*/ 363793 h 3323303"/>
                          <a:gd name="connsiteX6" fmla="*/ 186813 w 1632155"/>
                          <a:gd name="connsiteY6" fmla="*/ 403122 h 3323303"/>
                          <a:gd name="connsiteX7" fmla="*/ 176981 w 1632155"/>
                          <a:gd name="connsiteY7" fmla="*/ 432619 h 3323303"/>
                          <a:gd name="connsiteX8" fmla="*/ 157316 w 1632155"/>
                          <a:gd name="connsiteY8" fmla="*/ 530942 h 3323303"/>
                          <a:gd name="connsiteX9" fmla="*/ 147484 w 1632155"/>
                          <a:gd name="connsiteY9" fmla="*/ 560439 h 3323303"/>
                          <a:gd name="connsiteX10" fmla="*/ 108155 w 1632155"/>
                          <a:gd name="connsiteY10" fmla="*/ 619432 h 3323303"/>
                          <a:gd name="connsiteX11" fmla="*/ 68826 w 1632155"/>
                          <a:gd name="connsiteY11" fmla="*/ 796413 h 3323303"/>
                          <a:gd name="connsiteX12" fmla="*/ 49161 w 1632155"/>
                          <a:gd name="connsiteY12" fmla="*/ 855406 h 3323303"/>
                          <a:gd name="connsiteX13" fmla="*/ 39329 w 1632155"/>
                          <a:gd name="connsiteY13" fmla="*/ 884903 h 3323303"/>
                          <a:gd name="connsiteX14" fmla="*/ 29497 w 1632155"/>
                          <a:gd name="connsiteY14" fmla="*/ 953729 h 3323303"/>
                          <a:gd name="connsiteX15" fmla="*/ 19665 w 1632155"/>
                          <a:gd name="connsiteY15" fmla="*/ 1012722 h 3323303"/>
                          <a:gd name="connsiteX16" fmla="*/ 0 w 1632155"/>
                          <a:gd name="connsiteY16" fmla="*/ 1248697 h 3323303"/>
                          <a:gd name="connsiteX17" fmla="*/ 9832 w 1632155"/>
                          <a:gd name="connsiteY17" fmla="*/ 2113935 h 3323303"/>
                          <a:gd name="connsiteX18" fmla="*/ 19665 w 1632155"/>
                          <a:gd name="connsiteY18" fmla="*/ 2172929 h 3323303"/>
                          <a:gd name="connsiteX19" fmla="*/ 29497 w 1632155"/>
                          <a:gd name="connsiteY19" fmla="*/ 2202426 h 3323303"/>
                          <a:gd name="connsiteX20" fmla="*/ 88490 w 1632155"/>
                          <a:gd name="connsiteY20" fmla="*/ 2241755 h 3323303"/>
                          <a:gd name="connsiteX21" fmla="*/ 127819 w 1632155"/>
                          <a:gd name="connsiteY21" fmla="*/ 2271251 h 3323303"/>
                          <a:gd name="connsiteX22" fmla="*/ 157316 w 1632155"/>
                          <a:gd name="connsiteY22" fmla="*/ 2290916 h 3323303"/>
                          <a:gd name="connsiteX23" fmla="*/ 186813 w 1632155"/>
                          <a:gd name="connsiteY23" fmla="*/ 2320413 h 3323303"/>
                          <a:gd name="connsiteX24" fmla="*/ 245807 w 1632155"/>
                          <a:gd name="connsiteY24" fmla="*/ 2359742 h 3323303"/>
                          <a:gd name="connsiteX25" fmla="*/ 294968 w 1632155"/>
                          <a:gd name="connsiteY25" fmla="*/ 2408903 h 3323303"/>
                          <a:gd name="connsiteX26" fmla="*/ 344129 w 1632155"/>
                          <a:gd name="connsiteY26" fmla="*/ 2458064 h 3323303"/>
                          <a:gd name="connsiteX27" fmla="*/ 383458 w 1632155"/>
                          <a:gd name="connsiteY27" fmla="*/ 2487561 h 3323303"/>
                          <a:gd name="connsiteX28" fmla="*/ 452284 w 1632155"/>
                          <a:gd name="connsiteY28" fmla="*/ 2536722 h 3323303"/>
                          <a:gd name="connsiteX29" fmla="*/ 481781 w 1632155"/>
                          <a:gd name="connsiteY29" fmla="*/ 2566219 h 3323303"/>
                          <a:gd name="connsiteX30" fmla="*/ 570271 w 1632155"/>
                          <a:gd name="connsiteY30" fmla="*/ 2615380 h 3323303"/>
                          <a:gd name="connsiteX31" fmla="*/ 668594 w 1632155"/>
                          <a:gd name="connsiteY31" fmla="*/ 2674374 h 3323303"/>
                          <a:gd name="connsiteX32" fmla="*/ 698090 w 1632155"/>
                          <a:gd name="connsiteY32" fmla="*/ 2684206 h 3323303"/>
                          <a:gd name="connsiteX33" fmla="*/ 737419 w 1632155"/>
                          <a:gd name="connsiteY33" fmla="*/ 2713703 h 3323303"/>
                          <a:gd name="connsiteX34" fmla="*/ 816078 w 1632155"/>
                          <a:gd name="connsiteY34" fmla="*/ 2753032 h 3323303"/>
                          <a:gd name="connsiteX35" fmla="*/ 845574 w 1632155"/>
                          <a:gd name="connsiteY35" fmla="*/ 2772697 h 3323303"/>
                          <a:gd name="connsiteX36" fmla="*/ 904568 w 1632155"/>
                          <a:gd name="connsiteY36" fmla="*/ 2821858 h 3323303"/>
                          <a:gd name="connsiteX37" fmla="*/ 934065 w 1632155"/>
                          <a:gd name="connsiteY37" fmla="*/ 2831690 h 3323303"/>
                          <a:gd name="connsiteX38" fmla="*/ 963561 w 1632155"/>
                          <a:gd name="connsiteY38" fmla="*/ 2861187 h 3323303"/>
                          <a:gd name="connsiteX39" fmla="*/ 1022555 w 1632155"/>
                          <a:gd name="connsiteY39" fmla="*/ 2900516 h 3323303"/>
                          <a:gd name="connsiteX40" fmla="*/ 1081548 w 1632155"/>
                          <a:gd name="connsiteY40" fmla="*/ 2959509 h 3323303"/>
                          <a:gd name="connsiteX41" fmla="*/ 1150374 w 1632155"/>
                          <a:gd name="connsiteY41" fmla="*/ 3008671 h 3323303"/>
                          <a:gd name="connsiteX42" fmla="*/ 1179871 w 1632155"/>
                          <a:gd name="connsiteY42" fmla="*/ 3028335 h 3323303"/>
                          <a:gd name="connsiteX43" fmla="*/ 1209368 w 1632155"/>
                          <a:gd name="connsiteY43" fmla="*/ 3057832 h 3323303"/>
                          <a:gd name="connsiteX44" fmla="*/ 1268361 w 1632155"/>
                          <a:gd name="connsiteY44" fmla="*/ 3097161 h 3323303"/>
                          <a:gd name="connsiteX45" fmla="*/ 1297858 w 1632155"/>
                          <a:gd name="connsiteY45" fmla="*/ 3116826 h 3323303"/>
                          <a:gd name="connsiteX46" fmla="*/ 1337187 w 1632155"/>
                          <a:gd name="connsiteY46" fmla="*/ 3136490 h 3323303"/>
                          <a:gd name="connsiteX47" fmla="*/ 1396181 w 1632155"/>
                          <a:gd name="connsiteY47" fmla="*/ 3175819 h 3323303"/>
                          <a:gd name="connsiteX48" fmla="*/ 1435510 w 1632155"/>
                          <a:gd name="connsiteY48" fmla="*/ 3195484 h 3323303"/>
                          <a:gd name="connsiteX49" fmla="*/ 1494503 w 1632155"/>
                          <a:gd name="connsiteY49" fmla="*/ 3234813 h 3323303"/>
                          <a:gd name="connsiteX50" fmla="*/ 1524000 w 1632155"/>
                          <a:gd name="connsiteY50" fmla="*/ 3254477 h 3323303"/>
                          <a:gd name="connsiteX51" fmla="*/ 1553497 w 1632155"/>
                          <a:gd name="connsiteY51" fmla="*/ 3264309 h 3323303"/>
                          <a:gd name="connsiteX52" fmla="*/ 1632155 w 1632155"/>
                          <a:gd name="connsiteY52" fmla="*/ 3323303 h 332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632155" h="3323303">
                            <a:moveTo>
                              <a:pt x="353961" y="0"/>
                            </a:moveTo>
                            <a:cubicBezTo>
                              <a:pt x="337574" y="16387"/>
                              <a:pt x="323340" y="35256"/>
                              <a:pt x="304800" y="49161"/>
                            </a:cubicBezTo>
                            <a:cubicBezTo>
                              <a:pt x="296509" y="55379"/>
                              <a:pt x="284573" y="54358"/>
                              <a:pt x="275303" y="58993"/>
                            </a:cubicBezTo>
                            <a:cubicBezTo>
                              <a:pt x="264734" y="64278"/>
                              <a:pt x="255639" y="72103"/>
                              <a:pt x="245807" y="78658"/>
                            </a:cubicBezTo>
                            <a:cubicBezTo>
                              <a:pt x="220959" y="277424"/>
                              <a:pt x="251621" y="29228"/>
                              <a:pt x="226142" y="245806"/>
                            </a:cubicBezTo>
                            <a:cubicBezTo>
                              <a:pt x="215388" y="337216"/>
                              <a:pt x="227630" y="301824"/>
                              <a:pt x="196645" y="363793"/>
                            </a:cubicBezTo>
                            <a:cubicBezTo>
                              <a:pt x="193368" y="376903"/>
                              <a:pt x="190525" y="390129"/>
                              <a:pt x="186813" y="403122"/>
                            </a:cubicBezTo>
                            <a:cubicBezTo>
                              <a:pt x="183966" y="413087"/>
                              <a:pt x="179311" y="422520"/>
                              <a:pt x="176981" y="432619"/>
                            </a:cubicBezTo>
                            <a:cubicBezTo>
                              <a:pt x="169465" y="465186"/>
                              <a:pt x="167885" y="499234"/>
                              <a:pt x="157316" y="530942"/>
                            </a:cubicBezTo>
                            <a:cubicBezTo>
                              <a:pt x="154039" y="540774"/>
                              <a:pt x="152517" y="551379"/>
                              <a:pt x="147484" y="560439"/>
                            </a:cubicBezTo>
                            <a:cubicBezTo>
                              <a:pt x="136007" y="581099"/>
                              <a:pt x="108155" y="619432"/>
                              <a:pt x="108155" y="619432"/>
                            </a:cubicBezTo>
                            <a:cubicBezTo>
                              <a:pt x="100365" y="658382"/>
                              <a:pt x="82708" y="754768"/>
                              <a:pt x="68826" y="796413"/>
                            </a:cubicBezTo>
                            <a:lnTo>
                              <a:pt x="49161" y="855406"/>
                            </a:lnTo>
                            <a:lnTo>
                              <a:pt x="39329" y="884903"/>
                            </a:lnTo>
                            <a:cubicBezTo>
                              <a:pt x="36052" y="907845"/>
                              <a:pt x="33021" y="930824"/>
                              <a:pt x="29497" y="953729"/>
                            </a:cubicBezTo>
                            <a:cubicBezTo>
                              <a:pt x="26466" y="973433"/>
                              <a:pt x="21649" y="992885"/>
                              <a:pt x="19665" y="1012722"/>
                            </a:cubicBezTo>
                            <a:cubicBezTo>
                              <a:pt x="11811" y="1091261"/>
                              <a:pt x="0" y="1248697"/>
                              <a:pt x="0" y="1248697"/>
                            </a:cubicBezTo>
                            <a:cubicBezTo>
                              <a:pt x="3277" y="1537110"/>
                              <a:pt x="3696" y="1825569"/>
                              <a:pt x="9832" y="2113935"/>
                            </a:cubicBezTo>
                            <a:cubicBezTo>
                              <a:pt x="10256" y="2133866"/>
                              <a:pt x="15340" y="2153468"/>
                              <a:pt x="19665" y="2172929"/>
                            </a:cubicBezTo>
                            <a:cubicBezTo>
                              <a:pt x="21913" y="2183046"/>
                              <a:pt x="22168" y="2195097"/>
                              <a:pt x="29497" y="2202426"/>
                            </a:cubicBezTo>
                            <a:cubicBezTo>
                              <a:pt x="46208" y="2219138"/>
                              <a:pt x="69583" y="2227575"/>
                              <a:pt x="88490" y="2241755"/>
                            </a:cubicBezTo>
                            <a:cubicBezTo>
                              <a:pt x="101600" y="2251587"/>
                              <a:pt x="114484" y="2261726"/>
                              <a:pt x="127819" y="2271251"/>
                            </a:cubicBezTo>
                            <a:cubicBezTo>
                              <a:pt x="137435" y="2278119"/>
                              <a:pt x="148238" y="2283351"/>
                              <a:pt x="157316" y="2290916"/>
                            </a:cubicBezTo>
                            <a:cubicBezTo>
                              <a:pt x="167998" y="2299818"/>
                              <a:pt x="175837" y="2311876"/>
                              <a:pt x="186813" y="2320413"/>
                            </a:cubicBezTo>
                            <a:cubicBezTo>
                              <a:pt x="205469" y="2334923"/>
                              <a:pt x="245807" y="2359742"/>
                              <a:pt x="245807" y="2359742"/>
                            </a:cubicBezTo>
                            <a:cubicBezTo>
                              <a:pt x="285135" y="2418736"/>
                              <a:pt x="242529" y="2363020"/>
                              <a:pt x="294968" y="2408903"/>
                            </a:cubicBezTo>
                            <a:cubicBezTo>
                              <a:pt x="312409" y="2424164"/>
                              <a:pt x="326808" y="2442668"/>
                              <a:pt x="344129" y="2458064"/>
                            </a:cubicBezTo>
                            <a:cubicBezTo>
                              <a:pt x="356377" y="2468951"/>
                              <a:pt x="370123" y="2478036"/>
                              <a:pt x="383458" y="2487561"/>
                            </a:cubicBezTo>
                            <a:cubicBezTo>
                              <a:pt x="414578" y="2509790"/>
                              <a:pt x="420158" y="2509185"/>
                              <a:pt x="452284" y="2536722"/>
                            </a:cubicBezTo>
                            <a:cubicBezTo>
                              <a:pt x="462842" y="2545771"/>
                              <a:pt x="470805" y="2557682"/>
                              <a:pt x="481781" y="2566219"/>
                            </a:cubicBezTo>
                            <a:cubicBezTo>
                              <a:pt x="532494" y="2605663"/>
                              <a:pt x="525766" y="2600545"/>
                              <a:pt x="570271" y="2615380"/>
                            </a:cubicBezTo>
                            <a:cubicBezTo>
                              <a:pt x="612207" y="2643337"/>
                              <a:pt x="626269" y="2656234"/>
                              <a:pt x="668594" y="2674374"/>
                            </a:cubicBezTo>
                            <a:cubicBezTo>
                              <a:pt x="678120" y="2678457"/>
                              <a:pt x="688258" y="2680929"/>
                              <a:pt x="698090" y="2684206"/>
                            </a:cubicBezTo>
                            <a:cubicBezTo>
                              <a:pt x="711200" y="2694038"/>
                              <a:pt x="723264" y="2705446"/>
                              <a:pt x="737419" y="2713703"/>
                            </a:cubicBezTo>
                            <a:cubicBezTo>
                              <a:pt x="762740" y="2728474"/>
                              <a:pt x="791687" y="2736771"/>
                              <a:pt x="816078" y="2753032"/>
                            </a:cubicBezTo>
                            <a:cubicBezTo>
                              <a:pt x="825910" y="2759587"/>
                              <a:pt x="836496" y="2765132"/>
                              <a:pt x="845574" y="2772697"/>
                            </a:cubicBezTo>
                            <a:cubicBezTo>
                              <a:pt x="878187" y="2799875"/>
                              <a:pt x="867955" y="2803551"/>
                              <a:pt x="904568" y="2821858"/>
                            </a:cubicBezTo>
                            <a:cubicBezTo>
                              <a:pt x="913838" y="2826493"/>
                              <a:pt x="924233" y="2828413"/>
                              <a:pt x="934065" y="2831690"/>
                            </a:cubicBezTo>
                            <a:cubicBezTo>
                              <a:pt x="943897" y="2841522"/>
                              <a:pt x="952585" y="2852650"/>
                              <a:pt x="963561" y="2861187"/>
                            </a:cubicBezTo>
                            <a:cubicBezTo>
                              <a:pt x="982216" y="2875697"/>
                              <a:pt x="1005843" y="2883804"/>
                              <a:pt x="1022555" y="2900516"/>
                            </a:cubicBezTo>
                            <a:cubicBezTo>
                              <a:pt x="1042219" y="2920180"/>
                              <a:pt x="1058409" y="2944083"/>
                              <a:pt x="1081548" y="2959509"/>
                            </a:cubicBezTo>
                            <a:cubicBezTo>
                              <a:pt x="1151082" y="3005866"/>
                              <a:pt x="1064978" y="2947674"/>
                              <a:pt x="1150374" y="3008671"/>
                            </a:cubicBezTo>
                            <a:cubicBezTo>
                              <a:pt x="1159990" y="3015539"/>
                              <a:pt x="1170793" y="3020770"/>
                              <a:pt x="1179871" y="3028335"/>
                            </a:cubicBezTo>
                            <a:cubicBezTo>
                              <a:pt x="1190553" y="3037237"/>
                              <a:pt x="1198392" y="3049295"/>
                              <a:pt x="1209368" y="3057832"/>
                            </a:cubicBezTo>
                            <a:cubicBezTo>
                              <a:pt x="1228023" y="3072342"/>
                              <a:pt x="1248697" y="3084051"/>
                              <a:pt x="1268361" y="3097161"/>
                            </a:cubicBezTo>
                            <a:cubicBezTo>
                              <a:pt x="1278193" y="3103716"/>
                              <a:pt x="1287288" y="3111541"/>
                              <a:pt x="1297858" y="3116826"/>
                            </a:cubicBezTo>
                            <a:cubicBezTo>
                              <a:pt x="1310968" y="3123381"/>
                              <a:pt x="1324619" y="3128949"/>
                              <a:pt x="1337187" y="3136490"/>
                            </a:cubicBezTo>
                            <a:cubicBezTo>
                              <a:pt x="1357453" y="3148649"/>
                              <a:pt x="1375042" y="3165249"/>
                              <a:pt x="1396181" y="3175819"/>
                            </a:cubicBezTo>
                            <a:cubicBezTo>
                              <a:pt x="1409291" y="3182374"/>
                              <a:pt x="1422942" y="3187943"/>
                              <a:pt x="1435510" y="3195484"/>
                            </a:cubicBezTo>
                            <a:cubicBezTo>
                              <a:pt x="1455776" y="3207644"/>
                              <a:pt x="1474839" y="3221703"/>
                              <a:pt x="1494503" y="3234813"/>
                            </a:cubicBezTo>
                            <a:cubicBezTo>
                              <a:pt x="1504335" y="3241368"/>
                              <a:pt x="1512789" y="3250740"/>
                              <a:pt x="1524000" y="3254477"/>
                            </a:cubicBezTo>
                            <a:lnTo>
                              <a:pt x="1553497" y="3264309"/>
                            </a:lnTo>
                            <a:cubicBezTo>
                              <a:pt x="1620203" y="3308781"/>
                              <a:pt x="1595778" y="3286928"/>
                              <a:pt x="1632155" y="3323303"/>
                            </a:cubicBezTo>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grpSp>
        <p:pic>
          <p:nvPicPr>
            <p:cNvPr id="9" name="Picture 8">
              <a:extLst>
                <a:ext uri="{FF2B5EF4-FFF2-40B4-BE49-F238E27FC236}">
                  <a16:creationId xmlns:a16="http://schemas.microsoft.com/office/drawing/2014/main" id="{4956FC60-7B84-6FAF-3E37-9F85A8B9B14B}"/>
                </a:ext>
              </a:extLst>
            </p:cNvPr>
            <p:cNvPicPr>
              <a:picLocks noChangeAspect="1"/>
            </p:cNvPicPr>
            <p:nvPr/>
          </p:nvPicPr>
          <p:blipFill rotWithShape="1">
            <a:blip r:embed="rId15"/>
            <a:srcRect t="51168"/>
            <a:stretch/>
          </p:blipFill>
          <p:spPr>
            <a:xfrm rot="1349616">
              <a:off x="232676" y="3796907"/>
              <a:ext cx="820685" cy="400752"/>
            </a:xfrm>
            <a:prstGeom prst="rect">
              <a:avLst/>
            </a:prstGeom>
          </p:spPr>
        </p:pic>
        <p:pic>
          <p:nvPicPr>
            <p:cNvPr id="19" name="Picture 18" descr="MapDescription automatically generated">
              <a:extLst>
                <a:ext uri="{FF2B5EF4-FFF2-40B4-BE49-F238E27FC236}">
                  <a16:creationId xmlns:a16="http://schemas.microsoft.com/office/drawing/2014/main" id="{A29D2A32-C1B7-4B92-0ED5-3076E7555DBD}"/>
                </a:ext>
              </a:extLst>
            </p:cNvPr>
            <p:cNvPicPr>
              <a:picLocks/>
            </p:cNvPicPr>
            <p:nvPr/>
          </p:nvPicPr>
          <p:blipFill rotWithShape="1">
            <a:blip r:embed="rId16">
              <a:extLst>
                <a:ext uri="{28A0092B-C50C-407E-A947-70E740481C1C}">
                  <a14:useLocalDpi xmlns:a14="http://schemas.microsoft.com/office/drawing/2010/main" val="0"/>
                </a:ext>
              </a:extLst>
            </a:blip>
            <a:srcRect l="6676" t="3311" r="8549"/>
            <a:stretch/>
          </p:blipFill>
          <p:spPr bwMode="auto">
            <a:xfrm>
              <a:off x="9594901" y="1834660"/>
              <a:ext cx="2423621" cy="1798673"/>
            </a:xfrm>
            <a:prstGeom prst="rect">
              <a:avLst/>
            </a:prstGeom>
            <a:noFill/>
            <a:ln>
              <a:solidFill>
                <a:srgbClr val="0403FF"/>
              </a:solidFill>
            </a:ln>
          </p:spPr>
        </p:pic>
      </p:grpSp>
      <p:cxnSp>
        <p:nvCxnSpPr>
          <p:cNvPr id="63" name="Straight Connector 62">
            <a:extLst>
              <a:ext uri="{FF2B5EF4-FFF2-40B4-BE49-F238E27FC236}">
                <a16:creationId xmlns:a16="http://schemas.microsoft.com/office/drawing/2014/main" id="{DB10C345-3424-D233-E18F-332CECD0BD43}"/>
              </a:ext>
            </a:extLst>
          </p:cNvPr>
          <p:cNvCxnSpPr>
            <a:cxnSpLocks/>
          </p:cNvCxnSpPr>
          <p:nvPr/>
        </p:nvCxnSpPr>
        <p:spPr>
          <a:xfrm flipH="1">
            <a:off x="3475314" y="5246689"/>
            <a:ext cx="4842146" cy="22213"/>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pic>
        <p:nvPicPr>
          <p:cNvPr id="7" name="Video 6">
            <a:hlinkClick r:id="" action="ppaction://media"/>
            <a:extLst>
              <a:ext uri="{FF2B5EF4-FFF2-40B4-BE49-F238E27FC236}">
                <a16:creationId xmlns:a16="http://schemas.microsoft.com/office/drawing/2014/main" id="{486BE683-ED1B-817B-762F-1D607FB8879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7"/>
          <a:stretch>
            <a:fillRect/>
          </a:stretch>
        </p:blipFill>
        <p:spPr>
          <a:xfrm>
            <a:off x="11803712" y="6539620"/>
            <a:ext cx="404905" cy="303679"/>
          </a:xfrm>
          <a:prstGeom prst="rect">
            <a:avLst/>
          </a:prstGeom>
        </p:spPr>
      </p:pic>
      <p:sp>
        <p:nvSpPr>
          <p:cNvPr id="10" name="TextBox 9">
            <a:extLst>
              <a:ext uri="{FF2B5EF4-FFF2-40B4-BE49-F238E27FC236}">
                <a16:creationId xmlns:a16="http://schemas.microsoft.com/office/drawing/2014/main" id="{81F61405-858A-7C79-7E8B-0B8F3A2E3714}"/>
              </a:ext>
            </a:extLst>
          </p:cNvPr>
          <p:cNvSpPr txBox="1"/>
          <p:nvPr/>
        </p:nvSpPr>
        <p:spPr>
          <a:xfrm>
            <a:off x="4951337" y="5363154"/>
            <a:ext cx="2578206" cy="400110"/>
          </a:xfrm>
          <a:prstGeom prst="rect">
            <a:avLst/>
          </a:prstGeom>
          <a:noFill/>
        </p:spPr>
        <p:txBody>
          <a:bodyPr wrap="none" rtlCol="0">
            <a:spAutoFit/>
          </a:bodyPr>
          <a:lstStyle/>
          <a:p>
            <a:r>
              <a:rPr lang="en-US" sz="2000" b="1">
                <a:solidFill>
                  <a:srgbClr val="002060"/>
                </a:solidFill>
                <a:latin typeface="Arial" panose="020B0604020202020204" pitchFamily="34" charset="0"/>
                <a:cs typeface="Arial" panose="020B0604020202020204" pitchFamily="34" charset="0"/>
              </a:rPr>
              <a:t>Version March 2024</a:t>
            </a:r>
            <a:endParaRPr lang="en-US" sz="2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8526462"/>
      </p:ext>
    </p:extLst>
  </p:cSld>
  <p:clrMapOvr>
    <a:masterClrMapping/>
  </p:clrMapOvr>
  <mc:AlternateContent xmlns:mc="http://schemas.openxmlformats.org/markup-compatibility/2006" xmlns:p14="http://schemas.microsoft.com/office/powerpoint/2010/main">
    <mc:Choice Requires="p14">
      <p:transition spd="slow" p14:dur="2000" advTm="45366"/>
    </mc:Choice>
    <mc:Fallback xmlns="">
      <p:transition spd="slow" advTm="45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8479"/>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Preparation Check Unit (PCU): Some Critical Remarks</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129706" y="6508101"/>
            <a:ext cx="2613493" cy="321003"/>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10</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66239701-12E6-9A9A-5E90-05485835E9E4}"/>
              </a:ext>
            </a:extLst>
          </p:cNvPr>
          <p:cNvSpPr txBox="1"/>
          <p:nvPr/>
        </p:nvSpPr>
        <p:spPr>
          <a:xfrm>
            <a:off x="347938" y="2878870"/>
            <a:ext cx="1939386" cy="338554"/>
          </a:xfrm>
          <a:prstGeom prst="rect">
            <a:avLst/>
          </a:prstGeom>
          <a:noFill/>
        </p:spPr>
        <p:txBody>
          <a:bodyPr wrap="square">
            <a:spAutoFit/>
          </a:bodyPr>
          <a:lstStyle/>
          <a:p>
            <a:pPr algn="ctr"/>
            <a:r>
              <a:rPr lang="en-GB" sz="1600" b="0" i="0" u="none" strike="noStrike" dirty="0">
                <a:solidFill>
                  <a:srgbClr val="002060"/>
                </a:solidFill>
                <a:effectLst/>
                <a:latin typeface="Arial" panose="020B0604020202020204" pitchFamily="34" charset="0"/>
              </a:rPr>
              <a:t>SPC</a:t>
            </a:r>
            <a:r>
              <a:rPr lang="en-GB" sz="1600" dirty="0">
                <a:solidFill>
                  <a:srgbClr val="002060"/>
                </a:solidFill>
                <a:latin typeface="Arial" panose="020B0604020202020204" pitchFamily="34" charset="0"/>
              </a:rPr>
              <a:t>: TSC-1 Unit </a:t>
            </a:r>
            <a:endParaRPr lang="x-none" sz="1600" dirty="0">
              <a:solidFill>
                <a:srgbClr val="002060"/>
              </a:solidFill>
            </a:endParaRPr>
          </a:p>
        </p:txBody>
      </p:sp>
      <p:sp>
        <p:nvSpPr>
          <p:cNvPr id="8" name="TextBox 7">
            <a:extLst>
              <a:ext uri="{FF2B5EF4-FFF2-40B4-BE49-F238E27FC236}">
                <a16:creationId xmlns:a16="http://schemas.microsoft.com/office/drawing/2014/main" id="{9932A2F0-935C-9CD6-8190-F4A7D9125A17}"/>
              </a:ext>
            </a:extLst>
          </p:cNvPr>
          <p:cNvSpPr txBox="1"/>
          <p:nvPr/>
        </p:nvSpPr>
        <p:spPr>
          <a:xfrm>
            <a:off x="2822925" y="632128"/>
            <a:ext cx="9251371" cy="3477875"/>
          </a:xfrm>
          <a:prstGeom prst="rect">
            <a:avLst/>
          </a:prstGeom>
          <a:noFill/>
        </p:spPr>
        <p:txBody>
          <a:bodyPr wrap="square">
            <a:spAutoFit/>
          </a:bodyPr>
          <a:lstStyle/>
          <a:p>
            <a:pPr marL="342900" indent="-342900">
              <a:spcBef>
                <a:spcPts val="600"/>
              </a:spcBef>
              <a:buFont typeface="Wingdings" pitchFamily="2" charset="2"/>
              <a:buChar char="q"/>
            </a:pPr>
            <a:r>
              <a:rPr lang="en-GB" sz="2000" dirty="0">
                <a:solidFill>
                  <a:srgbClr val="002060"/>
                </a:solidFill>
                <a:latin typeface="Arial" panose="020B0604020202020204" pitchFamily="34" charset="0"/>
                <a:cs typeface="Arial" panose="020B0604020202020204" pitchFamily="34" charset="0"/>
              </a:rPr>
              <a:t>It is strongly recommended that stations check their preparation unit to make sure that it has not been deteriorated over time: </a:t>
            </a:r>
            <a:r>
              <a:rPr lang="en-GB" sz="2000" b="1" dirty="0">
                <a:solidFill>
                  <a:srgbClr val="002060"/>
                </a:solidFill>
                <a:latin typeface="Arial" panose="020B0604020202020204" pitchFamily="34" charset="0"/>
                <a:cs typeface="Arial" panose="020B0604020202020204" pitchFamily="34" charset="0"/>
              </a:rPr>
              <a:t>Regular Maintenance is Important!</a:t>
            </a:r>
            <a:endParaRPr lang="en-GB" sz="2000" dirty="0">
              <a:solidFill>
                <a:srgbClr val="002060"/>
              </a:solidFill>
              <a:latin typeface="Arial" panose="020B0604020202020204" pitchFamily="34" charset="0"/>
              <a:cs typeface="Arial" panose="020B0604020202020204" pitchFamily="34" charset="0"/>
            </a:endParaRPr>
          </a:p>
          <a:p>
            <a:pPr marL="342900" indent="-342900">
              <a:spcBef>
                <a:spcPts val="600"/>
              </a:spcBef>
              <a:buFont typeface="Wingdings" pitchFamily="2" charset="2"/>
              <a:buChar char="q"/>
            </a:pPr>
            <a:r>
              <a:rPr lang="en-GB" sz="2000" dirty="0">
                <a:solidFill>
                  <a:srgbClr val="002060"/>
                </a:solidFill>
                <a:latin typeface="Arial" panose="020B0604020202020204" pitchFamily="34" charset="0"/>
                <a:cs typeface="Arial" panose="020B0604020202020204" pitchFamily="34" charset="0"/>
              </a:rPr>
              <a:t>The ASOPOS Panel strongly recommend </a:t>
            </a:r>
            <a:r>
              <a:rPr lang="en-GB" sz="2000" b="1" u="sng" dirty="0">
                <a:solidFill>
                  <a:srgbClr val="002060"/>
                </a:solidFill>
                <a:latin typeface="Arial" panose="020B0604020202020204" pitchFamily="34" charset="0"/>
                <a:cs typeface="Arial" panose="020B0604020202020204" pitchFamily="34" charset="0"/>
              </a:rPr>
              <a:t>NOT</a:t>
            </a:r>
            <a:r>
              <a:rPr lang="en-GB" sz="2000" dirty="0">
                <a:solidFill>
                  <a:srgbClr val="002060"/>
                </a:solidFill>
                <a:latin typeface="Arial" panose="020B0604020202020204" pitchFamily="34" charset="0"/>
                <a:cs typeface="Arial" panose="020B0604020202020204" pitchFamily="34" charset="0"/>
              </a:rPr>
              <a:t> to use the so-called calibrator cell with which some of the preparation units (e.g. TSC-1 Unit) are equipped.  </a:t>
            </a:r>
          </a:p>
          <a:p>
            <a:pPr marL="342900" indent="-342900">
              <a:spcBef>
                <a:spcPts val="600"/>
              </a:spcBef>
              <a:buFont typeface="Wingdings" pitchFamily="2" charset="2"/>
              <a:buChar char="q"/>
            </a:pPr>
            <a:r>
              <a:rPr lang="en-GB" sz="2000" dirty="0">
                <a:solidFill>
                  <a:srgbClr val="002060"/>
                </a:solidFill>
                <a:latin typeface="Arial" panose="020B0604020202020204" pitchFamily="34" charset="0"/>
                <a:cs typeface="Arial" panose="020B0604020202020204" pitchFamily="34" charset="0"/>
              </a:rPr>
              <a:t>A number of preparation units are commercially available (e.g. </a:t>
            </a:r>
            <a:r>
              <a:rPr lang="en-GB" sz="2000" dirty="0" err="1">
                <a:solidFill>
                  <a:srgbClr val="002060"/>
                </a:solidFill>
                <a:latin typeface="Arial" panose="020B0604020202020204" pitchFamily="34" charset="0"/>
                <a:cs typeface="Arial" panose="020B0604020202020204" pitchFamily="34" charset="0"/>
              </a:rPr>
              <a:t>Ensci’s</a:t>
            </a:r>
            <a:r>
              <a:rPr lang="en-GB" sz="2000" dirty="0">
                <a:solidFill>
                  <a:srgbClr val="002060"/>
                </a:solidFill>
                <a:latin typeface="Arial" panose="020B0604020202020204" pitchFamily="34" charset="0"/>
                <a:cs typeface="Arial" panose="020B0604020202020204" pitchFamily="34" charset="0"/>
              </a:rPr>
              <a:t> KTU-3 or SPC’s TSC-1). </a:t>
            </a:r>
          </a:p>
          <a:p>
            <a:pPr marL="342900" indent="-342900">
              <a:spcBef>
                <a:spcPts val="600"/>
              </a:spcBef>
              <a:buFont typeface="Wingdings" pitchFamily="2" charset="2"/>
              <a:buChar char="q"/>
            </a:pPr>
            <a:r>
              <a:rPr lang="en-GB" sz="2000" b="1" dirty="0">
                <a:solidFill>
                  <a:srgbClr val="002060"/>
                </a:solidFill>
                <a:latin typeface="Arial" panose="020B0604020202020204" pitchFamily="34" charset="0"/>
                <a:cs typeface="Arial" panose="020B0604020202020204" pitchFamily="34" charset="0"/>
              </a:rPr>
              <a:t>BUT: SPC TSC-1 Unit is out of time and needs an upgrade: Contact ASOPOS-Panel </a:t>
            </a:r>
          </a:p>
          <a:p>
            <a:pPr marL="342900" indent="-342900">
              <a:spcBef>
                <a:spcPts val="600"/>
              </a:spcBef>
              <a:buFont typeface="Wingdings" pitchFamily="2" charset="2"/>
              <a:buChar char="Ø"/>
            </a:pPr>
            <a:endParaRPr lang="en-GB" sz="2000" dirty="0">
              <a:solidFill>
                <a:srgbClr val="002060"/>
              </a:solidFill>
            </a:endParaRPr>
          </a:p>
        </p:txBody>
      </p:sp>
      <p:pic>
        <p:nvPicPr>
          <p:cNvPr id="7" name="Picture 6" descr="A picture containing text, device, different, white&#10;&#10;Description automatically generated">
            <a:extLst>
              <a:ext uri="{FF2B5EF4-FFF2-40B4-BE49-F238E27FC236}">
                <a16:creationId xmlns:a16="http://schemas.microsoft.com/office/drawing/2014/main" id="{87B9C1A6-E3DF-1F89-D828-0BD85FAF48AB}"/>
              </a:ext>
            </a:extLst>
          </p:cNvPr>
          <p:cNvPicPr>
            <a:picLocks noChangeAspect="1"/>
          </p:cNvPicPr>
          <p:nvPr/>
        </p:nvPicPr>
        <p:blipFill>
          <a:blip r:embed="rId12">
            <a:alphaModFix amt="50000"/>
          </a:blip>
          <a:stretch>
            <a:fillRect/>
          </a:stretch>
        </p:blipFill>
        <p:spPr>
          <a:xfrm>
            <a:off x="280245" y="729002"/>
            <a:ext cx="2172401" cy="2093846"/>
          </a:xfrm>
          <a:prstGeom prst="rect">
            <a:avLst/>
          </a:prstGeom>
          <a:ln>
            <a:solidFill>
              <a:srgbClr val="0403FF"/>
            </a:solidFill>
          </a:ln>
        </p:spPr>
      </p:pic>
      <p:sp>
        <p:nvSpPr>
          <p:cNvPr id="11" name="TextBox 10">
            <a:extLst>
              <a:ext uri="{FF2B5EF4-FFF2-40B4-BE49-F238E27FC236}">
                <a16:creationId xmlns:a16="http://schemas.microsoft.com/office/drawing/2014/main" id="{F72D0324-55AE-08EF-87EC-46CEFF4D7E4F}"/>
              </a:ext>
            </a:extLst>
          </p:cNvPr>
          <p:cNvSpPr txBox="1"/>
          <p:nvPr/>
        </p:nvSpPr>
        <p:spPr>
          <a:xfrm rot="18764618">
            <a:off x="296978" y="1051700"/>
            <a:ext cx="1967373" cy="1200329"/>
          </a:xfrm>
          <a:prstGeom prst="rect">
            <a:avLst/>
          </a:prstGeom>
          <a:noFill/>
        </p:spPr>
        <p:txBody>
          <a:bodyPr wrap="square" rtlCol="0">
            <a:spAutoFit/>
          </a:bodyPr>
          <a:lstStyle/>
          <a:p>
            <a:pPr algn="ctr"/>
            <a:r>
              <a:rPr lang="x-none" sz="2400" b="1" dirty="0">
                <a:solidFill>
                  <a:srgbClr val="FF0000"/>
                </a:solidFill>
              </a:rPr>
              <a:t>Obsolete:</a:t>
            </a:r>
          </a:p>
          <a:p>
            <a:pPr algn="ctr"/>
            <a:r>
              <a:rPr lang="x-none" sz="2400" b="1" dirty="0">
                <a:solidFill>
                  <a:srgbClr val="FF0000"/>
                </a:solidFill>
              </a:rPr>
              <a:t>Need UpGrade !</a:t>
            </a:r>
          </a:p>
        </p:txBody>
      </p:sp>
      <p:pic>
        <p:nvPicPr>
          <p:cNvPr id="13" name="Video 12">
            <a:hlinkClick r:id="" action="ppaction://media"/>
            <a:extLst>
              <a:ext uri="{FF2B5EF4-FFF2-40B4-BE49-F238E27FC236}">
                <a16:creationId xmlns:a16="http://schemas.microsoft.com/office/drawing/2014/main" id="{6F74BA1A-A9A3-2D27-A982-4F7D4B3FD13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3"/>
          <a:stretch>
            <a:fillRect/>
          </a:stretch>
        </p:blipFill>
        <p:spPr>
          <a:xfrm>
            <a:off x="11082973" y="6451123"/>
            <a:ext cx="542503" cy="406877"/>
          </a:xfrm>
          <a:prstGeom prst="rect">
            <a:avLst/>
          </a:prstGeom>
        </p:spPr>
      </p:pic>
      <p:sp>
        <p:nvSpPr>
          <p:cNvPr id="17" name="TextBox 16">
            <a:extLst>
              <a:ext uri="{FF2B5EF4-FFF2-40B4-BE49-F238E27FC236}">
                <a16:creationId xmlns:a16="http://schemas.microsoft.com/office/drawing/2014/main" id="{BE911F75-DB75-BDCB-DCEA-BF901289432E}"/>
              </a:ext>
            </a:extLst>
          </p:cNvPr>
          <p:cNvSpPr txBox="1"/>
          <p:nvPr/>
        </p:nvSpPr>
        <p:spPr>
          <a:xfrm>
            <a:off x="5650145" y="4749068"/>
            <a:ext cx="4354654" cy="369332"/>
          </a:xfrm>
          <a:prstGeom prst="rect">
            <a:avLst/>
          </a:prstGeom>
          <a:noFill/>
        </p:spPr>
        <p:txBody>
          <a:bodyPr wrap="none" rtlCol="0">
            <a:spAutoFit/>
          </a:bodyPr>
          <a:lstStyle/>
          <a:p>
            <a:r>
              <a:rPr lang="x-none" dirty="0">
                <a:solidFill>
                  <a:srgbClr val="C00000"/>
                </a:solidFill>
              </a:rPr>
              <a:t>Placeholder Gasflow diagramm (To be Done)</a:t>
            </a:r>
          </a:p>
        </p:txBody>
      </p:sp>
      <p:pic>
        <p:nvPicPr>
          <p:cNvPr id="2" name="Picture 1">
            <a:extLst>
              <a:ext uri="{FF2B5EF4-FFF2-40B4-BE49-F238E27FC236}">
                <a16:creationId xmlns:a16="http://schemas.microsoft.com/office/drawing/2014/main" id="{BEDD4121-7AFD-2E93-0C94-1474E9CBF326}"/>
              </a:ext>
            </a:extLst>
          </p:cNvPr>
          <p:cNvPicPr>
            <a:picLocks noChangeAspect="1"/>
          </p:cNvPicPr>
          <p:nvPr/>
        </p:nvPicPr>
        <p:blipFill>
          <a:blip r:embed="rId14"/>
          <a:stretch>
            <a:fillRect/>
          </a:stretch>
        </p:blipFill>
        <p:spPr>
          <a:xfrm>
            <a:off x="242846" y="3842998"/>
            <a:ext cx="2209800" cy="2286000"/>
          </a:xfrm>
          <a:prstGeom prst="rect">
            <a:avLst/>
          </a:prstGeom>
        </p:spPr>
      </p:pic>
    </p:spTree>
    <p:extLst>
      <p:ext uri="{BB962C8B-B14F-4D97-AF65-F5344CB8AC3E}">
        <p14:creationId xmlns:p14="http://schemas.microsoft.com/office/powerpoint/2010/main" val="3724815991"/>
      </p:ext>
    </p:extLst>
  </p:cSld>
  <p:clrMapOvr>
    <a:masterClrMapping/>
  </p:clrMapOvr>
  <mc:AlternateContent xmlns:mc="http://schemas.openxmlformats.org/markup-compatibility/2006" xmlns:p14="http://schemas.microsoft.com/office/powerpoint/2010/main">
    <mc:Choice Requires="p14">
      <p:transition spd="slow" p14:dur="2000" advTm="55858"/>
    </mc:Choice>
    <mc:Fallback xmlns="">
      <p:transition spd="slow" advTm="55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0" y="0"/>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Purified &amp; Zero Air Supply: Proper Gas Filters (1)</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92875"/>
            <a:ext cx="815788" cy="365125"/>
          </a:xfrm>
        </p:spPr>
        <p:txBody>
          <a:bodyPr/>
          <a:lstStyle/>
          <a:p>
            <a:fld id="{015D31BB-C926-7A4C-B3DF-93667C15705A}" type="datetime1">
              <a:rPr lang="de-DE" smtClean="0">
                <a:latin typeface="Arial" panose="020B0604020202020204" pitchFamily="34" charset="0"/>
                <a:cs typeface="Arial" panose="020B0604020202020204" pitchFamily="34" charset="0"/>
              </a:rPr>
              <a:t>28.03.24</a:t>
            </a:fld>
            <a:endParaRPr lang="x-none" sz="90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11687935" y="6492875"/>
            <a:ext cx="504064"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11</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972256" y="6478641"/>
            <a:ext cx="3997367" cy="31536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a:extLst>
              <a:ext uri="{FF2B5EF4-FFF2-40B4-BE49-F238E27FC236}">
                <a16:creationId xmlns:a16="http://schemas.microsoft.com/office/drawing/2014/main" id="{1FE3A0A8-FA98-B577-1223-B83DD88AB574}"/>
              </a:ext>
            </a:extLst>
          </p:cNvPr>
          <p:cNvSpPr txBox="1"/>
          <p:nvPr/>
        </p:nvSpPr>
        <p:spPr>
          <a:xfrm>
            <a:off x="4206240" y="852750"/>
            <a:ext cx="7708569" cy="4939814"/>
          </a:xfrm>
          <a:prstGeom prst="rect">
            <a:avLst/>
          </a:prstGeom>
          <a:noFill/>
        </p:spPr>
        <p:txBody>
          <a:bodyPr wrap="square" rtlCol="0">
            <a:spAutoFit/>
          </a:bodyPr>
          <a:lstStyle/>
          <a:p>
            <a:pPr marL="57150" indent="-342900">
              <a:spcBef>
                <a:spcPts val="1200"/>
              </a:spcBef>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Extreme important is to have </a:t>
            </a:r>
            <a:r>
              <a:rPr lang="x-none" sz="2000" dirty="0">
                <a:solidFill>
                  <a:srgbClr val="FF0000"/>
                </a:solidFill>
                <a:latin typeface="Arial" panose="020B0604020202020204" pitchFamily="34" charset="0"/>
                <a:cs typeface="Arial" panose="020B0604020202020204" pitchFamily="34" charset="0"/>
              </a:rPr>
              <a:t>accurate background current measurements</a:t>
            </a:r>
            <a:r>
              <a:rPr lang="x-none" sz="2000" dirty="0">
                <a:solidFill>
                  <a:srgbClr val="002060"/>
                </a:solidFill>
                <a:latin typeface="Arial" panose="020B0604020202020204" pitchFamily="34" charset="0"/>
                <a:cs typeface="Arial" panose="020B0604020202020204" pitchFamily="34" charset="0"/>
              </a:rPr>
              <a:t> (See Table 5-1 of Chapter 5 of GAW No. 268) of:</a:t>
            </a:r>
          </a:p>
          <a:p>
            <a:pPr lvl="1" indent="-285750">
              <a:spcBef>
                <a:spcPts val="1200"/>
              </a:spcBef>
              <a:buFont typeface="Arial" panose="020B0604020202020204" pitchFamily="34" charset="0"/>
              <a:buChar char="•"/>
            </a:pPr>
            <a:r>
              <a:rPr lang="x-none" sz="2000" b="1" i="1" dirty="0">
                <a:solidFill>
                  <a:srgbClr val="002060"/>
                </a:solidFill>
                <a:latin typeface="Arial" panose="020B0604020202020204" pitchFamily="34" charset="0"/>
                <a:cs typeface="Arial" panose="020B0604020202020204" pitchFamily="34" charset="0"/>
              </a:rPr>
              <a:t>I</a:t>
            </a:r>
            <a:r>
              <a:rPr lang="x-none" sz="2000" b="1" i="1" baseline="-25000" dirty="0">
                <a:solidFill>
                  <a:srgbClr val="002060"/>
                </a:solidFill>
                <a:latin typeface="Arial" panose="020B0604020202020204" pitchFamily="34" charset="0"/>
                <a:cs typeface="Arial" panose="020B0604020202020204" pitchFamily="34" charset="0"/>
              </a:rPr>
              <a:t>B0</a:t>
            </a:r>
            <a:r>
              <a:rPr lang="x-none" sz="2000" dirty="0">
                <a:solidFill>
                  <a:srgbClr val="002060"/>
                </a:solidFill>
                <a:latin typeface="Arial" panose="020B0604020202020204" pitchFamily="34" charset="0"/>
                <a:cs typeface="Arial" panose="020B0604020202020204" pitchFamily="34" charset="0"/>
              </a:rPr>
              <a:t>: Before exposure with ozone </a:t>
            </a:r>
          </a:p>
          <a:p>
            <a:pPr lvl="1" indent="-285750">
              <a:spcBef>
                <a:spcPts val="1200"/>
              </a:spcBef>
              <a:buFont typeface="Arial" panose="020B0604020202020204" pitchFamily="34" charset="0"/>
              <a:buChar char="•"/>
            </a:pPr>
            <a:r>
              <a:rPr lang="x-none" sz="2000" b="1" i="1" dirty="0">
                <a:solidFill>
                  <a:srgbClr val="002060"/>
                </a:solidFill>
                <a:latin typeface="Arial" panose="020B0604020202020204" pitchFamily="34" charset="0"/>
                <a:cs typeface="Arial" panose="020B0604020202020204" pitchFamily="34" charset="0"/>
              </a:rPr>
              <a:t>I</a:t>
            </a:r>
            <a:r>
              <a:rPr lang="x-none" sz="2000" b="1" i="1" baseline="-25000" dirty="0">
                <a:solidFill>
                  <a:srgbClr val="002060"/>
                </a:solidFill>
                <a:latin typeface="Arial" panose="020B0604020202020204" pitchFamily="34" charset="0"/>
                <a:cs typeface="Arial" panose="020B0604020202020204" pitchFamily="34" charset="0"/>
              </a:rPr>
              <a:t>B1</a:t>
            </a:r>
            <a:r>
              <a:rPr lang="x-none" sz="2000" dirty="0">
                <a:solidFill>
                  <a:srgbClr val="002060"/>
                </a:solidFill>
                <a:latin typeface="Arial" panose="020B0604020202020204" pitchFamily="34" charset="0"/>
                <a:cs typeface="Arial" panose="020B0604020202020204" pitchFamily="34" charset="0"/>
              </a:rPr>
              <a:t>: After exposure </a:t>
            </a:r>
            <a:r>
              <a:rPr lang="x-none" sz="2000">
                <a:solidFill>
                  <a:srgbClr val="002060"/>
                </a:solidFill>
                <a:latin typeface="Arial" panose="020B0604020202020204" pitchFamily="34" charset="0"/>
                <a:cs typeface="Arial" panose="020B0604020202020204" pitchFamily="34" charset="0"/>
              </a:rPr>
              <a:t>with ozone</a:t>
            </a:r>
            <a:endParaRPr lang="en-US" sz="2000" dirty="0">
              <a:solidFill>
                <a:srgbClr val="002060"/>
              </a:solidFill>
              <a:latin typeface="Arial" panose="020B0604020202020204" pitchFamily="34" charset="0"/>
              <a:cs typeface="Arial" panose="020B0604020202020204" pitchFamily="34" charset="0"/>
            </a:endParaRPr>
          </a:p>
          <a:p>
            <a:pPr marL="57150" lvl="0" indent="-342900">
              <a:spcBef>
                <a:spcPts val="1200"/>
              </a:spcBef>
              <a:spcAft>
                <a:spcPts val="600"/>
              </a:spcAft>
              <a:buFont typeface="Wingdings" pitchFamily="2" charset="2"/>
              <a:buChar char="q"/>
            </a:pPr>
            <a:r>
              <a:rPr lang="x-none" sz="2000" b="1">
                <a:solidFill>
                  <a:srgbClr val="FF0000"/>
                </a:solidFill>
                <a:latin typeface="Arial" panose="020B0604020202020204" pitchFamily="34" charset="0"/>
                <a:cs typeface="Arial" panose="020B0604020202020204" pitchFamily="34" charset="0"/>
              </a:rPr>
              <a:t>Too high Background currents </a:t>
            </a:r>
            <a:r>
              <a:rPr lang="x-none" sz="2000" b="1" i="1">
                <a:solidFill>
                  <a:srgbClr val="FF0000"/>
                </a:solidFill>
                <a:latin typeface="Arial" panose="020B0604020202020204" pitchFamily="34" charset="0"/>
                <a:cs typeface="Arial" panose="020B0604020202020204" pitchFamily="34" charset="0"/>
              </a:rPr>
              <a:t>I</a:t>
            </a:r>
            <a:r>
              <a:rPr lang="x-none" sz="2000" b="1" i="1" baseline="-25000">
                <a:solidFill>
                  <a:srgbClr val="FF0000"/>
                </a:solidFill>
                <a:latin typeface="Arial" panose="020B0604020202020204" pitchFamily="34" charset="0"/>
                <a:cs typeface="Arial" panose="020B0604020202020204" pitchFamily="34" charset="0"/>
              </a:rPr>
              <a:t>B0</a:t>
            </a:r>
            <a:r>
              <a:rPr lang="x-none" sz="2000" b="1">
                <a:solidFill>
                  <a:srgbClr val="FF0000"/>
                </a:solidFill>
                <a:latin typeface="Arial" panose="020B0604020202020204" pitchFamily="34" charset="0"/>
                <a:cs typeface="Arial" panose="020B0604020202020204" pitchFamily="34" charset="0"/>
              </a:rPr>
              <a:t> and </a:t>
            </a:r>
            <a:r>
              <a:rPr lang="x-none" sz="2000" b="1" i="1">
                <a:solidFill>
                  <a:srgbClr val="FF0000"/>
                </a:solidFill>
                <a:latin typeface="Arial" panose="020B0604020202020204" pitchFamily="34" charset="0"/>
                <a:cs typeface="Arial" panose="020B0604020202020204" pitchFamily="34" charset="0"/>
              </a:rPr>
              <a:t>I</a:t>
            </a:r>
            <a:r>
              <a:rPr lang="x-none" sz="2000" b="1" i="1" baseline="-25000">
                <a:solidFill>
                  <a:srgbClr val="FF0000"/>
                </a:solidFill>
                <a:latin typeface="Arial" panose="020B0604020202020204" pitchFamily="34" charset="0"/>
                <a:cs typeface="Arial" panose="020B0604020202020204" pitchFamily="34" charset="0"/>
              </a:rPr>
              <a:t>B1</a:t>
            </a:r>
            <a:r>
              <a:rPr lang="x-none" sz="2000" b="1">
                <a:solidFill>
                  <a:srgbClr val="FF0000"/>
                </a:solidFill>
                <a:latin typeface="Arial" panose="020B0604020202020204" pitchFamily="34" charset="0"/>
                <a:cs typeface="Arial" panose="020B0604020202020204" pitchFamily="34" charset="0"/>
              </a:rPr>
              <a:t> will deteriorate the quality (e.g. uncertainty) of the ozone measurement</a:t>
            </a:r>
            <a:endParaRPr lang="x-none" sz="2000">
              <a:solidFill>
                <a:srgbClr val="002060"/>
              </a:solidFill>
              <a:latin typeface="Arial" panose="020B0604020202020204" pitchFamily="34" charset="0"/>
              <a:cs typeface="Arial" panose="020B0604020202020204" pitchFamily="34" charset="0"/>
            </a:endParaRPr>
          </a:p>
          <a:p>
            <a:pPr marL="57150" indent="-342900">
              <a:spcBef>
                <a:spcPts val="1200"/>
              </a:spcBef>
              <a:spcAft>
                <a:spcPts val="600"/>
              </a:spcAft>
              <a:buFont typeface="Wingdings" pitchFamily="2" charset="2"/>
              <a:buChar char="q"/>
            </a:pPr>
            <a:r>
              <a:rPr lang="x-none" sz="2000">
                <a:solidFill>
                  <a:srgbClr val="002060"/>
                </a:solidFill>
                <a:latin typeface="Arial" panose="020B0604020202020204" pitchFamily="34" charset="0"/>
                <a:cs typeface="Arial" panose="020B0604020202020204" pitchFamily="34" charset="0"/>
              </a:rPr>
              <a:t>Unfortunately the relative simple gas filters (See left some different Ozone Destruction Filters) used by many stations </a:t>
            </a:r>
            <a:r>
              <a:rPr lang="en-US" sz="2000" dirty="0">
                <a:solidFill>
                  <a:srgbClr val="002060"/>
                </a:solidFill>
                <a:latin typeface="Arial" panose="020B0604020202020204" pitchFamily="34" charset="0"/>
                <a:cs typeface="Arial" panose="020B0604020202020204" pitchFamily="34" charset="0"/>
              </a:rPr>
              <a:t>(now </a:t>
            </a:r>
            <a:r>
              <a:rPr lang="en-US" sz="2000" u="sng" dirty="0">
                <a:solidFill>
                  <a:srgbClr val="002060"/>
                </a:solidFill>
                <a:latin typeface="Arial" panose="020B0604020202020204" pitchFamily="34" charset="0"/>
                <a:cs typeface="Arial" panose="020B0604020202020204" pitchFamily="34" charset="0"/>
              </a:rPr>
              <a:t>and</a:t>
            </a:r>
            <a:r>
              <a:rPr lang="en-US" sz="2000" dirty="0">
                <a:solidFill>
                  <a:srgbClr val="002060"/>
                </a:solidFill>
                <a:latin typeface="Arial" panose="020B0604020202020204" pitchFamily="34" charset="0"/>
                <a:cs typeface="Arial" panose="020B0604020202020204" pitchFamily="34" charset="0"/>
              </a:rPr>
              <a:t> </a:t>
            </a:r>
            <a:r>
              <a:rPr lang="x-none" sz="2000">
                <a:solidFill>
                  <a:srgbClr val="002060"/>
                </a:solidFill>
                <a:latin typeface="Arial" panose="020B0604020202020204" pitchFamily="34" charset="0"/>
                <a:cs typeface="Arial" panose="020B0604020202020204" pitchFamily="34" charset="0"/>
              </a:rPr>
              <a:t>in the past</a:t>
            </a:r>
            <a:r>
              <a:rPr lang="en-US" sz="2000" dirty="0">
                <a:solidFill>
                  <a:srgbClr val="002060"/>
                </a:solidFill>
                <a:latin typeface="Arial" panose="020B0604020202020204" pitchFamily="34" charset="0"/>
                <a:cs typeface="Arial" panose="020B0604020202020204" pitchFamily="34" charset="0"/>
              </a:rPr>
              <a:t>)</a:t>
            </a:r>
            <a:r>
              <a:rPr lang="x-none" sz="2000">
                <a:solidFill>
                  <a:srgbClr val="002060"/>
                </a:solidFill>
                <a:latin typeface="Arial" panose="020B0604020202020204" pitchFamily="34" charset="0"/>
                <a:cs typeface="Arial" panose="020B0604020202020204" pitchFamily="34" charset="0"/>
              </a:rPr>
              <a:t> are only removing ozone but </a:t>
            </a:r>
            <a:r>
              <a:rPr lang="x-none" sz="2000" b="1">
                <a:solidFill>
                  <a:srgbClr val="002060"/>
                </a:solidFill>
                <a:latin typeface="Arial" panose="020B0604020202020204" pitchFamily="34" charset="0"/>
                <a:cs typeface="Arial" panose="020B0604020202020204" pitchFamily="34" charset="0"/>
              </a:rPr>
              <a:t>NOT</a:t>
            </a:r>
            <a:r>
              <a:rPr lang="x-none" sz="2000">
                <a:solidFill>
                  <a:srgbClr val="002060"/>
                </a:solidFill>
                <a:latin typeface="Arial" panose="020B0604020202020204" pitchFamily="34" charset="0"/>
                <a:cs typeface="Arial" panose="020B0604020202020204" pitchFamily="34" charset="0"/>
              </a:rPr>
              <a:t> purifying the air from impurities </a:t>
            </a:r>
            <a:endParaRPr lang="en-US" sz="2000" dirty="0">
              <a:solidFill>
                <a:srgbClr val="002060"/>
              </a:solidFill>
              <a:latin typeface="Arial" panose="020B0604020202020204" pitchFamily="34" charset="0"/>
              <a:cs typeface="Arial" panose="020B0604020202020204" pitchFamily="34" charset="0"/>
            </a:endParaRPr>
          </a:p>
          <a:p>
            <a:pPr marL="57150" indent="-342900">
              <a:spcBef>
                <a:spcPts val="1200"/>
              </a:spcBef>
              <a:spcAft>
                <a:spcPts val="600"/>
              </a:spcAft>
              <a:buFont typeface="Wingdings" pitchFamily="2" charset="2"/>
              <a:buChar char="q"/>
            </a:pPr>
            <a:r>
              <a:rPr lang="x-none" sz="2000">
                <a:solidFill>
                  <a:srgbClr val="002060"/>
                </a:solidFill>
                <a:latin typeface="Arial" panose="020B0604020202020204" pitchFamily="34" charset="0"/>
                <a:cs typeface="Arial" panose="020B0604020202020204" pitchFamily="34" charset="0"/>
              </a:rPr>
              <a:t>Therefore </a:t>
            </a:r>
            <a:r>
              <a:rPr lang="x-none" sz="2000" dirty="0">
                <a:solidFill>
                  <a:srgbClr val="002060"/>
                </a:solidFill>
                <a:latin typeface="Arial" panose="020B0604020202020204" pitchFamily="34" charset="0"/>
                <a:cs typeface="Arial" panose="020B0604020202020204" pitchFamily="34" charset="0"/>
              </a:rPr>
              <a:t>it is important to have </a:t>
            </a:r>
            <a:r>
              <a:rPr lang="x-none" sz="2000" dirty="0">
                <a:solidFill>
                  <a:srgbClr val="FF0000"/>
                </a:solidFill>
                <a:latin typeface="Arial" panose="020B0604020202020204" pitchFamily="34" charset="0"/>
                <a:cs typeface="Arial" panose="020B0604020202020204" pitchFamily="34" charset="0"/>
              </a:rPr>
              <a:t>ozone free air of </a:t>
            </a:r>
            <a:r>
              <a:rPr lang="x-none" sz="2000" u="sng" dirty="0">
                <a:solidFill>
                  <a:srgbClr val="FF0000"/>
                </a:solidFill>
                <a:latin typeface="Arial" panose="020B0604020202020204" pitchFamily="34" charset="0"/>
                <a:cs typeface="Arial" panose="020B0604020202020204" pitchFamily="34" charset="0"/>
              </a:rPr>
              <a:t>high purity</a:t>
            </a:r>
          </a:p>
          <a:p>
            <a:pPr marL="57150" indent="-342900">
              <a:spcBef>
                <a:spcPts val="12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This can be </a:t>
            </a:r>
            <a:r>
              <a:rPr lang="x-none" sz="2000" dirty="0">
                <a:solidFill>
                  <a:srgbClr val="FF0000"/>
                </a:solidFill>
                <a:latin typeface="Arial" panose="020B0604020202020204" pitchFamily="34" charset="0"/>
                <a:cs typeface="Arial" panose="020B0604020202020204" pitchFamily="34" charset="0"/>
              </a:rPr>
              <a:t>achieved only by the use of an appropiate </a:t>
            </a:r>
            <a:r>
              <a:rPr lang="x-none" sz="2000">
                <a:solidFill>
                  <a:srgbClr val="FF0000"/>
                </a:solidFill>
                <a:latin typeface="Arial" panose="020B0604020202020204" pitchFamily="34" charset="0"/>
                <a:cs typeface="Arial" panose="020B0604020202020204" pitchFamily="34" charset="0"/>
              </a:rPr>
              <a:t>gas filter</a:t>
            </a:r>
            <a:endParaRPr lang="x-none" sz="2000" dirty="0">
              <a:solidFill>
                <a:srgbClr val="FF0000"/>
              </a:solidFill>
              <a:latin typeface="Arial" panose="020B0604020202020204" pitchFamily="34" charset="0"/>
              <a:cs typeface="Arial" panose="020B0604020202020204" pitchFamily="34" charset="0"/>
            </a:endParaRPr>
          </a:p>
        </p:txBody>
      </p:sp>
      <p:pic>
        <p:nvPicPr>
          <p:cNvPr id="7" name="Picture 6" descr="Diagram&#10;&#10;Description automatically generated">
            <a:extLst>
              <a:ext uri="{FF2B5EF4-FFF2-40B4-BE49-F238E27FC236}">
                <a16:creationId xmlns:a16="http://schemas.microsoft.com/office/drawing/2014/main" id="{F246842D-39C8-CE08-992A-BA8B3244C188}"/>
              </a:ext>
            </a:extLst>
          </p:cNvPr>
          <p:cNvPicPr>
            <a:picLocks noChangeAspect="1"/>
          </p:cNvPicPr>
          <p:nvPr/>
        </p:nvPicPr>
        <p:blipFill>
          <a:blip r:embed="rId12"/>
          <a:stretch>
            <a:fillRect/>
          </a:stretch>
        </p:blipFill>
        <p:spPr>
          <a:xfrm>
            <a:off x="624127" y="1739914"/>
            <a:ext cx="2805818" cy="1479062"/>
          </a:xfrm>
          <a:prstGeom prst="rect">
            <a:avLst/>
          </a:prstGeom>
        </p:spPr>
      </p:pic>
      <p:sp>
        <p:nvSpPr>
          <p:cNvPr id="10" name="TextBox 9">
            <a:extLst>
              <a:ext uri="{FF2B5EF4-FFF2-40B4-BE49-F238E27FC236}">
                <a16:creationId xmlns:a16="http://schemas.microsoft.com/office/drawing/2014/main" id="{C3F5FE74-D956-E886-3876-D92FAB3870E5}"/>
              </a:ext>
            </a:extLst>
          </p:cNvPr>
          <p:cNvSpPr txBox="1"/>
          <p:nvPr/>
        </p:nvSpPr>
        <p:spPr>
          <a:xfrm>
            <a:off x="652877" y="3103041"/>
            <a:ext cx="1374159" cy="646331"/>
          </a:xfrm>
          <a:prstGeom prst="rect">
            <a:avLst/>
          </a:prstGeom>
          <a:noFill/>
        </p:spPr>
        <p:txBody>
          <a:bodyPr wrap="none" rtlCol="0">
            <a:spAutoFit/>
          </a:bodyPr>
          <a:lstStyle/>
          <a:p>
            <a:r>
              <a:rPr lang="x-none" dirty="0"/>
              <a:t>1: Catalyst</a:t>
            </a:r>
          </a:p>
          <a:p>
            <a:r>
              <a:rPr lang="x-none" dirty="0"/>
              <a:t>2: Ultra fiber</a:t>
            </a:r>
          </a:p>
        </p:txBody>
      </p:sp>
      <p:sp>
        <p:nvSpPr>
          <p:cNvPr id="2" name="TextBox 1">
            <a:extLst>
              <a:ext uri="{FF2B5EF4-FFF2-40B4-BE49-F238E27FC236}">
                <a16:creationId xmlns:a16="http://schemas.microsoft.com/office/drawing/2014/main" id="{1DAD1326-066F-9FD0-46DE-CD585EC9F7EF}"/>
              </a:ext>
            </a:extLst>
          </p:cNvPr>
          <p:cNvSpPr txBox="1"/>
          <p:nvPr/>
        </p:nvSpPr>
        <p:spPr>
          <a:xfrm>
            <a:off x="455532" y="517020"/>
            <a:ext cx="2805818" cy="1015663"/>
          </a:xfrm>
          <a:prstGeom prst="rect">
            <a:avLst/>
          </a:prstGeom>
          <a:noFill/>
        </p:spPr>
        <p:txBody>
          <a:bodyPr wrap="square" rtlCol="0">
            <a:spAutoFit/>
          </a:bodyPr>
          <a:lstStyle/>
          <a:p>
            <a:r>
              <a:rPr lang="x-none" sz="2000" dirty="0">
                <a:solidFill>
                  <a:srgbClr val="002060"/>
                </a:solidFill>
                <a:latin typeface="Arial" panose="020B0604020202020204" pitchFamily="34" charset="0"/>
                <a:cs typeface="Arial" panose="020B0604020202020204" pitchFamily="34" charset="0"/>
              </a:rPr>
              <a:t>Examples of filters that only destroy ozone but </a:t>
            </a:r>
            <a:r>
              <a:rPr lang="x-none" sz="2000" b="1" dirty="0">
                <a:solidFill>
                  <a:srgbClr val="002060"/>
                </a:solidFill>
                <a:latin typeface="Arial" panose="020B0604020202020204" pitchFamily="34" charset="0"/>
                <a:cs typeface="Arial" panose="020B0604020202020204" pitchFamily="34" charset="0"/>
              </a:rPr>
              <a:t>NOT</a:t>
            </a:r>
            <a:r>
              <a:rPr lang="x-none" sz="2000" dirty="0">
                <a:solidFill>
                  <a:srgbClr val="002060"/>
                </a:solidFill>
                <a:latin typeface="Arial" panose="020B0604020202020204" pitchFamily="34" charset="0"/>
                <a:cs typeface="Arial" panose="020B0604020202020204" pitchFamily="34" charset="0"/>
              </a:rPr>
              <a:t> purify the air:</a:t>
            </a:r>
          </a:p>
        </p:txBody>
      </p:sp>
      <p:pic>
        <p:nvPicPr>
          <p:cNvPr id="6" name="Picture 5">
            <a:extLst>
              <a:ext uri="{FF2B5EF4-FFF2-40B4-BE49-F238E27FC236}">
                <a16:creationId xmlns:a16="http://schemas.microsoft.com/office/drawing/2014/main" id="{53DA7FAC-44D8-5465-3D6A-A061CE7C53C3}"/>
              </a:ext>
            </a:extLst>
          </p:cNvPr>
          <p:cNvPicPr>
            <a:picLocks noChangeAspect="1"/>
          </p:cNvPicPr>
          <p:nvPr/>
        </p:nvPicPr>
        <p:blipFill>
          <a:blip r:embed="rId13"/>
          <a:stretch>
            <a:fillRect/>
          </a:stretch>
        </p:blipFill>
        <p:spPr>
          <a:xfrm>
            <a:off x="1069951" y="3670227"/>
            <a:ext cx="2197100" cy="1409700"/>
          </a:xfrm>
          <a:prstGeom prst="rect">
            <a:avLst/>
          </a:prstGeom>
        </p:spPr>
      </p:pic>
      <p:pic>
        <p:nvPicPr>
          <p:cNvPr id="8" name="Picture 7">
            <a:extLst>
              <a:ext uri="{FF2B5EF4-FFF2-40B4-BE49-F238E27FC236}">
                <a16:creationId xmlns:a16="http://schemas.microsoft.com/office/drawing/2014/main" id="{620BB29F-2529-55A7-4B53-92172FA705D6}"/>
              </a:ext>
            </a:extLst>
          </p:cNvPr>
          <p:cNvPicPr>
            <a:picLocks noChangeAspect="1"/>
          </p:cNvPicPr>
          <p:nvPr/>
        </p:nvPicPr>
        <p:blipFill>
          <a:blip r:embed="rId14"/>
          <a:stretch>
            <a:fillRect/>
          </a:stretch>
        </p:blipFill>
        <p:spPr>
          <a:xfrm>
            <a:off x="370378" y="5075548"/>
            <a:ext cx="2213936" cy="1495276"/>
          </a:xfrm>
          <a:prstGeom prst="rect">
            <a:avLst/>
          </a:prstGeom>
        </p:spPr>
      </p:pic>
      <p:pic>
        <p:nvPicPr>
          <p:cNvPr id="12" name="Audio 11">
            <a:hlinkClick r:id="" action="ppaction://media"/>
            <a:extLst>
              <a:ext uri="{FF2B5EF4-FFF2-40B4-BE49-F238E27FC236}">
                <a16:creationId xmlns:a16="http://schemas.microsoft.com/office/drawing/2014/main" id="{02AC7467-37E2-9F23-2C01-18C4DB67D222}"/>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178358723"/>
      </p:ext>
    </p:extLst>
  </p:cSld>
  <p:clrMapOvr>
    <a:masterClrMapping/>
  </p:clrMapOvr>
  <mc:AlternateContent xmlns:mc="http://schemas.openxmlformats.org/markup-compatibility/2006" xmlns:p14="http://schemas.microsoft.com/office/powerpoint/2010/main">
    <mc:Choice Requires="p14">
      <p:transition spd="slow" p14:dur="2000" advTm="72281"/>
    </mc:Choice>
    <mc:Fallback xmlns="">
      <p:transition spd="slow" advTm="722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0"/>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Purified &amp; Zero Air Supply: Proper Gas Filter (2)</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12</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a:extLst>
              <a:ext uri="{FF2B5EF4-FFF2-40B4-BE49-F238E27FC236}">
                <a16:creationId xmlns:a16="http://schemas.microsoft.com/office/drawing/2014/main" id="{1FE3A0A8-FA98-B577-1223-B83DD88AB574}"/>
              </a:ext>
            </a:extLst>
          </p:cNvPr>
          <p:cNvSpPr txBox="1"/>
          <p:nvPr/>
        </p:nvSpPr>
        <p:spPr>
          <a:xfrm>
            <a:off x="3415785" y="651316"/>
            <a:ext cx="8385253" cy="5555367"/>
          </a:xfrm>
          <a:prstGeom prst="rect">
            <a:avLst/>
          </a:prstGeom>
          <a:noFill/>
        </p:spPr>
        <p:txBody>
          <a:bodyPr wrap="square" rtlCol="0">
            <a:spAutoFit/>
          </a:bodyPr>
          <a:lstStyle/>
          <a:p>
            <a:pPr marL="57150" indent="-342900">
              <a:spcBef>
                <a:spcPts val="1200"/>
              </a:spcBef>
              <a:spcAft>
                <a:spcPts val="600"/>
              </a:spcAft>
              <a:buFont typeface="Wingdings" pitchFamily="2" charset="2"/>
              <a:buChar char="q"/>
            </a:pPr>
            <a:r>
              <a:rPr lang="x-none" sz="2000" b="1" dirty="0">
                <a:solidFill>
                  <a:srgbClr val="FF0000"/>
                </a:solidFill>
                <a:latin typeface="Arial" panose="020B0604020202020204" pitchFamily="34" charset="0"/>
                <a:cs typeface="Arial" panose="020B0604020202020204" pitchFamily="34" charset="0"/>
              </a:rPr>
              <a:t>Proper gas filter must</a:t>
            </a:r>
            <a:r>
              <a:rPr lang="x-none" sz="2000" b="1" dirty="0">
                <a:solidFill>
                  <a:srgbClr val="FF0000"/>
                </a:solidFill>
                <a:latin typeface="Arial" panose="020B0604020202020204" pitchFamily="34" charset="0"/>
                <a:cs typeface="Arial" panose="020B0604020202020204" pitchFamily="34" charset="0"/>
                <a:sym typeface="Wingdings" pitchFamily="2" charset="2"/>
              </a:rPr>
              <a:t> </a:t>
            </a:r>
          </a:p>
          <a:p>
            <a:pPr marL="914400" lvl="1" indent="-457200">
              <a:spcBef>
                <a:spcPts val="600"/>
              </a:spcBef>
              <a:buFont typeface="+mj-lt"/>
              <a:buAutoNum type="alphaUcPeriod"/>
            </a:pPr>
            <a:r>
              <a:rPr lang="x-none" sz="2000" b="1" dirty="0">
                <a:solidFill>
                  <a:srgbClr val="FF0000"/>
                </a:solidFill>
                <a:latin typeface="Arial" panose="020B0604020202020204" pitchFamily="34" charset="0"/>
                <a:cs typeface="Arial" panose="020B0604020202020204" pitchFamily="34" charset="0"/>
              </a:rPr>
              <a:t>dry the air</a:t>
            </a:r>
          </a:p>
          <a:p>
            <a:pPr marL="914400" lvl="1" indent="-457200">
              <a:spcBef>
                <a:spcPts val="600"/>
              </a:spcBef>
              <a:buFont typeface="+mj-lt"/>
              <a:buAutoNum type="alphaUcPeriod"/>
            </a:pPr>
            <a:r>
              <a:rPr lang="x-none" sz="2000" b="1" dirty="0">
                <a:solidFill>
                  <a:srgbClr val="FF0000"/>
                </a:solidFill>
                <a:latin typeface="Arial" panose="020B0604020202020204" pitchFamily="34" charset="0"/>
                <a:cs typeface="Arial" panose="020B0604020202020204" pitchFamily="34" charset="0"/>
              </a:rPr>
              <a:t>remove </a:t>
            </a:r>
            <a:r>
              <a:rPr lang="x-none" sz="2000" b="1">
                <a:solidFill>
                  <a:srgbClr val="FF0000"/>
                </a:solidFill>
                <a:latin typeface="Arial" panose="020B0604020202020204" pitchFamily="34" charset="0"/>
                <a:cs typeface="Arial" panose="020B0604020202020204" pitchFamily="34" charset="0"/>
              </a:rPr>
              <a:t>the ozone</a:t>
            </a:r>
            <a:r>
              <a:rPr lang="en-US" sz="2000" b="1" dirty="0">
                <a:solidFill>
                  <a:srgbClr val="FF0000"/>
                </a:solidFill>
                <a:latin typeface="Arial" panose="020B0604020202020204" pitchFamily="34" charset="0"/>
                <a:cs typeface="Arial" panose="020B0604020202020204" pitchFamily="34" charset="0"/>
              </a:rPr>
              <a:t> from the air</a:t>
            </a:r>
            <a:endParaRPr lang="x-none" sz="2000" b="1" dirty="0">
              <a:solidFill>
                <a:srgbClr val="FF0000"/>
              </a:solidFill>
              <a:latin typeface="Arial" panose="020B0604020202020204" pitchFamily="34" charset="0"/>
              <a:cs typeface="Arial" panose="020B0604020202020204" pitchFamily="34" charset="0"/>
            </a:endParaRPr>
          </a:p>
          <a:p>
            <a:pPr marL="914400" lvl="1" indent="-457200">
              <a:spcBef>
                <a:spcPts val="600"/>
              </a:spcBef>
              <a:buFont typeface="+mj-lt"/>
              <a:buAutoNum type="alphaUcPeriod"/>
            </a:pPr>
            <a:r>
              <a:rPr lang="x-none" sz="2000" b="1" dirty="0">
                <a:solidFill>
                  <a:srgbClr val="FF0000"/>
                </a:solidFill>
                <a:latin typeface="Arial" panose="020B0604020202020204" pitchFamily="34" charset="0"/>
                <a:cs typeface="Arial" panose="020B0604020202020204" pitchFamily="34" charset="0"/>
              </a:rPr>
              <a:t>purify </a:t>
            </a:r>
            <a:r>
              <a:rPr lang="x-none" sz="2000" b="1">
                <a:solidFill>
                  <a:srgbClr val="FF0000"/>
                </a:solidFill>
                <a:latin typeface="Arial" panose="020B0604020202020204" pitchFamily="34" charset="0"/>
                <a:cs typeface="Arial" panose="020B0604020202020204" pitchFamily="34" charset="0"/>
              </a:rPr>
              <a:t>the air</a:t>
            </a:r>
            <a:endParaRPr lang="x-none" sz="2000" b="1" dirty="0">
              <a:solidFill>
                <a:srgbClr val="FF0000"/>
              </a:solidFill>
              <a:latin typeface="Arial" panose="020B0604020202020204" pitchFamily="34" charset="0"/>
              <a:cs typeface="Arial" panose="020B0604020202020204" pitchFamily="34" charset="0"/>
            </a:endParaRPr>
          </a:p>
          <a:p>
            <a:pPr marL="57150" indent="-342900">
              <a:spcBef>
                <a:spcPts val="12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This can best obtained </a:t>
            </a:r>
            <a:r>
              <a:rPr lang="x-none" sz="2000">
                <a:solidFill>
                  <a:srgbClr val="002060"/>
                </a:solidFill>
                <a:latin typeface="Arial" panose="020B0604020202020204" pitchFamily="34" charset="0"/>
                <a:cs typeface="Arial" panose="020B0604020202020204" pitchFamily="34" charset="0"/>
              </a:rPr>
              <a:t>by </a:t>
            </a:r>
            <a:r>
              <a:rPr lang="en-US" sz="2000" dirty="0">
                <a:solidFill>
                  <a:srgbClr val="002060"/>
                </a:solidFill>
                <a:latin typeface="Arial" panose="020B0604020202020204" pitchFamily="34" charset="0"/>
                <a:cs typeface="Arial" panose="020B0604020202020204" pitchFamily="34" charset="0"/>
              </a:rPr>
              <a:t>(</a:t>
            </a:r>
            <a:r>
              <a:rPr lang="x-none" sz="2000">
                <a:solidFill>
                  <a:srgbClr val="002060"/>
                </a:solidFill>
                <a:latin typeface="Arial" panose="020B0604020202020204" pitchFamily="34" charset="0"/>
                <a:cs typeface="Arial" panose="020B0604020202020204" pitchFamily="34" charset="0"/>
              </a:rPr>
              <a:t>a</a:t>
            </a:r>
            <a:r>
              <a:rPr lang="en-US" sz="2000" dirty="0">
                <a:solidFill>
                  <a:srgbClr val="002060"/>
                </a:solidFill>
                <a:latin typeface="Arial" panose="020B0604020202020204" pitchFamily="34" charset="0"/>
                <a:cs typeface="Arial" panose="020B0604020202020204" pitchFamily="34" charset="0"/>
              </a:rPr>
              <a:t>)</a:t>
            </a:r>
            <a:r>
              <a:rPr lang="x-none" sz="2000">
                <a:solidFill>
                  <a:srgbClr val="002060"/>
                </a:solidFill>
                <a:latin typeface="Arial" panose="020B0604020202020204" pitchFamily="34" charset="0"/>
                <a:cs typeface="Arial" panose="020B0604020202020204" pitchFamily="34" charset="0"/>
              </a:rPr>
              <a:t> filter</a:t>
            </a:r>
            <a:r>
              <a:rPr lang="en-US" sz="2000" dirty="0">
                <a:solidFill>
                  <a:srgbClr val="002060"/>
                </a:solidFill>
                <a:latin typeface="Arial" panose="020B0604020202020204" pitchFamily="34" charset="0"/>
                <a:cs typeface="Arial" panose="020B0604020202020204" pitchFamily="34" charset="0"/>
              </a:rPr>
              <a:t>(s)</a:t>
            </a:r>
            <a:r>
              <a:rPr lang="x-none" sz="2000">
                <a:solidFill>
                  <a:srgbClr val="002060"/>
                </a:solidFill>
                <a:latin typeface="Arial" panose="020B0604020202020204" pitchFamily="34" charset="0"/>
                <a:cs typeface="Arial" panose="020B0604020202020204" pitchFamily="34" charset="0"/>
              </a:rPr>
              <a:t> that contain</a:t>
            </a:r>
            <a:r>
              <a:rPr lang="en-US" sz="2000" dirty="0">
                <a:solidFill>
                  <a:srgbClr val="002060"/>
                </a:solidFill>
                <a:latin typeface="Arial" panose="020B0604020202020204" pitchFamily="34" charset="0"/>
                <a:cs typeface="Arial" panose="020B0604020202020204" pitchFamily="34" charset="0"/>
              </a:rPr>
              <a:t>(</a:t>
            </a:r>
            <a:r>
              <a:rPr lang="x-none" sz="2000">
                <a:solidFill>
                  <a:srgbClr val="002060"/>
                </a:solidFill>
                <a:latin typeface="Arial" panose="020B0604020202020204" pitchFamily="34" charset="0"/>
                <a:cs typeface="Arial" panose="020B0604020202020204" pitchFamily="34" charset="0"/>
              </a:rPr>
              <a:t>s</a:t>
            </a:r>
            <a:r>
              <a:rPr lang="en-US" sz="2000" dirty="0">
                <a:solidFill>
                  <a:srgbClr val="002060"/>
                </a:solidFill>
                <a:latin typeface="Arial" panose="020B0604020202020204" pitchFamily="34" charset="0"/>
                <a:cs typeface="Arial" panose="020B0604020202020204" pitchFamily="34" charset="0"/>
              </a:rPr>
              <a:t>)</a:t>
            </a:r>
            <a:r>
              <a:rPr lang="x-none" sz="2000">
                <a:solidFill>
                  <a:srgbClr val="002060"/>
                </a:solidFill>
                <a:latin typeface="Arial" panose="020B0604020202020204" pitchFamily="34" charset="0"/>
                <a:cs typeface="Arial" panose="020B0604020202020204" pitchFamily="34" charset="0"/>
              </a:rPr>
              <a:t> </a:t>
            </a:r>
            <a:r>
              <a:rPr lang="x-none" sz="2000" dirty="0">
                <a:solidFill>
                  <a:srgbClr val="002060"/>
                </a:solidFill>
                <a:latin typeface="Arial" panose="020B0604020202020204" pitchFamily="34" charset="0"/>
                <a:cs typeface="Arial" panose="020B0604020202020204" pitchFamily="34" charset="0"/>
              </a:rPr>
              <a:t>a cascade of</a:t>
            </a:r>
          </a:p>
          <a:p>
            <a:pPr marL="971550" lvl="1" indent="-514350">
              <a:spcAft>
                <a:spcPts val="600"/>
              </a:spcAft>
              <a:buFont typeface="+mj-lt"/>
              <a:buAutoNum type="romanUcPeriod"/>
            </a:pPr>
            <a:r>
              <a:rPr lang="x-none" sz="2000" dirty="0">
                <a:solidFill>
                  <a:srgbClr val="002060"/>
                </a:solidFill>
                <a:latin typeface="Arial" panose="020B0604020202020204" pitchFamily="34" charset="0"/>
                <a:cs typeface="Arial" panose="020B0604020202020204" pitchFamily="34" charset="0"/>
              </a:rPr>
              <a:t>drierite desiccant (silicagel) with moist (color) indicator </a:t>
            </a:r>
          </a:p>
          <a:p>
            <a:pPr marL="971550" lvl="1" indent="-514350">
              <a:spcAft>
                <a:spcPts val="600"/>
              </a:spcAft>
              <a:buFont typeface="+mj-lt"/>
              <a:buAutoNum type="romanUcPeriod"/>
            </a:pPr>
            <a:r>
              <a:rPr lang="en-US" sz="2000" dirty="0">
                <a:solidFill>
                  <a:srgbClr val="002060"/>
                </a:solidFill>
                <a:latin typeface="Arial" panose="020B0604020202020204" pitchFamily="34" charset="0"/>
                <a:cs typeface="Arial" panose="020B0604020202020204" pitchFamily="34" charset="0"/>
              </a:rPr>
              <a:t>active carbon or </a:t>
            </a:r>
            <a:r>
              <a:rPr lang="x-none" sz="2000">
                <a:solidFill>
                  <a:srgbClr val="002060"/>
                </a:solidFill>
                <a:latin typeface="Arial" panose="020B0604020202020204" pitchFamily="34" charset="0"/>
                <a:cs typeface="Arial" panose="020B0604020202020204" pitchFamily="34" charset="0"/>
              </a:rPr>
              <a:t>charcoal </a:t>
            </a:r>
            <a:endParaRPr lang="x-none" sz="2000" dirty="0">
              <a:solidFill>
                <a:srgbClr val="002060"/>
              </a:solidFill>
              <a:latin typeface="Arial" panose="020B0604020202020204" pitchFamily="34" charset="0"/>
              <a:cs typeface="Arial" panose="020B0604020202020204" pitchFamily="34" charset="0"/>
            </a:endParaRPr>
          </a:p>
          <a:p>
            <a:pPr marL="971550" lvl="1" indent="-514350">
              <a:spcAft>
                <a:spcPts val="600"/>
              </a:spcAft>
              <a:buFont typeface="+mj-lt"/>
              <a:buAutoNum type="romanUcPeriod"/>
            </a:pPr>
            <a:r>
              <a:rPr lang="x-none" sz="2000" dirty="0">
                <a:solidFill>
                  <a:srgbClr val="002060"/>
                </a:solidFill>
                <a:latin typeface="Arial" panose="020B0604020202020204" pitchFamily="34" charset="0"/>
                <a:cs typeface="Arial" panose="020B0604020202020204" pitchFamily="34" charset="0"/>
              </a:rPr>
              <a:t>optional: molecular sieve (4-6 Å)</a:t>
            </a:r>
          </a:p>
          <a:p>
            <a:pPr marL="57150" indent="-342900">
              <a:spcBef>
                <a:spcPts val="12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The filter have to be checked regularly if the silicagel is still dry (moist (color) </a:t>
            </a:r>
            <a:r>
              <a:rPr lang="x-none" sz="2000">
                <a:solidFill>
                  <a:srgbClr val="002060"/>
                </a:solidFill>
                <a:latin typeface="Arial" panose="020B0604020202020204" pitchFamily="34" charset="0"/>
                <a:cs typeface="Arial" panose="020B0604020202020204" pitchFamily="34" charset="0"/>
              </a:rPr>
              <a:t>indicator)</a:t>
            </a:r>
            <a:r>
              <a:rPr lang="en-US" sz="2000" dirty="0">
                <a:solidFill>
                  <a:srgbClr val="002060"/>
                </a:solidFill>
                <a:latin typeface="Arial" panose="020B0604020202020204" pitchFamily="34" charset="0"/>
                <a:cs typeface="Arial" panose="020B0604020202020204" pitchFamily="34" charset="0"/>
              </a:rPr>
              <a:t>. All 2 or 3 filter stages can</a:t>
            </a:r>
            <a:r>
              <a:rPr lang="x-none" sz="200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be</a:t>
            </a:r>
            <a:r>
              <a:rPr lang="x-none" sz="2000">
                <a:solidFill>
                  <a:srgbClr val="002060"/>
                </a:solidFill>
                <a:latin typeface="Arial" panose="020B0604020202020204" pitchFamily="34" charset="0"/>
                <a:cs typeface="Arial" panose="020B0604020202020204" pitchFamily="34" charset="0"/>
              </a:rPr>
              <a:t> heated at </a:t>
            </a:r>
            <a:r>
              <a:rPr lang="x-none" sz="2000" dirty="0">
                <a:solidFill>
                  <a:srgbClr val="002060"/>
                </a:solidFill>
                <a:latin typeface="Arial" panose="020B0604020202020204" pitchFamily="34" charset="0"/>
                <a:cs typeface="Arial" panose="020B0604020202020204" pitchFamily="34" charset="0"/>
              </a:rPr>
              <a:t>least at 100-200 </a:t>
            </a:r>
            <a:r>
              <a:rPr lang="x-none" sz="2000" baseline="30000" dirty="0">
                <a:solidFill>
                  <a:srgbClr val="002060"/>
                </a:solidFill>
                <a:latin typeface="Arial" panose="020B0604020202020204" pitchFamily="34" charset="0"/>
                <a:cs typeface="Arial" panose="020B0604020202020204" pitchFamily="34" charset="0"/>
              </a:rPr>
              <a:t>o</a:t>
            </a:r>
            <a:r>
              <a:rPr lang="x-none" sz="2000" dirty="0">
                <a:solidFill>
                  <a:srgbClr val="002060"/>
                </a:solidFill>
                <a:latin typeface="Arial" panose="020B0604020202020204" pitchFamily="34" charset="0"/>
                <a:cs typeface="Arial" panose="020B0604020202020204" pitchFamily="34" charset="0"/>
              </a:rPr>
              <a:t>C for more than 24 hours in order to “clean” and “dry” the absorbers </a:t>
            </a:r>
            <a:r>
              <a:rPr lang="x-none" sz="2000" dirty="0">
                <a:solidFill>
                  <a:srgbClr val="FF0000"/>
                </a:solidFill>
                <a:latin typeface="Arial" panose="020B0604020202020204" pitchFamily="34" charset="0"/>
                <a:cs typeface="Arial" panose="020B0604020202020204" pitchFamily="34" charset="0"/>
              </a:rPr>
              <a:t>(Regular Maintenance!!)</a:t>
            </a:r>
            <a:r>
              <a:rPr lang="x-none" sz="2000" dirty="0">
                <a:solidFill>
                  <a:srgbClr val="002060"/>
                </a:solidFill>
                <a:latin typeface="Arial" panose="020B0604020202020204" pitchFamily="34" charset="0"/>
                <a:cs typeface="Arial" panose="020B0604020202020204" pitchFamily="34" charset="0"/>
              </a:rPr>
              <a:t>.</a:t>
            </a:r>
          </a:p>
          <a:p>
            <a:pPr marL="57150" indent="-342900">
              <a:spcBef>
                <a:spcPts val="1200"/>
              </a:spcBef>
              <a:spcAft>
                <a:spcPts val="600"/>
              </a:spcAft>
              <a:buFont typeface="Wingdings" pitchFamily="2" charset="2"/>
              <a:buChar char="q"/>
            </a:pPr>
            <a:r>
              <a:rPr lang="x-none" sz="2000" dirty="0">
                <a:solidFill>
                  <a:srgbClr val="FF0000"/>
                </a:solidFill>
                <a:latin typeface="Arial" panose="020B0604020202020204" pitchFamily="34" charset="0"/>
                <a:cs typeface="Arial" panose="020B0604020202020204" pitchFamily="34" charset="0"/>
              </a:rPr>
              <a:t>ASOPOS Panel recommends the station operators to check their filters and </a:t>
            </a:r>
            <a:r>
              <a:rPr lang="x-none" sz="2000">
                <a:solidFill>
                  <a:srgbClr val="FF0000"/>
                </a:solidFill>
                <a:latin typeface="Arial" panose="020B0604020202020204" pitchFamily="34" charset="0"/>
                <a:cs typeface="Arial" panose="020B0604020202020204" pitchFamily="34" charset="0"/>
              </a:rPr>
              <a:t>consult ASOPOS-Team how </a:t>
            </a:r>
            <a:r>
              <a:rPr lang="x-none" sz="2000" dirty="0">
                <a:solidFill>
                  <a:srgbClr val="FF0000"/>
                </a:solidFill>
                <a:latin typeface="Arial" panose="020B0604020202020204" pitchFamily="34" charset="0"/>
                <a:cs typeface="Arial" panose="020B0604020202020204" pitchFamily="34" charset="0"/>
              </a:rPr>
              <a:t>to proceed further. </a:t>
            </a:r>
          </a:p>
        </p:txBody>
      </p:sp>
      <p:pic>
        <p:nvPicPr>
          <p:cNvPr id="5" name="image2.png" descr="A picture containing screenshot&#10;&#10;Description automatically generated">
            <a:extLst>
              <a:ext uri="{FF2B5EF4-FFF2-40B4-BE49-F238E27FC236}">
                <a16:creationId xmlns:a16="http://schemas.microsoft.com/office/drawing/2014/main" id="{5DBA7999-12FD-3EA0-62B1-8C6229719FB0}"/>
              </a:ext>
            </a:extLst>
          </p:cNvPr>
          <p:cNvPicPr/>
          <p:nvPr/>
        </p:nvPicPr>
        <p:blipFill>
          <a:blip r:embed="rId12">
            <a:extLst>
              <a:ext uri="{28A0092B-C50C-407E-A947-70E740481C1C}">
                <a14:useLocalDpi xmlns:a14="http://schemas.microsoft.com/office/drawing/2010/main" val="0"/>
              </a:ext>
            </a:extLst>
          </a:blip>
          <a:srcRect/>
          <a:stretch>
            <a:fillRect/>
          </a:stretch>
        </p:blipFill>
        <p:spPr>
          <a:xfrm>
            <a:off x="236829" y="683513"/>
            <a:ext cx="3099898" cy="1596153"/>
          </a:xfrm>
          <a:prstGeom prst="rect">
            <a:avLst/>
          </a:prstGeom>
          <a:ln/>
        </p:spPr>
      </p:pic>
      <p:sp>
        <p:nvSpPr>
          <p:cNvPr id="7" name="TextBox 6">
            <a:extLst>
              <a:ext uri="{FF2B5EF4-FFF2-40B4-BE49-F238E27FC236}">
                <a16:creationId xmlns:a16="http://schemas.microsoft.com/office/drawing/2014/main" id="{C5BEF304-5203-7313-FBE5-2159AE310D24}"/>
              </a:ext>
            </a:extLst>
          </p:cNvPr>
          <p:cNvSpPr txBox="1"/>
          <p:nvPr/>
        </p:nvSpPr>
        <p:spPr>
          <a:xfrm>
            <a:off x="533941" y="4626019"/>
            <a:ext cx="2209259" cy="400110"/>
          </a:xfrm>
          <a:prstGeom prst="rect">
            <a:avLst/>
          </a:prstGeom>
          <a:noFill/>
        </p:spPr>
        <p:txBody>
          <a:bodyPr wrap="none" rtlCol="0">
            <a:spAutoFit/>
          </a:bodyPr>
          <a:lstStyle/>
          <a:p>
            <a:r>
              <a:rPr lang="x-none" sz="2000" dirty="0">
                <a:solidFill>
                  <a:srgbClr val="002060"/>
                </a:solidFill>
                <a:latin typeface="Arial" panose="020B0604020202020204" pitchFamily="34" charset="0"/>
                <a:cs typeface="Arial" panose="020B0604020202020204" pitchFamily="34" charset="0"/>
              </a:rPr>
              <a:t>Drierite Desiccant</a:t>
            </a:r>
          </a:p>
        </p:txBody>
      </p:sp>
      <p:pic>
        <p:nvPicPr>
          <p:cNvPr id="9" name="Picture 8">
            <a:extLst>
              <a:ext uri="{FF2B5EF4-FFF2-40B4-BE49-F238E27FC236}">
                <a16:creationId xmlns:a16="http://schemas.microsoft.com/office/drawing/2014/main" id="{AFA87444-725F-7BAB-191F-D62473A6E579}"/>
              </a:ext>
            </a:extLst>
          </p:cNvPr>
          <p:cNvPicPr>
            <a:picLocks noChangeAspect="1"/>
          </p:cNvPicPr>
          <p:nvPr/>
        </p:nvPicPr>
        <p:blipFill>
          <a:blip r:embed="rId13"/>
          <a:stretch>
            <a:fillRect/>
          </a:stretch>
        </p:blipFill>
        <p:spPr>
          <a:xfrm>
            <a:off x="191456" y="2537778"/>
            <a:ext cx="1422400" cy="2108200"/>
          </a:xfrm>
          <a:prstGeom prst="rect">
            <a:avLst/>
          </a:prstGeom>
        </p:spPr>
      </p:pic>
      <p:pic>
        <p:nvPicPr>
          <p:cNvPr id="11" name="Picture 10">
            <a:extLst>
              <a:ext uri="{FF2B5EF4-FFF2-40B4-BE49-F238E27FC236}">
                <a16:creationId xmlns:a16="http://schemas.microsoft.com/office/drawing/2014/main" id="{B266E0EA-C2CD-7818-A397-F91DD415D86A}"/>
              </a:ext>
            </a:extLst>
          </p:cNvPr>
          <p:cNvPicPr>
            <a:picLocks noChangeAspect="1"/>
          </p:cNvPicPr>
          <p:nvPr/>
        </p:nvPicPr>
        <p:blipFill>
          <a:blip r:embed="rId14"/>
          <a:stretch>
            <a:fillRect/>
          </a:stretch>
        </p:blipFill>
        <p:spPr>
          <a:xfrm>
            <a:off x="1709170" y="2670219"/>
            <a:ext cx="965200" cy="1955800"/>
          </a:xfrm>
          <a:prstGeom prst="rect">
            <a:avLst/>
          </a:prstGeom>
        </p:spPr>
      </p:pic>
      <p:pic>
        <p:nvPicPr>
          <p:cNvPr id="12" name="Audio 11">
            <a:hlinkClick r:id="" action="ppaction://media"/>
            <a:extLst>
              <a:ext uri="{FF2B5EF4-FFF2-40B4-BE49-F238E27FC236}">
                <a16:creationId xmlns:a16="http://schemas.microsoft.com/office/drawing/2014/main" id="{C2ABD1E7-71F1-D8EE-74B0-5590DA13EB9E}"/>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366500" y="6032500"/>
            <a:ext cx="609600" cy="609600"/>
          </a:xfrm>
          <a:prstGeom prst="rect">
            <a:avLst/>
          </a:prstGeom>
        </p:spPr>
      </p:pic>
      <p:pic>
        <p:nvPicPr>
          <p:cNvPr id="22" name="Picture 21">
            <a:extLst>
              <a:ext uri="{FF2B5EF4-FFF2-40B4-BE49-F238E27FC236}">
                <a16:creationId xmlns:a16="http://schemas.microsoft.com/office/drawing/2014/main" id="{C41843BD-15DC-DF42-3C19-C2E6CA422F56}"/>
              </a:ext>
            </a:extLst>
          </p:cNvPr>
          <p:cNvPicPr>
            <a:picLocks noChangeAspect="1"/>
          </p:cNvPicPr>
          <p:nvPr/>
        </p:nvPicPr>
        <p:blipFill>
          <a:blip r:embed="rId16"/>
          <a:stretch>
            <a:fillRect/>
          </a:stretch>
        </p:blipFill>
        <p:spPr>
          <a:xfrm rot="5400000" flipH="1">
            <a:off x="1281253" y="4136067"/>
            <a:ext cx="689826" cy="2837821"/>
          </a:xfrm>
          <a:prstGeom prst="rect">
            <a:avLst/>
          </a:prstGeom>
        </p:spPr>
      </p:pic>
      <p:sp>
        <p:nvSpPr>
          <p:cNvPr id="23" name="TextBox 22">
            <a:extLst>
              <a:ext uri="{FF2B5EF4-FFF2-40B4-BE49-F238E27FC236}">
                <a16:creationId xmlns:a16="http://schemas.microsoft.com/office/drawing/2014/main" id="{ED4A38FC-90FD-05D8-E8F1-ED897DBBDBED}"/>
              </a:ext>
            </a:extLst>
          </p:cNvPr>
          <p:cNvSpPr txBox="1"/>
          <p:nvPr/>
        </p:nvSpPr>
        <p:spPr>
          <a:xfrm>
            <a:off x="281331" y="5954095"/>
            <a:ext cx="2592633" cy="400110"/>
          </a:xfrm>
          <a:prstGeom prst="rect">
            <a:avLst/>
          </a:prstGeom>
          <a:noFill/>
        </p:spPr>
        <p:txBody>
          <a:bodyPr wrap="none" rtlCol="0">
            <a:spAutoFit/>
          </a:bodyPr>
          <a:lstStyle/>
          <a:p>
            <a:r>
              <a:rPr lang="x-none" sz="2000" dirty="0">
                <a:solidFill>
                  <a:srgbClr val="002060"/>
                </a:solidFill>
                <a:latin typeface="Arial" panose="020B0604020202020204" pitchFamily="34" charset="0"/>
                <a:cs typeface="Arial" panose="020B0604020202020204" pitchFamily="34" charset="0"/>
              </a:rPr>
              <a:t>Two-Stage Gas Filter</a:t>
            </a:r>
          </a:p>
        </p:txBody>
      </p:sp>
    </p:spTree>
    <p:extLst>
      <p:ext uri="{BB962C8B-B14F-4D97-AF65-F5344CB8AC3E}">
        <p14:creationId xmlns:p14="http://schemas.microsoft.com/office/powerpoint/2010/main" val="646719849"/>
      </p:ext>
    </p:extLst>
  </p:cSld>
  <p:clrMapOvr>
    <a:masterClrMapping/>
  </p:clrMapOvr>
  <mc:AlternateContent xmlns:mc="http://schemas.openxmlformats.org/markup-compatibility/2006" xmlns:p14="http://schemas.microsoft.com/office/powerpoint/2010/main">
    <mc:Choice Requires="p14">
      <p:transition spd="slow" p14:dur="2000" advTm="82471"/>
    </mc:Choice>
    <mc:Fallback xmlns="">
      <p:transition spd="slow" advTm="82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0" y="0"/>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de-DE" altLang="en-US" sz="2400" dirty="0" err="1">
                <a:solidFill>
                  <a:srgbClr val="000066"/>
                </a:solidFill>
                <a:latin typeface="Arial" panose="020B0604020202020204" pitchFamily="34" charset="0"/>
                <a:cs typeface="Arial" panose="020B0604020202020204" pitchFamily="34" charset="0"/>
              </a:rPr>
              <a:t>Sensing</a:t>
            </a:r>
            <a:r>
              <a:rPr lang="de-DE" altLang="en-US" sz="2400" dirty="0">
                <a:solidFill>
                  <a:srgbClr val="000066"/>
                </a:solidFill>
                <a:latin typeface="Arial" panose="020B0604020202020204" pitchFamily="34" charset="0"/>
                <a:cs typeface="Arial" panose="020B0604020202020204" pitchFamily="34" charset="0"/>
              </a:rPr>
              <a:t> Solutions: </a:t>
            </a:r>
            <a:r>
              <a:rPr lang="de-DE" altLang="en-US" sz="2400" dirty="0" err="1">
                <a:solidFill>
                  <a:srgbClr val="000066"/>
                </a:solidFill>
                <a:latin typeface="Arial" panose="020B0604020202020204" pitchFamily="34" charset="0"/>
                <a:cs typeface="Arial" panose="020B0604020202020204" pitchFamily="34" charset="0"/>
              </a:rPr>
              <a:t>Requirements</a:t>
            </a:r>
            <a:r>
              <a:rPr lang="de-DE" altLang="en-US" sz="2400" dirty="0">
                <a:solidFill>
                  <a:srgbClr val="000066"/>
                </a:solidFill>
                <a:latin typeface="Arial" panose="020B0604020202020204" pitchFamily="34" charset="0"/>
                <a:cs typeface="Arial" panose="020B0604020202020204" pitchFamily="34" charset="0"/>
              </a:rPr>
              <a:t> </a:t>
            </a:r>
            <a:r>
              <a:rPr lang="de-DE" altLang="en-US" sz="2400" i="1" dirty="0">
                <a:solidFill>
                  <a:srgbClr val="000066"/>
                </a:solidFill>
                <a:latin typeface="Arial" panose="020B0604020202020204" pitchFamily="34" charset="0"/>
                <a:cs typeface="Arial" panose="020B0604020202020204" pitchFamily="34" charset="0"/>
              </a:rPr>
              <a:t>(See Annex A </a:t>
            </a:r>
            <a:r>
              <a:rPr lang="de-DE" altLang="en-US" sz="2400" i="1" dirty="0" err="1">
                <a:solidFill>
                  <a:srgbClr val="000066"/>
                </a:solidFill>
                <a:latin typeface="Arial" panose="020B0604020202020204" pitchFamily="34" charset="0"/>
                <a:cs typeface="Arial" panose="020B0604020202020204" pitchFamily="34" charset="0"/>
              </a:rPr>
              <a:t>of</a:t>
            </a:r>
            <a:r>
              <a:rPr lang="de-DE" altLang="en-US" sz="2400" i="1" dirty="0">
                <a:solidFill>
                  <a:srgbClr val="000066"/>
                </a:solidFill>
                <a:latin typeface="Arial" panose="020B0604020202020204" pitchFamily="34" charset="0"/>
                <a:cs typeface="Arial" panose="020B0604020202020204" pitchFamily="34" charset="0"/>
              </a:rPr>
              <a:t> GAW </a:t>
            </a:r>
            <a:r>
              <a:rPr lang="de-DE" altLang="en-US" sz="2400" i="1" dirty="0" err="1">
                <a:solidFill>
                  <a:srgbClr val="000066"/>
                </a:solidFill>
                <a:latin typeface="Arial" panose="020B0604020202020204" pitchFamily="34" charset="0"/>
                <a:cs typeface="Arial" panose="020B0604020202020204" pitchFamily="34" charset="0"/>
              </a:rPr>
              <a:t>No</a:t>
            </a:r>
            <a:r>
              <a:rPr lang="de-DE" altLang="en-US" sz="2400" i="1" dirty="0">
                <a:solidFill>
                  <a:srgbClr val="000066"/>
                </a:solidFill>
                <a:latin typeface="Arial" panose="020B0604020202020204" pitchFamily="34" charset="0"/>
                <a:cs typeface="Arial" panose="020B0604020202020204" pitchFamily="34" charset="0"/>
              </a:rPr>
              <a:t> 268)</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13</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Box 11">
            <a:extLst>
              <a:ext uri="{FF2B5EF4-FFF2-40B4-BE49-F238E27FC236}">
                <a16:creationId xmlns:a16="http://schemas.microsoft.com/office/drawing/2014/main" id="{7F295166-4768-295B-00E7-72DAD7610EC7}"/>
              </a:ext>
            </a:extLst>
          </p:cNvPr>
          <p:cNvSpPr txBox="1"/>
          <p:nvPr/>
        </p:nvSpPr>
        <p:spPr>
          <a:xfrm>
            <a:off x="4575238" y="788605"/>
            <a:ext cx="7522700" cy="4401205"/>
          </a:xfrm>
          <a:prstGeom prst="rect">
            <a:avLst/>
          </a:prstGeom>
          <a:noFill/>
        </p:spPr>
        <p:txBody>
          <a:bodyPr wrap="square" rtlCol="0">
            <a:spAutoFit/>
          </a:bodyPr>
          <a:lstStyle/>
          <a:p>
            <a:pPr marL="342900" indent="-342900">
              <a:spcBef>
                <a:spcPts val="1200"/>
              </a:spcBef>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Three different Sensing Solution Types (see left: </a:t>
            </a:r>
            <a:r>
              <a:rPr lang="x-none" sz="2000" b="1" i="1" dirty="0">
                <a:solidFill>
                  <a:srgbClr val="002060"/>
                </a:solidFill>
                <a:latin typeface="Arial" panose="020B0604020202020204" pitchFamily="34" charset="0"/>
                <a:cs typeface="Arial" panose="020B0604020202020204" pitchFamily="34" charset="0"/>
              </a:rPr>
              <a:t>SST1.0</a:t>
            </a:r>
            <a:r>
              <a:rPr lang="x-none" sz="2000" dirty="0">
                <a:solidFill>
                  <a:srgbClr val="002060"/>
                </a:solidFill>
                <a:latin typeface="Arial" panose="020B0604020202020204" pitchFamily="34" charset="0"/>
                <a:cs typeface="Arial" panose="020B0604020202020204" pitchFamily="34" charset="0"/>
              </a:rPr>
              <a:t>, </a:t>
            </a:r>
            <a:r>
              <a:rPr lang="x-none" sz="2000" b="1" i="1" dirty="0">
                <a:solidFill>
                  <a:srgbClr val="002060"/>
                </a:solidFill>
                <a:latin typeface="Arial" panose="020B0604020202020204" pitchFamily="34" charset="0"/>
                <a:cs typeface="Arial" panose="020B0604020202020204" pitchFamily="34" charset="0"/>
              </a:rPr>
              <a:t>SST0.5</a:t>
            </a:r>
            <a:r>
              <a:rPr lang="x-none" sz="2000" dirty="0">
                <a:solidFill>
                  <a:srgbClr val="002060"/>
                </a:solidFill>
                <a:latin typeface="Arial" panose="020B0604020202020204" pitchFamily="34" charset="0"/>
                <a:cs typeface="Arial" panose="020B0604020202020204" pitchFamily="34" charset="0"/>
              </a:rPr>
              <a:t> and </a:t>
            </a:r>
            <a:r>
              <a:rPr lang="x-none" sz="2000" b="1" i="1" dirty="0">
                <a:solidFill>
                  <a:srgbClr val="002060"/>
                </a:solidFill>
                <a:latin typeface="Arial" panose="020B0604020202020204" pitchFamily="34" charset="0"/>
                <a:cs typeface="Arial" panose="020B0604020202020204" pitchFamily="34" charset="0"/>
              </a:rPr>
              <a:t>SST0.1</a:t>
            </a:r>
            <a:r>
              <a:rPr lang="x-none" sz="2000" dirty="0">
                <a:solidFill>
                  <a:srgbClr val="002060"/>
                </a:solidFill>
                <a:latin typeface="Arial" panose="020B0604020202020204" pitchFamily="34" charset="0"/>
                <a:cs typeface="Arial" panose="020B0604020202020204" pitchFamily="34" charset="0"/>
              </a:rPr>
              <a:t>) are used in the global sonde network</a:t>
            </a:r>
          </a:p>
          <a:p>
            <a:pPr marL="342900" indent="-342900">
              <a:spcBef>
                <a:spcPts val="1200"/>
              </a:spcBef>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High</a:t>
            </a:r>
            <a:r>
              <a:rPr lang="en-US" sz="2000" dirty="0">
                <a:solidFill>
                  <a:srgbClr val="002060"/>
                </a:solidFill>
                <a:latin typeface="Arial" panose="020B0604020202020204" pitchFamily="34" charset="0"/>
                <a:cs typeface="Arial" panose="020B0604020202020204" pitchFamily="34" charset="0"/>
              </a:rPr>
              <a:t>-p</a:t>
            </a:r>
            <a:r>
              <a:rPr lang="x-none" sz="2000" dirty="0">
                <a:solidFill>
                  <a:srgbClr val="002060"/>
                </a:solidFill>
                <a:latin typeface="Arial" panose="020B0604020202020204" pitchFamily="34" charset="0"/>
                <a:cs typeface="Arial" panose="020B0604020202020204" pitchFamily="34" charset="0"/>
              </a:rPr>
              <a:t>urity chemicals (</a:t>
            </a:r>
            <a:r>
              <a:rPr lang="x-none" sz="2000" b="1" i="1" dirty="0">
                <a:solidFill>
                  <a:srgbClr val="002060"/>
                </a:solidFill>
                <a:latin typeface="Arial" panose="020B0604020202020204" pitchFamily="34" charset="0"/>
                <a:cs typeface="Arial" panose="020B0604020202020204" pitchFamily="34" charset="0"/>
              </a:rPr>
              <a:t>KI</a:t>
            </a:r>
            <a:r>
              <a:rPr lang="x-none" sz="2000" dirty="0">
                <a:solidFill>
                  <a:srgbClr val="002060"/>
                </a:solidFill>
                <a:latin typeface="Arial" panose="020B0604020202020204" pitchFamily="34" charset="0"/>
                <a:cs typeface="Arial" panose="020B0604020202020204" pitchFamily="34" charset="0"/>
              </a:rPr>
              <a:t>, </a:t>
            </a:r>
            <a:r>
              <a:rPr lang="x-none" sz="2000" b="1" i="1" dirty="0">
                <a:solidFill>
                  <a:srgbClr val="002060"/>
                </a:solidFill>
                <a:latin typeface="Arial" panose="020B0604020202020204" pitchFamily="34" charset="0"/>
                <a:cs typeface="Arial" panose="020B0604020202020204" pitchFamily="34" charset="0"/>
              </a:rPr>
              <a:t>KBr</a:t>
            </a:r>
            <a:r>
              <a:rPr lang="x-none" sz="2000" dirty="0">
                <a:solidFill>
                  <a:srgbClr val="002060"/>
                </a:solidFill>
                <a:latin typeface="Arial" panose="020B0604020202020204" pitchFamily="34" charset="0"/>
                <a:cs typeface="Arial" panose="020B0604020202020204" pitchFamily="34" charset="0"/>
              </a:rPr>
              <a:t> and </a:t>
            </a:r>
            <a:r>
              <a:rPr lang="x-none" sz="2000" b="1" i="1" dirty="0">
                <a:solidFill>
                  <a:srgbClr val="002060"/>
                </a:solidFill>
                <a:latin typeface="Arial" panose="020B0604020202020204" pitchFamily="34" charset="0"/>
                <a:cs typeface="Arial" panose="020B0604020202020204" pitchFamily="34" charset="0"/>
              </a:rPr>
              <a:t>Na-Phosphate Buffer</a:t>
            </a:r>
            <a:r>
              <a:rPr lang="x-none" sz="2000" dirty="0">
                <a:solidFill>
                  <a:srgbClr val="002060"/>
                </a:solidFill>
                <a:latin typeface="Arial" panose="020B0604020202020204" pitchFamily="34" charset="0"/>
                <a:cs typeface="Arial" panose="020B0604020202020204" pitchFamily="34" charset="0"/>
              </a:rPr>
              <a:t>)</a:t>
            </a:r>
          </a:p>
          <a:p>
            <a:pPr marL="342900" indent="-342900">
              <a:spcBef>
                <a:spcPts val="1200"/>
              </a:spcBef>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High</a:t>
            </a:r>
            <a:r>
              <a:rPr lang="en-US" sz="2000" dirty="0">
                <a:solidFill>
                  <a:srgbClr val="002060"/>
                </a:solidFill>
                <a:latin typeface="Arial" panose="020B0604020202020204" pitchFamily="34" charset="0"/>
                <a:cs typeface="Arial" panose="020B0604020202020204" pitchFamily="34" charset="0"/>
              </a:rPr>
              <a:t>-purity</a:t>
            </a:r>
            <a:r>
              <a:rPr lang="x-none" sz="2000" dirty="0">
                <a:solidFill>
                  <a:srgbClr val="002060"/>
                </a:solidFill>
                <a:latin typeface="Arial" panose="020B0604020202020204" pitchFamily="34" charset="0"/>
                <a:cs typeface="Arial" panose="020B0604020202020204" pitchFamily="34" charset="0"/>
              </a:rPr>
              <a:t> grade water to prepare aqueous anode and cathode sensing solutions</a:t>
            </a:r>
          </a:p>
          <a:p>
            <a:pPr marL="342900" indent="-342900">
              <a:spcBef>
                <a:spcPts val="1200"/>
              </a:spcBef>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I</a:t>
            </a:r>
            <a:r>
              <a:rPr lang="en-US" sz="2000" dirty="0">
                <a:solidFill>
                  <a:srgbClr val="002060"/>
                </a:solidFill>
                <a:latin typeface="Arial" panose="020B0604020202020204" pitchFamily="34" charset="0"/>
                <a:cs typeface="Arial" panose="020B0604020202020204" pitchFamily="34" charset="0"/>
              </a:rPr>
              <a:t>t is i</a:t>
            </a:r>
            <a:r>
              <a:rPr lang="x-none" sz="2000" dirty="0">
                <a:solidFill>
                  <a:srgbClr val="002060"/>
                </a:solidFill>
                <a:latin typeface="Arial" panose="020B0604020202020204" pitchFamily="34" charset="0"/>
                <a:cs typeface="Arial" panose="020B0604020202020204" pitchFamily="34" charset="0"/>
              </a:rPr>
              <a:t>mportant to follow general rules </a:t>
            </a:r>
            <a:r>
              <a:rPr lang="x-none" sz="2000">
                <a:solidFill>
                  <a:srgbClr val="002060"/>
                </a:solidFill>
                <a:latin typeface="Arial" panose="020B0604020202020204" pitchFamily="34" charset="0"/>
                <a:cs typeface="Arial" panose="020B0604020202020204" pitchFamily="34" charset="0"/>
              </a:rPr>
              <a:t>of clean</a:t>
            </a:r>
            <a:r>
              <a:rPr lang="en-US" sz="2000" dirty="0">
                <a:solidFill>
                  <a:srgbClr val="002060"/>
                </a:solidFill>
                <a:latin typeface="Arial" panose="020B0604020202020204" pitchFamily="34" charset="0"/>
                <a:cs typeface="Arial" panose="020B0604020202020204" pitchFamily="34" charset="0"/>
              </a:rPr>
              <a:t>l</a:t>
            </a:r>
            <a:r>
              <a:rPr lang="x-none" sz="2000">
                <a:solidFill>
                  <a:srgbClr val="002060"/>
                </a:solidFill>
                <a:latin typeface="Arial" panose="020B0604020202020204" pitchFamily="34" charset="0"/>
                <a:cs typeface="Arial" panose="020B0604020202020204" pitchFamily="34" charset="0"/>
              </a:rPr>
              <a:t>iness</a:t>
            </a:r>
            <a:r>
              <a:rPr lang="x-none" sz="2000" dirty="0">
                <a:solidFill>
                  <a:srgbClr val="002060"/>
                </a:solidFill>
                <a:latin typeface="Arial" panose="020B0604020202020204" pitchFamily="34" charset="0"/>
                <a:cs typeface="Arial" panose="020B0604020202020204" pitchFamily="34" charset="0"/>
              </a:rPr>
              <a:t>: </a:t>
            </a:r>
          </a:p>
          <a:p>
            <a:pPr marL="800100" lvl="1" indent="-342900">
              <a:spcBef>
                <a:spcPts val="1200"/>
              </a:spcBef>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Clean laboratory tools (e.g. flasks, burettes, syringes etc.)</a:t>
            </a:r>
          </a:p>
          <a:p>
            <a:pPr marL="800100" lvl="1" indent="-342900">
              <a:spcBef>
                <a:spcPts val="1200"/>
              </a:spcBef>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Clean handling:  </a:t>
            </a:r>
            <a:r>
              <a:rPr lang="en-US" sz="2000" dirty="0">
                <a:solidFill>
                  <a:srgbClr val="002060"/>
                </a:solidFill>
                <a:latin typeface="Arial" panose="020B0604020202020204" pitchFamily="34" charset="0"/>
                <a:cs typeface="Arial" panose="020B0604020202020204" pitchFamily="34" charset="0"/>
              </a:rPr>
              <a:t>Recommended are single-use </a:t>
            </a:r>
            <a:r>
              <a:rPr lang="x-none" sz="2000" dirty="0">
                <a:solidFill>
                  <a:srgbClr val="002060"/>
                </a:solidFill>
                <a:latin typeface="Arial" panose="020B0604020202020204" pitchFamily="34" charset="0"/>
                <a:cs typeface="Arial" panose="020B0604020202020204" pitchFamily="34" charset="0"/>
              </a:rPr>
              <a:t>medical gloves</a:t>
            </a:r>
          </a:p>
          <a:p>
            <a:pPr marL="800100" lvl="1" indent="-342900">
              <a:spcBef>
                <a:spcPts val="1200"/>
              </a:spcBef>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Following the practical guidelines of ASOPOS 2.0 as described in Annex A of GAW Report No. 268</a:t>
            </a:r>
          </a:p>
        </p:txBody>
      </p:sp>
      <p:pic>
        <p:nvPicPr>
          <p:cNvPr id="13" name="Picture 12">
            <a:extLst>
              <a:ext uri="{FF2B5EF4-FFF2-40B4-BE49-F238E27FC236}">
                <a16:creationId xmlns:a16="http://schemas.microsoft.com/office/drawing/2014/main" id="{75769E12-1C2C-67B0-62C6-92D192988D24}"/>
              </a:ext>
            </a:extLst>
          </p:cNvPr>
          <p:cNvPicPr>
            <a:picLocks noChangeAspect="1"/>
          </p:cNvPicPr>
          <p:nvPr/>
        </p:nvPicPr>
        <p:blipFill>
          <a:blip r:embed="rId12"/>
          <a:stretch>
            <a:fillRect/>
          </a:stretch>
        </p:blipFill>
        <p:spPr>
          <a:xfrm>
            <a:off x="623345" y="2417117"/>
            <a:ext cx="2637061" cy="3633676"/>
          </a:xfrm>
          <a:prstGeom prst="rect">
            <a:avLst/>
          </a:prstGeom>
        </p:spPr>
      </p:pic>
      <p:sp>
        <p:nvSpPr>
          <p:cNvPr id="14" name="TextBox 13">
            <a:extLst>
              <a:ext uri="{FF2B5EF4-FFF2-40B4-BE49-F238E27FC236}">
                <a16:creationId xmlns:a16="http://schemas.microsoft.com/office/drawing/2014/main" id="{83A1B4CE-0715-1500-C1CC-14DE3C66CFF4}"/>
              </a:ext>
            </a:extLst>
          </p:cNvPr>
          <p:cNvSpPr txBox="1"/>
          <p:nvPr/>
        </p:nvSpPr>
        <p:spPr>
          <a:xfrm>
            <a:off x="720601" y="6050793"/>
            <a:ext cx="2131481" cy="338554"/>
          </a:xfrm>
          <a:prstGeom prst="rect">
            <a:avLst/>
          </a:prstGeom>
          <a:noFill/>
        </p:spPr>
        <p:txBody>
          <a:bodyPr wrap="none" rtlCol="0">
            <a:spAutoFit/>
          </a:bodyPr>
          <a:lstStyle/>
          <a:p>
            <a:r>
              <a:rPr lang="x-none" sz="1600" i="1" dirty="0">
                <a:solidFill>
                  <a:srgbClr val="002060"/>
                </a:solidFill>
                <a:latin typeface="Arial" panose="020B0604020202020204" pitchFamily="34" charset="0"/>
                <a:cs typeface="Arial" panose="020B0604020202020204" pitchFamily="34" charset="0"/>
              </a:rPr>
              <a:t>Ozonesonde Test Kit </a:t>
            </a:r>
          </a:p>
        </p:txBody>
      </p:sp>
      <p:pic>
        <p:nvPicPr>
          <p:cNvPr id="17" name="Picture 16">
            <a:extLst>
              <a:ext uri="{FF2B5EF4-FFF2-40B4-BE49-F238E27FC236}">
                <a16:creationId xmlns:a16="http://schemas.microsoft.com/office/drawing/2014/main" id="{C29020E2-46B2-0A9C-1642-D88A72325995}"/>
              </a:ext>
            </a:extLst>
          </p:cNvPr>
          <p:cNvPicPr>
            <a:picLocks noChangeAspect="1"/>
          </p:cNvPicPr>
          <p:nvPr/>
        </p:nvPicPr>
        <p:blipFill>
          <a:blip r:embed="rId13"/>
          <a:stretch>
            <a:fillRect/>
          </a:stretch>
        </p:blipFill>
        <p:spPr>
          <a:xfrm>
            <a:off x="150813" y="941976"/>
            <a:ext cx="4375445" cy="1647544"/>
          </a:xfrm>
          <a:prstGeom prst="rect">
            <a:avLst/>
          </a:prstGeom>
        </p:spPr>
      </p:pic>
      <p:sp>
        <p:nvSpPr>
          <p:cNvPr id="2" name="TextBox 1">
            <a:extLst>
              <a:ext uri="{FF2B5EF4-FFF2-40B4-BE49-F238E27FC236}">
                <a16:creationId xmlns:a16="http://schemas.microsoft.com/office/drawing/2014/main" id="{886A5C4F-CE93-D1C3-7F4B-5CF2BCA6AA93}"/>
              </a:ext>
            </a:extLst>
          </p:cNvPr>
          <p:cNvSpPr txBox="1"/>
          <p:nvPr/>
        </p:nvSpPr>
        <p:spPr>
          <a:xfrm>
            <a:off x="816385" y="591316"/>
            <a:ext cx="2630913" cy="338554"/>
          </a:xfrm>
          <a:prstGeom prst="rect">
            <a:avLst/>
          </a:prstGeom>
          <a:noFill/>
        </p:spPr>
        <p:txBody>
          <a:bodyPr wrap="none" rtlCol="0">
            <a:spAutoFit/>
          </a:bodyPr>
          <a:lstStyle/>
          <a:p>
            <a:r>
              <a:rPr lang="x-none" sz="1600" i="1" dirty="0">
                <a:solidFill>
                  <a:srgbClr val="002060"/>
                </a:solidFill>
                <a:latin typeface="Arial" panose="020B0604020202020204" pitchFamily="34" charset="0"/>
                <a:cs typeface="Arial" panose="020B0604020202020204" pitchFamily="34" charset="0"/>
              </a:rPr>
              <a:t>Table 2-2 of GAW No. 268</a:t>
            </a:r>
          </a:p>
        </p:txBody>
      </p:sp>
      <p:pic>
        <p:nvPicPr>
          <p:cNvPr id="5" name="Audio 4">
            <a:hlinkClick r:id="" action="ppaction://media"/>
            <a:extLst>
              <a:ext uri="{FF2B5EF4-FFF2-40B4-BE49-F238E27FC236}">
                <a16:creationId xmlns:a16="http://schemas.microsoft.com/office/drawing/2014/main" id="{BC6FAA7A-E8D7-B83A-34B6-5ACD495B6C3F}"/>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79267703"/>
      </p:ext>
    </p:extLst>
  </p:cSld>
  <p:clrMapOvr>
    <a:masterClrMapping/>
  </p:clrMapOvr>
  <mc:AlternateContent xmlns:mc="http://schemas.openxmlformats.org/markup-compatibility/2006" xmlns:p14="http://schemas.microsoft.com/office/powerpoint/2010/main">
    <mc:Choice Requires="p14">
      <p:transition spd="slow" p14:dur="2000" advTm="57363"/>
    </mc:Choice>
    <mc:Fallback xmlns="">
      <p:transition spd="slow" advTm="573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0"/>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Preparation Laboratory: Requirements </a:t>
            </a:r>
            <a:r>
              <a:rPr lang="en-US" sz="2400" i="1" dirty="0">
                <a:solidFill>
                  <a:srgbClr val="002060"/>
                </a:solidFill>
                <a:latin typeface="Arial" panose="020B0604020202020204" pitchFamily="34" charset="0"/>
                <a:cs typeface="Arial" panose="020B0604020202020204" pitchFamily="34" charset="0"/>
              </a:rPr>
              <a:t>(Annex-A of GAW No. 268)</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14</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a:extLst>
              <a:ext uri="{FF2B5EF4-FFF2-40B4-BE49-F238E27FC236}">
                <a16:creationId xmlns:a16="http://schemas.microsoft.com/office/drawing/2014/main" id="{9B730261-8095-4BB3-5B5E-151A6E71875B}"/>
              </a:ext>
            </a:extLst>
          </p:cNvPr>
          <p:cNvSpPr txBox="1"/>
          <p:nvPr/>
        </p:nvSpPr>
        <p:spPr>
          <a:xfrm>
            <a:off x="5005349" y="890691"/>
            <a:ext cx="6552398" cy="4093428"/>
          </a:xfrm>
          <a:prstGeom prst="rect">
            <a:avLst/>
          </a:prstGeom>
          <a:noFill/>
        </p:spPr>
        <p:txBody>
          <a:bodyPr wrap="square" rtlCol="0">
            <a:spAutoFit/>
          </a:bodyPr>
          <a:lstStyle/>
          <a:p>
            <a:pPr marL="342900" indent="-342900">
              <a:spcBef>
                <a:spcPts val="1200"/>
              </a:spcBef>
              <a:buFont typeface="Wingdings" pitchFamily="2" charset="2"/>
              <a:buChar char="q"/>
            </a:pPr>
            <a:r>
              <a:rPr lang="x-none" sz="2000" b="1" dirty="0">
                <a:solidFill>
                  <a:srgbClr val="002060"/>
                </a:solidFill>
                <a:latin typeface="Arial" panose="020B0604020202020204" pitchFamily="34" charset="0"/>
                <a:cs typeface="Arial" panose="020B0604020202020204" pitchFamily="34" charset="0"/>
              </a:rPr>
              <a:t>Clean Working Space: </a:t>
            </a:r>
          </a:p>
          <a:p>
            <a:pPr marL="914400" lvl="1" indent="-457200">
              <a:spcBef>
                <a:spcPts val="1200"/>
              </a:spcBef>
              <a:buFont typeface="Arial" panose="020B0604020202020204" pitchFamily="34" charset="0"/>
              <a:buChar char="•"/>
            </a:pPr>
            <a:r>
              <a:rPr lang="x-none" sz="2000">
                <a:solidFill>
                  <a:srgbClr val="002060"/>
                </a:solidFill>
                <a:latin typeface="Arial" panose="020B0604020202020204" pitchFamily="34" charset="0"/>
                <a:cs typeface="Arial" panose="020B0604020202020204" pitchFamily="34" charset="0"/>
              </a:rPr>
              <a:t>N</a:t>
            </a:r>
            <a:r>
              <a:rPr lang="en-US" sz="2000" dirty="0">
                <a:solidFill>
                  <a:srgbClr val="002060"/>
                </a:solidFill>
                <a:latin typeface="Arial" panose="020B0604020202020204" pitchFamily="34" charset="0"/>
                <a:cs typeface="Arial" panose="020B0604020202020204" pitchFamily="34" charset="0"/>
              </a:rPr>
              <a:t>o</a:t>
            </a:r>
            <a:r>
              <a:rPr lang="x-none" sz="2000">
                <a:solidFill>
                  <a:srgbClr val="002060"/>
                </a:solidFill>
                <a:latin typeface="Arial" panose="020B0604020202020204" pitchFamily="34" charset="0"/>
                <a:cs typeface="Arial" panose="020B0604020202020204" pitchFamily="34" charset="0"/>
              </a:rPr>
              <a:t> </a:t>
            </a:r>
            <a:r>
              <a:rPr lang="x-none" sz="2000" dirty="0">
                <a:solidFill>
                  <a:srgbClr val="002060"/>
                </a:solidFill>
                <a:latin typeface="Arial" panose="020B0604020202020204" pitchFamily="34" charset="0"/>
                <a:cs typeface="Arial" panose="020B0604020202020204" pitchFamily="34" charset="0"/>
              </a:rPr>
              <a:t>Smoking</a:t>
            </a:r>
          </a:p>
          <a:p>
            <a:pPr marL="914400" lvl="1" indent="-457200">
              <a:spcBef>
                <a:spcPts val="1200"/>
              </a:spcBef>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No Food </a:t>
            </a:r>
          </a:p>
          <a:p>
            <a:pPr marL="914400" lvl="1" indent="-457200">
              <a:spcBef>
                <a:spcPts val="1200"/>
              </a:spcBef>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No Drinks</a:t>
            </a:r>
          </a:p>
          <a:p>
            <a:pPr marL="342900" indent="-342900">
              <a:spcBef>
                <a:spcPts val="1200"/>
              </a:spcBef>
              <a:buFont typeface="Wingdings" pitchFamily="2" charset="2"/>
              <a:buChar char="q"/>
            </a:pPr>
            <a:r>
              <a:rPr lang="x-none" sz="2000" b="1" dirty="0">
                <a:solidFill>
                  <a:srgbClr val="002060"/>
                </a:solidFill>
                <a:latin typeface="Arial" panose="020B0604020202020204" pitchFamily="34" charset="0"/>
                <a:cs typeface="Arial" panose="020B0604020202020204" pitchFamily="34" charset="0"/>
              </a:rPr>
              <a:t>Clean Working Bench</a:t>
            </a:r>
          </a:p>
          <a:p>
            <a:pPr marL="342900" indent="-342900">
              <a:spcBef>
                <a:spcPts val="1200"/>
              </a:spcBef>
              <a:buFont typeface="Wingdings" pitchFamily="2" charset="2"/>
              <a:buChar char="q"/>
            </a:pPr>
            <a:r>
              <a:rPr lang="x-none" sz="2000" b="1" dirty="0">
                <a:solidFill>
                  <a:srgbClr val="002060"/>
                </a:solidFill>
                <a:latin typeface="Arial" panose="020B0604020202020204" pitchFamily="34" charset="0"/>
                <a:cs typeface="Arial" panose="020B0604020202020204" pitchFamily="34" charset="0"/>
              </a:rPr>
              <a:t>Ambient Air Detectors to record:</a:t>
            </a:r>
          </a:p>
          <a:p>
            <a:pPr marL="800100" lvl="1" indent="-342900">
              <a:spcBef>
                <a:spcPts val="1200"/>
              </a:spcBef>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Pressure (P: +/- 0.5 hPa)</a:t>
            </a:r>
          </a:p>
          <a:p>
            <a:pPr marL="800100" lvl="1" indent="-342900">
              <a:spcBef>
                <a:spcPts val="1200"/>
              </a:spcBef>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Temperature (T: +/- 0.2 K) </a:t>
            </a:r>
          </a:p>
          <a:p>
            <a:pPr marL="800100" lvl="1" indent="-342900">
              <a:spcBef>
                <a:spcPts val="1200"/>
              </a:spcBef>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Relative Humidity (RH: +/- 5 %) </a:t>
            </a:r>
          </a:p>
        </p:txBody>
      </p:sp>
      <p:pic>
        <p:nvPicPr>
          <p:cNvPr id="5" name="Picture 4">
            <a:extLst>
              <a:ext uri="{FF2B5EF4-FFF2-40B4-BE49-F238E27FC236}">
                <a16:creationId xmlns:a16="http://schemas.microsoft.com/office/drawing/2014/main" id="{C971C5A1-EAB7-A1FD-CDE0-D2501D4CF04A}"/>
              </a:ext>
            </a:extLst>
          </p:cNvPr>
          <p:cNvPicPr>
            <a:picLocks noChangeAspect="1"/>
          </p:cNvPicPr>
          <p:nvPr/>
        </p:nvPicPr>
        <p:blipFill>
          <a:blip r:embed="rId12"/>
          <a:stretch>
            <a:fillRect/>
          </a:stretch>
        </p:blipFill>
        <p:spPr>
          <a:xfrm>
            <a:off x="634253" y="3758569"/>
            <a:ext cx="3708400" cy="2451100"/>
          </a:xfrm>
          <a:prstGeom prst="rect">
            <a:avLst/>
          </a:prstGeom>
        </p:spPr>
      </p:pic>
      <p:pic>
        <p:nvPicPr>
          <p:cNvPr id="6" name="Picture 5">
            <a:extLst>
              <a:ext uri="{FF2B5EF4-FFF2-40B4-BE49-F238E27FC236}">
                <a16:creationId xmlns:a16="http://schemas.microsoft.com/office/drawing/2014/main" id="{E5699517-F7AB-1623-A694-57095B72694B}"/>
              </a:ext>
            </a:extLst>
          </p:cNvPr>
          <p:cNvPicPr>
            <a:picLocks noChangeAspect="1"/>
          </p:cNvPicPr>
          <p:nvPr/>
        </p:nvPicPr>
        <p:blipFill>
          <a:blip r:embed="rId13"/>
          <a:stretch>
            <a:fillRect/>
          </a:stretch>
        </p:blipFill>
        <p:spPr>
          <a:xfrm>
            <a:off x="634253" y="694222"/>
            <a:ext cx="3708400" cy="2768600"/>
          </a:xfrm>
          <a:prstGeom prst="rect">
            <a:avLst/>
          </a:prstGeom>
        </p:spPr>
      </p:pic>
      <p:pic>
        <p:nvPicPr>
          <p:cNvPr id="8" name="Audio 7">
            <a:hlinkClick r:id="" action="ppaction://media"/>
            <a:extLst>
              <a:ext uri="{FF2B5EF4-FFF2-40B4-BE49-F238E27FC236}">
                <a16:creationId xmlns:a16="http://schemas.microsoft.com/office/drawing/2014/main" id="{FF21229D-5D10-2FE9-3AA7-1C1C8227A2FF}"/>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825487950"/>
      </p:ext>
    </p:extLst>
  </p:cSld>
  <p:clrMapOvr>
    <a:masterClrMapping/>
  </p:clrMapOvr>
  <mc:AlternateContent xmlns:mc="http://schemas.openxmlformats.org/markup-compatibility/2006" xmlns:p14="http://schemas.microsoft.com/office/powerpoint/2010/main">
    <mc:Choice Requires="p14">
      <p:transition spd="slow" p14:dur="2000" advTm="42772"/>
    </mc:Choice>
    <mc:Fallback xmlns="">
      <p:transition spd="slow" advTm="427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0" y="-11158"/>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Proper In-Flight Pump Temperatures</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15</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a:extLst>
              <a:ext uri="{FF2B5EF4-FFF2-40B4-BE49-F238E27FC236}">
                <a16:creationId xmlns:a16="http://schemas.microsoft.com/office/drawing/2014/main" id="{B98409D7-F074-7D0A-8F8D-10BAB2CE2F0D}"/>
              </a:ext>
            </a:extLst>
          </p:cNvPr>
          <p:cNvSpPr txBox="1"/>
          <p:nvPr/>
        </p:nvSpPr>
        <p:spPr>
          <a:xfrm>
            <a:off x="676022" y="496853"/>
            <a:ext cx="11089798" cy="5940088"/>
          </a:xfrm>
          <a:prstGeom prst="rect">
            <a:avLst/>
          </a:prstGeom>
          <a:noFill/>
        </p:spPr>
        <p:txBody>
          <a:bodyPr wrap="square">
            <a:spAutoFit/>
          </a:bodyPr>
          <a:lstStyle/>
          <a:p>
            <a:pPr marL="342900" indent="-342900">
              <a:spcBef>
                <a:spcPts val="600"/>
              </a:spcBef>
              <a:buFont typeface="Wingdings" pitchFamily="2" charset="2"/>
              <a:buChar char="q"/>
            </a:pPr>
            <a:r>
              <a:rPr lang="en-GB" sz="2000" dirty="0">
                <a:solidFill>
                  <a:srgbClr val="002060"/>
                </a:solidFill>
                <a:latin typeface="Arial" panose="020B0604020202020204" pitchFamily="34" charset="0"/>
                <a:cs typeface="Arial" panose="020B0604020202020204" pitchFamily="34" charset="0"/>
              </a:rPr>
              <a:t>A proper pump temperature is important so that no freezing or evaporation (by boiling) of the sensing solutions can occur in the course of the sounding. </a:t>
            </a:r>
          </a:p>
          <a:p>
            <a:pPr marL="342900" indent="-342900">
              <a:spcBef>
                <a:spcPts val="1200"/>
              </a:spcBef>
              <a:buFont typeface="Wingdings" pitchFamily="2" charset="2"/>
              <a:buChar char="q"/>
            </a:pPr>
            <a:r>
              <a:rPr lang="en-US" altLang="x-none" sz="2000" dirty="0">
                <a:solidFill>
                  <a:srgbClr val="FF0000"/>
                </a:solidFill>
                <a:latin typeface="Arial" panose="020B0604020202020204" pitchFamily="34" charset="0"/>
                <a:cs typeface="Arial" panose="020B0604020202020204" pitchFamily="34" charset="0"/>
              </a:rPr>
              <a:t>Important: Note that in the course of the sounding the solution temperature in the cathode cell generally becomes lower than the pump temperature: SPC-6A sondes by up to 5</a:t>
            </a:r>
            <a:r>
              <a:rPr lang="en-US" altLang="x-none" sz="2000" baseline="30000" dirty="0">
                <a:solidFill>
                  <a:srgbClr val="FF0000"/>
                </a:solidFill>
                <a:latin typeface="Arial" panose="020B0604020202020204" pitchFamily="34" charset="0"/>
                <a:cs typeface="Arial" panose="020B0604020202020204" pitchFamily="34" charset="0"/>
              </a:rPr>
              <a:t>o</a:t>
            </a:r>
            <a:r>
              <a:rPr lang="en-US" altLang="x-none" sz="2000" dirty="0">
                <a:solidFill>
                  <a:srgbClr val="FF0000"/>
                </a:solidFill>
                <a:latin typeface="Arial" panose="020B0604020202020204" pitchFamily="34" charset="0"/>
                <a:cs typeface="Arial" panose="020B0604020202020204" pitchFamily="34" charset="0"/>
              </a:rPr>
              <a:t>C and ENSCI sondes by up 10</a:t>
            </a:r>
            <a:r>
              <a:rPr lang="en-US" altLang="x-none" sz="2000" baseline="30000" dirty="0">
                <a:solidFill>
                  <a:srgbClr val="FF0000"/>
                </a:solidFill>
                <a:latin typeface="Arial" panose="020B0604020202020204" pitchFamily="34" charset="0"/>
                <a:cs typeface="Arial" panose="020B0604020202020204" pitchFamily="34" charset="0"/>
              </a:rPr>
              <a:t>o</a:t>
            </a:r>
            <a:r>
              <a:rPr lang="en-US" altLang="x-none" sz="2000" dirty="0">
                <a:solidFill>
                  <a:srgbClr val="FF0000"/>
                </a:solidFill>
                <a:latin typeface="Arial" panose="020B0604020202020204" pitchFamily="34" charset="0"/>
                <a:cs typeface="Arial" panose="020B0604020202020204" pitchFamily="34" charset="0"/>
              </a:rPr>
              <a:t>C. </a:t>
            </a:r>
            <a:endParaRPr lang="en-US" altLang="x-none" sz="2000" dirty="0">
              <a:solidFill>
                <a:srgbClr val="002060"/>
              </a:solidFill>
              <a:latin typeface="Arial" panose="020B0604020202020204" pitchFamily="34" charset="0"/>
              <a:cs typeface="Arial" panose="020B0604020202020204" pitchFamily="34" charset="0"/>
            </a:endParaRPr>
          </a:p>
          <a:p>
            <a:pPr marL="342900" indent="-342900">
              <a:spcBef>
                <a:spcPts val="1200"/>
              </a:spcBef>
              <a:buFont typeface="Wingdings" pitchFamily="2" charset="2"/>
              <a:buChar char="q"/>
            </a:pPr>
            <a:r>
              <a:rPr lang="en-US" altLang="x-none" sz="2000" dirty="0">
                <a:solidFill>
                  <a:srgbClr val="002060"/>
                </a:solidFill>
                <a:latin typeface="Arial" panose="020B0604020202020204" pitchFamily="34" charset="0"/>
                <a:cs typeface="Arial" panose="020B0604020202020204" pitchFamily="34" charset="0"/>
              </a:rPr>
              <a:t>Optimum pump (i.e. cell) temperature should be </a:t>
            </a:r>
            <a:r>
              <a:rPr lang="en-US" altLang="x-none" sz="2000" b="1" dirty="0">
                <a:solidFill>
                  <a:srgbClr val="002060"/>
                </a:solidFill>
                <a:latin typeface="Arial" panose="020B0604020202020204" pitchFamily="34" charset="0"/>
                <a:cs typeface="Arial" panose="020B0604020202020204" pitchFamily="34" charset="0"/>
              </a:rPr>
              <a:t>as low as possible</a:t>
            </a:r>
            <a:r>
              <a:rPr lang="en-US" altLang="x-none" sz="2000" dirty="0">
                <a:solidFill>
                  <a:srgbClr val="002060"/>
                </a:solidFill>
                <a:latin typeface="Arial" panose="020B0604020202020204" pitchFamily="34" charset="0"/>
                <a:cs typeface="Arial" panose="020B0604020202020204" pitchFamily="34" charset="0"/>
              </a:rPr>
              <a:t> to prevent large losses of sensing solution (</a:t>
            </a:r>
            <a:r>
              <a:rPr lang="en-US" altLang="x-none" sz="2000" b="1" dirty="0">
                <a:solidFill>
                  <a:srgbClr val="002060"/>
                </a:solidFill>
                <a:latin typeface="Arial" panose="020B0604020202020204" pitchFamily="34" charset="0"/>
                <a:cs typeface="Arial" panose="020B0604020202020204" pitchFamily="34" charset="0"/>
              </a:rPr>
              <a:t>evaporation or spraying</a:t>
            </a:r>
            <a:r>
              <a:rPr lang="en-US" altLang="x-none" sz="2000" dirty="0">
                <a:solidFill>
                  <a:srgbClr val="002060"/>
                </a:solidFill>
                <a:latin typeface="Arial" panose="020B0604020202020204" pitchFamily="34" charset="0"/>
                <a:cs typeface="Arial" panose="020B0604020202020204" pitchFamily="34" charset="0"/>
              </a:rPr>
              <a:t>), particularly when reduced air pressures (&lt; 20-30 </a:t>
            </a:r>
            <a:r>
              <a:rPr lang="en-US" altLang="x-none" sz="2000" dirty="0" err="1">
                <a:solidFill>
                  <a:srgbClr val="002060"/>
                </a:solidFill>
                <a:latin typeface="Arial" panose="020B0604020202020204" pitchFamily="34" charset="0"/>
                <a:cs typeface="Arial" panose="020B0604020202020204" pitchFamily="34" charset="0"/>
              </a:rPr>
              <a:t>hPa</a:t>
            </a:r>
            <a:r>
              <a:rPr lang="en-US" altLang="x-none" sz="2000" dirty="0">
                <a:solidFill>
                  <a:srgbClr val="002060"/>
                </a:solidFill>
                <a:latin typeface="Arial" panose="020B0604020202020204" pitchFamily="34" charset="0"/>
                <a:cs typeface="Arial" panose="020B0604020202020204" pitchFamily="34" charset="0"/>
              </a:rPr>
              <a:t>) increase the potential for boiling, but </a:t>
            </a:r>
            <a:r>
              <a:rPr lang="en-US" altLang="x-none" sz="2000" b="1" dirty="0">
                <a:solidFill>
                  <a:srgbClr val="002060"/>
                </a:solidFill>
                <a:latin typeface="Arial" panose="020B0604020202020204" pitchFamily="34" charset="0"/>
                <a:cs typeface="Arial" panose="020B0604020202020204" pitchFamily="34" charset="0"/>
              </a:rPr>
              <a:t>not too low</a:t>
            </a:r>
            <a:r>
              <a:rPr lang="en-US" altLang="x-none" sz="2000" dirty="0">
                <a:solidFill>
                  <a:srgbClr val="002060"/>
                </a:solidFill>
                <a:latin typeface="Arial" panose="020B0604020202020204" pitchFamily="34" charset="0"/>
                <a:cs typeface="Arial" panose="020B0604020202020204" pitchFamily="34" charset="0"/>
              </a:rPr>
              <a:t> to avoid </a:t>
            </a:r>
            <a:r>
              <a:rPr lang="en-US" altLang="x-none" sz="2000" b="1" dirty="0">
                <a:solidFill>
                  <a:srgbClr val="002060"/>
                </a:solidFill>
                <a:latin typeface="Arial" panose="020B0604020202020204" pitchFamily="34" charset="0"/>
                <a:cs typeface="Arial" panose="020B0604020202020204" pitchFamily="34" charset="0"/>
              </a:rPr>
              <a:t>freezing</a:t>
            </a:r>
            <a:r>
              <a:rPr lang="en-US" altLang="x-none" sz="2000" dirty="0">
                <a:solidFill>
                  <a:srgbClr val="002060"/>
                </a:solidFill>
                <a:latin typeface="Arial" panose="020B0604020202020204" pitchFamily="34" charset="0"/>
                <a:cs typeface="Arial" panose="020B0604020202020204" pitchFamily="34" charset="0"/>
              </a:rPr>
              <a:t>!</a:t>
            </a:r>
          </a:p>
          <a:p>
            <a:pPr marL="342900" indent="-342900" eaLnBrk="1" hangingPunct="1">
              <a:spcBef>
                <a:spcPts val="1200"/>
              </a:spcBef>
              <a:buFont typeface="Wingdings" pitchFamily="2" charset="2"/>
              <a:buChar char="q"/>
            </a:pPr>
            <a:r>
              <a:rPr lang="en-US" altLang="x-none" sz="2000" dirty="0">
                <a:solidFill>
                  <a:srgbClr val="002060"/>
                </a:solidFill>
                <a:latin typeface="Arial" panose="020B0604020202020204" pitchFamily="34" charset="0"/>
                <a:cs typeface="Arial" panose="020B0604020202020204" pitchFamily="34" charset="0"/>
              </a:rPr>
              <a:t>Depending on the ECC sonde type the optimum pump temperature for SPC sondes should be 5-10 </a:t>
            </a:r>
            <a:r>
              <a:rPr lang="en-US" altLang="x-none" sz="2000" baseline="30000" dirty="0" err="1">
                <a:solidFill>
                  <a:srgbClr val="002060"/>
                </a:solidFill>
                <a:latin typeface="Arial" panose="020B0604020202020204" pitchFamily="34" charset="0"/>
                <a:cs typeface="Arial" panose="020B0604020202020204" pitchFamily="34" charset="0"/>
              </a:rPr>
              <a:t>o</a:t>
            </a:r>
            <a:r>
              <a:rPr lang="en-US" altLang="x-none" sz="2000" dirty="0" err="1">
                <a:solidFill>
                  <a:srgbClr val="002060"/>
                </a:solidFill>
                <a:latin typeface="Arial" panose="020B0604020202020204" pitchFamily="34" charset="0"/>
                <a:cs typeface="Arial" panose="020B0604020202020204" pitchFamily="34" charset="0"/>
              </a:rPr>
              <a:t>C</a:t>
            </a:r>
            <a:r>
              <a:rPr lang="en-US" altLang="x-none" sz="2000" dirty="0">
                <a:solidFill>
                  <a:srgbClr val="002060"/>
                </a:solidFill>
                <a:latin typeface="Arial" panose="020B0604020202020204" pitchFamily="34" charset="0"/>
                <a:cs typeface="Arial" panose="020B0604020202020204" pitchFamily="34" charset="0"/>
              </a:rPr>
              <a:t> and for </a:t>
            </a:r>
            <a:r>
              <a:rPr lang="en-US" altLang="x-none" sz="2000" dirty="0" err="1">
                <a:solidFill>
                  <a:srgbClr val="002060"/>
                </a:solidFill>
                <a:latin typeface="Arial" panose="020B0604020202020204" pitchFamily="34" charset="0"/>
                <a:cs typeface="Arial" panose="020B0604020202020204" pitchFamily="34" charset="0"/>
              </a:rPr>
              <a:t>En</a:t>
            </a:r>
            <a:r>
              <a:rPr lang="en-US" altLang="x-none" sz="2000" dirty="0">
                <a:solidFill>
                  <a:srgbClr val="002060"/>
                </a:solidFill>
                <a:latin typeface="Arial" panose="020B0604020202020204" pitchFamily="34" charset="0"/>
                <a:cs typeface="Arial" panose="020B0604020202020204" pitchFamily="34" charset="0"/>
              </a:rPr>
              <a:t>-Sci sondes 10-15 </a:t>
            </a:r>
            <a:r>
              <a:rPr lang="en-US" altLang="x-none" sz="2000" baseline="30000" dirty="0" err="1">
                <a:solidFill>
                  <a:srgbClr val="002060"/>
                </a:solidFill>
                <a:latin typeface="Arial" panose="020B0604020202020204" pitchFamily="34" charset="0"/>
                <a:cs typeface="Arial" panose="020B0604020202020204" pitchFamily="34" charset="0"/>
              </a:rPr>
              <a:t>o</a:t>
            </a:r>
            <a:r>
              <a:rPr lang="en-US" altLang="x-none" sz="2000" dirty="0" err="1">
                <a:solidFill>
                  <a:srgbClr val="002060"/>
                </a:solidFill>
                <a:latin typeface="Arial" panose="020B0604020202020204" pitchFamily="34" charset="0"/>
                <a:cs typeface="Arial" panose="020B0604020202020204" pitchFamily="34" charset="0"/>
              </a:rPr>
              <a:t>C</a:t>
            </a:r>
            <a:r>
              <a:rPr lang="en-US" altLang="x-none" sz="2000" dirty="0">
                <a:solidFill>
                  <a:srgbClr val="002060"/>
                </a:solidFill>
                <a:latin typeface="Arial" panose="020B0604020202020204" pitchFamily="34" charset="0"/>
                <a:cs typeface="Arial" panose="020B0604020202020204" pitchFamily="34" charset="0"/>
              </a:rPr>
              <a:t> over the course of the sounding, such that the temperature of the cathode solution is maintained above its freezing point.  </a:t>
            </a:r>
          </a:p>
          <a:p>
            <a:pPr marL="342900" indent="-342900" eaLnBrk="1" hangingPunct="1">
              <a:spcBef>
                <a:spcPts val="1200"/>
              </a:spcBef>
              <a:buFont typeface="Wingdings" pitchFamily="2" charset="2"/>
              <a:buChar char="q"/>
            </a:pPr>
            <a:r>
              <a:rPr lang="en-US" altLang="x-none" sz="2000" dirty="0">
                <a:solidFill>
                  <a:srgbClr val="002060"/>
                </a:solidFill>
                <a:latin typeface="Arial" panose="020B0604020202020204" pitchFamily="34" charset="0"/>
                <a:cs typeface="Arial" panose="020B0604020202020204" pitchFamily="34" charset="0"/>
              </a:rPr>
              <a:t>A proper in-flight pump temperature can be achieved through the use of :</a:t>
            </a:r>
          </a:p>
          <a:p>
            <a:pPr marL="857250" lvl="1" indent="-400050">
              <a:spcBef>
                <a:spcPts val="1200"/>
              </a:spcBef>
              <a:buFont typeface="+mj-lt"/>
              <a:buAutoNum type="romanUcPeriod"/>
            </a:pPr>
            <a:r>
              <a:rPr lang="en-US" altLang="x-none" sz="2000" dirty="0">
                <a:solidFill>
                  <a:srgbClr val="002060"/>
                </a:solidFill>
                <a:latin typeface="Arial" panose="020B0604020202020204" pitchFamily="34" charset="0"/>
                <a:cs typeface="Arial" panose="020B0604020202020204" pitchFamily="34" charset="0"/>
              </a:rPr>
              <a:t>Passive heat source: Add an air free water bag/can as heat capacity</a:t>
            </a:r>
          </a:p>
          <a:p>
            <a:pPr marL="857250" lvl="1" indent="-400050">
              <a:spcBef>
                <a:spcPts val="1200"/>
              </a:spcBef>
              <a:buFont typeface="+mj-lt"/>
              <a:buAutoNum type="romanUcPeriod"/>
            </a:pPr>
            <a:r>
              <a:rPr lang="en-US" altLang="x-none" sz="2000" dirty="0">
                <a:solidFill>
                  <a:srgbClr val="002060"/>
                </a:solidFill>
                <a:latin typeface="Arial" panose="020B0604020202020204" pitchFamily="34" charset="0"/>
                <a:cs typeface="Arial" panose="020B0604020202020204" pitchFamily="34" charset="0"/>
              </a:rPr>
              <a:t>Active (electrically) controlled heat source: only turned on when the pump temperature falls below a certain threshold and turned off when the pump temperature is above the threshold (can be integrated in the interface)</a:t>
            </a:r>
          </a:p>
        </p:txBody>
      </p:sp>
      <p:pic>
        <p:nvPicPr>
          <p:cNvPr id="9" name="Audio 8">
            <a:hlinkClick r:id="" action="ppaction://media"/>
            <a:extLst>
              <a:ext uri="{FF2B5EF4-FFF2-40B4-BE49-F238E27FC236}">
                <a16:creationId xmlns:a16="http://schemas.microsoft.com/office/drawing/2014/main" id="{8BB76439-1069-9F26-8BC7-20B578D5E59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577265716"/>
      </p:ext>
    </p:extLst>
  </p:cSld>
  <p:clrMapOvr>
    <a:masterClrMapping/>
  </p:clrMapOvr>
  <mc:AlternateContent xmlns:mc="http://schemas.openxmlformats.org/markup-compatibility/2006" xmlns:p14="http://schemas.microsoft.com/office/powerpoint/2010/main">
    <mc:Choice Requires="p14">
      <p:transition spd="slow" p14:dur="2000" advTm="154511"/>
    </mc:Choice>
    <mc:Fallback xmlns="">
      <p:transition spd="slow" advTm="154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0" y="-11158"/>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de-DE" altLang="en-US" sz="2400" dirty="0">
                <a:solidFill>
                  <a:srgbClr val="000066"/>
                </a:solidFill>
                <a:latin typeface="Arial" panose="020B0604020202020204" pitchFamily="34" charset="0"/>
                <a:cs typeface="Arial" panose="020B0604020202020204" pitchFamily="34" charset="0"/>
              </a:rPr>
              <a:t>Maintenance: </a:t>
            </a:r>
            <a:r>
              <a:rPr lang="de-DE" altLang="en-US" sz="2400" dirty="0" err="1">
                <a:solidFill>
                  <a:srgbClr val="000066"/>
                </a:solidFill>
                <a:latin typeface="Arial" panose="020B0604020202020204" pitchFamily="34" charset="0"/>
                <a:cs typeface="Arial" panose="020B0604020202020204" pitchFamily="34" charset="0"/>
              </a:rPr>
              <a:t>Preparation</a:t>
            </a:r>
            <a:r>
              <a:rPr lang="de-DE" altLang="en-US" sz="2400" dirty="0">
                <a:solidFill>
                  <a:srgbClr val="000066"/>
                </a:solidFill>
                <a:latin typeface="Arial" panose="020B0604020202020204" pitchFamily="34" charset="0"/>
                <a:cs typeface="Arial" panose="020B0604020202020204" pitchFamily="34" charset="0"/>
              </a:rPr>
              <a:t> Check Unit (PCU)</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76502"/>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16</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Box 4">
            <a:extLst>
              <a:ext uri="{FF2B5EF4-FFF2-40B4-BE49-F238E27FC236}">
                <a16:creationId xmlns:a16="http://schemas.microsoft.com/office/drawing/2014/main" id="{17D65BE7-0B93-C8E5-1193-9C8115D2DB1A}"/>
              </a:ext>
            </a:extLst>
          </p:cNvPr>
          <p:cNvSpPr txBox="1"/>
          <p:nvPr/>
        </p:nvSpPr>
        <p:spPr>
          <a:xfrm>
            <a:off x="3418557" y="899949"/>
            <a:ext cx="8622391" cy="5016758"/>
          </a:xfrm>
          <a:prstGeom prst="rect">
            <a:avLst/>
          </a:prstGeom>
          <a:noFill/>
        </p:spPr>
        <p:txBody>
          <a:bodyPr wrap="square">
            <a:spAutoFit/>
          </a:bodyPr>
          <a:lstStyle/>
          <a:p>
            <a:pPr marL="914400" lvl="1" indent="-457200">
              <a:spcBef>
                <a:spcPts val="600"/>
              </a:spcBef>
              <a:spcAft>
                <a:spcPts val="600"/>
              </a:spcAft>
              <a:buFont typeface="+mj-lt"/>
              <a:buAutoNum type="arabicPeriod"/>
            </a:pPr>
            <a:r>
              <a:rPr lang="en-US"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Check the UV-Lamp (UV of 185 nm)  </a:t>
            </a:r>
          </a:p>
          <a:p>
            <a:pPr marL="1200150" lvl="2" indent="-285750">
              <a:spcBef>
                <a:spcPts val="600"/>
              </a:spcBef>
              <a:spcAft>
                <a:spcPts val="600"/>
              </a:spcAft>
              <a:buFont typeface="Arial" panose="020B0604020202020204" pitchFamily="34" charset="0"/>
              <a:buChar char="•"/>
            </a:pP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Is there a change </a:t>
            </a:r>
            <a:r>
              <a:rPr lang="en-US" sz="2000" dirty="0">
                <a:solidFill>
                  <a:srgbClr val="002060"/>
                </a:solidFill>
                <a:latin typeface="Arial" panose="020B0604020202020204" pitchFamily="34" charset="0"/>
                <a:ea typeface="Calibri" panose="020F0502020204030204" pitchFamily="34" charset="0"/>
                <a:cs typeface="Arial" panose="020B0604020202020204" pitchFamily="34" charset="0"/>
              </a:rPr>
              <a:t>in</a:t>
            </a: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 the position of the </a:t>
            </a:r>
            <a:r>
              <a:rPr lang="en-US" sz="2000" u="sng" dirty="0">
                <a:solidFill>
                  <a:srgbClr val="002060"/>
                </a:solidFill>
                <a:effectLst/>
                <a:latin typeface="Arial" panose="020B0604020202020204" pitchFamily="34" charset="0"/>
                <a:ea typeface="Calibri" panose="020F0502020204030204" pitchFamily="34" charset="0"/>
                <a:cs typeface="Arial" panose="020B0604020202020204" pitchFamily="34" charset="0"/>
              </a:rPr>
              <a:t>“movable UV-light shielding tube</a:t>
            </a: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 that is used to test the 5 µA cell current (more than 20% change in the full length of the shielding tube)?  </a:t>
            </a:r>
          </a:p>
          <a:p>
            <a:pPr marL="1200150" lvl="2" indent="-285750">
              <a:spcBef>
                <a:spcPts val="600"/>
              </a:spcBef>
              <a:spcAft>
                <a:spcPts val="600"/>
              </a:spcAft>
              <a:buFont typeface="Apple Symbols" panose="02000000000000000000" pitchFamily="2" charset="-79"/>
              <a:buChar char="⫸"/>
            </a:pPr>
            <a:r>
              <a:rPr lang="en-US" sz="2000" b="1" i="1" dirty="0">
                <a:solidFill>
                  <a:srgbClr val="FF0000"/>
                </a:solidFill>
                <a:effectLst/>
                <a:latin typeface="Arial" panose="020B0604020202020204" pitchFamily="34" charset="0"/>
                <a:ea typeface="Calibri" panose="020F0502020204030204" pitchFamily="34" charset="0"/>
                <a:cs typeface="Arial" panose="020B0604020202020204" pitchFamily="34" charset="0"/>
              </a:rPr>
              <a:t>If yes, then install a new lamp.</a:t>
            </a:r>
            <a:endParaRPr lang="x-none" sz="2000" b="1" i="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914400" lvl="1" indent="-457200">
              <a:spcBef>
                <a:spcPts val="600"/>
              </a:spcBef>
              <a:spcAft>
                <a:spcPts val="600"/>
              </a:spcAft>
              <a:buFont typeface="+mj-lt"/>
              <a:buAutoNum type="arabicPeriod"/>
            </a:pPr>
            <a:r>
              <a:rPr lang="en-US"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Check the UV-Quartz glass cuvette cleanliness: </a:t>
            </a:r>
          </a:p>
          <a:p>
            <a:pPr marL="1200150" lvl="2" indent="-285750">
              <a:spcBef>
                <a:spcPts val="600"/>
              </a:spcBef>
              <a:spcAft>
                <a:spcPts val="600"/>
              </a:spcAft>
              <a:buFont typeface="Arial" panose="020B0604020202020204" pitchFamily="34" charset="0"/>
              <a:buChar char="•"/>
            </a:pPr>
            <a:r>
              <a:rPr lang="en-US" sz="2000" dirty="0">
                <a:solidFill>
                  <a:srgbClr val="002060"/>
                </a:solidFill>
                <a:latin typeface="Arial" panose="020B0604020202020204" pitchFamily="34" charset="0"/>
                <a:ea typeface="Calibri" panose="020F0502020204030204" pitchFamily="34" charset="0"/>
                <a:cs typeface="Arial" panose="020B0604020202020204" pitchFamily="34" charset="0"/>
              </a:rPr>
              <a:t>Even if</a:t>
            </a: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 the UV-Lamp is okay, there can still be more than an apparent 20% change in full length of the shielding tube due to a degraded transparency </a:t>
            </a:r>
            <a:r>
              <a:rPr lang="en-US" sz="2000" dirty="0">
                <a:solidFill>
                  <a:srgbClr val="002060"/>
                </a:solidFill>
                <a:latin typeface="Arial" panose="020B0604020202020204" pitchFamily="34" charset="0"/>
                <a:ea typeface="Calibri" panose="020F0502020204030204" pitchFamily="34" charset="0"/>
                <a:cs typeface="Arial" panose="020B0604020202020204" pitchFamily="34" charset="0"/>
              </a:rPr>
              <a:t>from a</a:t>
            </a: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 dirty cuvette</a:t>
            </a:r>
          </a:p>
          <a:p>
            <a:pPr marL="1200150" lvl="2" indent="-285750">
              <a:spcBef>
                <a:spcPts val="600"/>
              </a:spcBef>
              <a:spcAft>
                <a:spcPts val="600"/>
              </a:spcAft>
              <a:buFont typeface="Arial" panose="020B0604020202020204" pitchFamily="34" charset="0"/>
              <a:buChar char="•"/>
            </a:pP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In case the gas filter is okay, but the background currents </a:t>
            </a:r>
            <a:r>
              <a:rPr lang="en-US" sz="2000" b="1" i="1" dirty="0">
                <a:solidFill>
                  <a:srgbClr val="002060"/>
                </a:solidFill>
                <a:effectLst/>
                <a:latin typeface="Arial" panose="020B0604020202020204" pitchFamily="34" charset="0"/>
                <a:ea typeface="Calibri" panose="020F0502020204030204" pitchFamily="34" charset="0"/>
                <a:cs typeface="Arial" panose="020B0604020202020204" pitchFamily="34" charset="0"/>
              </a:rPr>
              <a:t>I</a:t>
            </a:r>
            <a:r>
              <a:rPr lang="en-US" sz="2000" b="1" i="1" baseline="-25000" dirty="0">
                <a:solidFill>
                  <a:srgbClr val="002060"/>
                </a:solidFill>
                <a:effectLst/>
                <a:latin typeface="Arial" panose="020B0604020202020204" pitchFamily="34" charset="0"/>
                <a:ea typeface="Calibri" panose="020F0502020204030204" pitchFamily="34" charset="0"/>
                <a:cs typeface="Arial" panose="020B0604020202020204" pitchFamily="34" charset="0"/>
              </a:rPr>
              <a:t>B0</a:t>
            </a: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and </a:t>
            </a:r>
            <a:r>
              <a:rPr lang="en-US" sz="2000" b="1" i="1" dirty="0">
                <a:solidFill>
                  <a:srgbClr val="002060"/>
                </a:solidFill>
                <a:effectLst/>
                <a:latin typeface="Arial" panose="020B0604020202020204" pitchFamily="34" charset="0"/>
                <a:ea typeface="Calibri" panose="020F0502020204030204" pitchFamily="34" charset="0"/>
                <a:cs typeface="Arial" panose="020B0604020202020204" pitchFamily="34" charset="0"/>
              </a:rPr>
              <a:t>I</a:t>
            </a:r>
            <a:r>
              <a:rPr lang="en-US" sz="2000" b="1" i="1" baseline="-25000" dirty="0">
                <a:solidFill>
                  <a:srgbClr val="002060"/>
                </a:solidFill>
                <a:effectLst/>
                <a:latin typeface="Arial" panose="020B0604020202020204" pitchFamily="34" charset="0"/>
                <a:ea typeface="Calibri" panose="020F0502020204030204" pitchFamily="34" charset="0"/>
                <a:cs typeface="Arial" panose="020B0604020202020204" pitchFamily="34" charset="0"/>
              </a:rPr>
              <a:t>B1</a:t>
            </a: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are systematically too high and NOT within the recommended values.</a:t>
            </a:r>
            <a:endParaRPr lang="en-US" sz="2000" i="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1200150" lvl="2" indent="-285750">
              <a:spcBef>
                <a:spcPts val="600"/>
              </a:spcBef>
              <a:spcAft>
                <a:spcPts val="600"/>
              </a:spcAft>
              <a:buFont typeface="Apple Symbols" panose="02000000000000000000" pitchFamily="2" charset="-79"/>
              <a:buChar char="⫸"/>
            </a:pPr>
            <a:r>
              <a:rPr lang="en-US" sz="2000" b="1" i="1" dirty="0">
                <a:solidFill>
                  <a:srgbClr val="FF0000"/>
                </a:solidFill>
                <a:latin typeface="Arial" panose="020B0604020202020204" pitchFamily="34" charset="0"/>
                <a:ea typeface="Calibri" panose="020F0502020204030204" pitchFamily="34" charset="0"/>
                <a:cs typeface="Arial" panose="020B0604020202020204" pitchFamily="34" charset="0"/>
              </a:rPr>
              <a:t>If the cuvette is not clean, then replace it with a new one.</a:t>
            </a:r>
            <a:r>
              <a:rPr lang="en-US" sz="2000" b="1" i="1"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endParaRPr lang="x-none" sz="2000" b="1" i="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F67AA354-AE9E-9A5A-EAA3-A68095F5AE21}"/>
              </a:ext>
            </a:extLst>
          </p:cNvPr>
          <p:cNvSpPr txBox="1"/>
          <p:nvPr/>
        </p:nvSpPr>
        <p:spPr>
          <a:xfrm>
            <a:off x="-3368" y="6208878"/>
            <a:ext cx="2509277" cy="400110"/>
          </a:xfrm>
          <a:prstGeom prst="rect">
            <a:avLst/>
          </a:prstGeom>
          <a:noFill/>
        </p:spPr>
        <p:txBody>
          <a:bodyPr wrap="none" rtlCol="0">
            <a:spAutoFit/>
          </a:bodyPr>
          <a:lstStyle/>
          <a:p>
            <a:r>
              <a:rPr lang="x-none" sz="2000" i="1" dirty="0">
                <a:solidFill>
                  <a:srgbClr val="002060"/>
                </a:solidFill>
                <a:latin typeface="Arial" panose="020B0604020202020204" pitchFamily="34" charset="0"/>
                <a:cs typeface="Arial" panose="020B0604020202020204" pitchFamily="34" charset="0"/>
              </a:rPr>
              <a:t>Housing</a:t>
            </a:r>
            <a:r>
              <a:rPr lang="x-none" sz="2000" i="1" dirty="0">
                <a:latin typeface="Arial" panose="020B0604020202020204" pitchFamily="34" charset="0"/>
                <a:cs typeface="Arial" panose="020B0604020202020204" pitchFamily="34" charset="0"/>
              </a:rPr>
              <a:t> </a:t>
            </a:r>
            <a:r>
              <a:rPr lang="x-none" sz="2000" i="1" dirty="0">
                <a:solidFill>
                  <a:srgbClr val="002060"/>
                </a:solidFill>
                <a:latin typeface="Arial" panose="020B0604020202020204" pitchFamily="34" charset="0"/>
                <a:cs typeface="Arial" panose="020B0604020202020204" pitchFamily="34" charset="0"/>
              </a:rPr>
              <a:t>UV-Cuvette</a:t>
            </a:r>
          </a:p>
        </p:txBody>
      </p:sp>
      <p:sp>
        <p:nvSpPr>
          <p:cNvPr id="13" name="TextBox 12">
            <a:extLst>
              <a:ext uri="{FF2B5EF4-FFF2-40B4-BE49-F238E27FC236}">
                <a16:creationId xmlns:a16="http://schemas.microsoft.com/office/drawing/2014/main" id="{CDFF3C86-24AF-A12B-B57C-47CFC5F82EB2}"/>
              </a:ext>
            </a:extLst>
          </p:cNvPr>
          <p:cNvSpPr txBox="1"/>
          <p:nvPr/>
        </p:nvSpPr>
        <p:spPr>
          <a:xfrm>
            <a:off x="1692663" y="5883147"/>
            <a:ext cx="1922578" cy="400110"/>
          </a:xfrm>
          <a:prstGeom prst="rect">
            <a:avLst/>
          </a:prstGeom>
          <a:noFill/>
        </p:spPr>
        <p:txBody>
          <a:bodyPr wrap="none" rtlCol="0">
            <a:spAutoFit/>
          </a:bodyPr>
          <a:lstStyle/>
          <a:p>
            <a:r>
              <a:rPr lang="x-none" sz="2000" i="1" dirty="0">
                <a:solidFill>
                  <a:srgbClr val="002060"/>
                </a:solidFill>
                <a:latin typeface="Arial" panose="020B0604020202020204" pitchFamily="34" charset="0"/>
                <a:cs typeface="Arial" panose="020B0604020202020204" pitchFamily="34" charset="0"/>
              </a:rPr>
              <a:t>Entry UV-Lamp</a:t>
            </a:r>
          </a:p>
        </p:txBody>
      </p:sp>
      <p:pic>
        <p:nvPicPr>
          <p:cNvPr id="6" name="Picture 5">
            <a:extLst>
              <a:ext uri="{FF2B5EF4-FFF2-40B4-BE49-F238E27FC236}">
                <a16:creationId xmlns:a16="http://schemas.microsoft.com/office/drawing/2014/main" id="{2BA73E95-6892-5507-BC9B-8A8153EDE526}"/>
              </a:ext>
            </a:extLst>
          </p:cNvPr>
          <p:cNvPicPr>
            <a:picLocks noChangeAspect="1"/>
          </p:cNvPicPr>
          <p:nvPr/>
        </p:nvPicPr>
        <p:blipFill>
          <a:blip r:embed="rId12"/>
          <a:stretch>
            <a:fillRect/>
          </a:stretch>
        </p:blipFill>
        <p:spPr>
          <a:xfrm>
            <a:off x="307057" y="660988"/>
            <a:ext cx="3111500" cy="2641600"/>
          </a:xfrm>
          <a:prstGeom prst="rect">
            <a:avLst/>
          </a:prstGeom>
        </p:spPr>
      </p:pic>
      <p:sp>
        <p:nvSpPr>
          <p:cNvPr id="9" name="Google Shape;422;p14">
            <a:extLst>
              <a:ext uri="{FF2B5EF4-FFF2-40B4-BE49-F238E27FC236}">
                <a16:creationId xmlns:a16="http://schemas.microsoft.com/office/drawing/2014/main" id="{DE5451CD-5ABE-9B7B-D0BA-94CE7FA18976}"/>
              </a:ext>
            </a:extLst>
          </p:cNvPr>
          <p:cNvSpPr/>
          <p:nvPr/>
        </p:nvSpPr>
        <p:spPr>
          <a:xfrm>
            <a:off x="1672393" y="2138289"/>
            <a:ext cx="690979" cy="588443"/>
          </a:xfrm>
          <a:prstGeom prst="wedgeEllipseCallout">
            <a:avLst>
              <a:gd name="adj1" fmla="val 367637"/>
              <a:gd name="adj2" fmla="val -90236"/>
            </a:avLst>
          </a:prstGeom>
          <a:solidFill>
            <a:srgbClr val="FF85FF">
              <a:alpha val="21960"/>
            </a:srgbClr>
          </a:solid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4" name="Picture 13">
            <a:extLst>
              <a:ext uri="{FF2B5EF4-FFF2-40B4-BE49-F238E27FC236}">
                <a16:creationId xmlns:a16="http://schemas.microsoft.com/office/drawing/2014/main" id="{0F86728C-F4CC-D6CA-92B4-67A0B14A1E00}"/>
              </a:ext>
            </a:extLst>
          </p:cNvPr>
          <p:cNvPicPr>
            <a:picLocks noChangeAspect="1"/>
          </p:cNvPicPr>
          <p:nvPr/>
        </p:nvPicPr>
        <p:blipFill>
          <a:blip r:embed="rId13"/>
          <a:stretch>
            <a:fillRect/>
          </a:stretch>
        </p:blipFill>
        <p:spPr>
          <a:xfrm>
            <a:off x="307057" y="3478081"/>
            <a:ext cx="3111500" cy="2336800"/>
          </a:xfrm>
          <a:prstGeom prst="rect">
            <a:avLst/>
          </a:prstGeom>
        </p:spPr>
      </p:pic>
      <p:sp>
        <p:nvSpPr>
          <p:cNvPr id="17" name="Google Shape;422;p14">
            <a:extLst>
              <a:ext uri="{FF2B5EF4-FFF2-40B4-BE49-F238E27FC236}">
                <a16:creationId xmlns:a16="http://schemas.microsoft.com/office/drawing/2014/main" id="{00C408AA-24CD-50E1-49CD-13F1A9A74590}"/>
              </a:ext>
            </a:extLst>
          </p:cNvPr>
          <p:cNvSpPr/>
          <p:nvPr/>
        </p:nvSpPr>
        <p:spPr>
          <a:xfrm>
            <a:off x="1559804" y="4517790"/>
            <a:ext cx="512056" cy="673259"/>
          </a:xfrm>
          <a:prstGeom prst="wedgeEllipseCallout">
            <a:avLst>
              <a:gd name="adj1" fmla="val -272081"/>
              <a:gd name="adj2" fmla="val 213093"/>
            </a:avLst>
          </a:prstGeom>
          <a:solidFill>
            <a:srgbClr val="FF85FF">
              <a:alpha val="21960"/>
            </a:srgbClr>
          </a:solid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 name="Google Shape;422;p14">
            <a:extLst>
              <a:ext uri="{FF2B5EF4-FFF2-40B4-BE49-F238E27FC236}">
                <a16:creationId xmlns:a16="http://schemas.microsoft.com/office/drawing/2014/main" id="{089E4B5D-F690-0BFD-EC45-03581F0BA2EE}"/>
              </a:ext>
            </a:extLst>
          </p:cNvPr>
          <p:cNvSpPr/>
          <p:nvPr/>
        </p:nvSpPr>
        <p:spPr>
          <a:xfrm>
            <a:off x="1613782" y="5191049"/>
            <a:ext cx="458078" cy="295351"/>
          </a:xfrm>
          <a:prstGeom prst="wedgeEllipseCallout">
            <a:avLst>
              <a:gd name="adj1" fmla="val 103529"/>
              <a:gd name="adj2" fmla="val 195546"/>
            </a:avLst>
          </a:prstGeom>
          <a:solidFill>
            <a:srgbClr val="FF85FF">
              <a:alpha val="21960"/>
            </a:srgbClr>
          </a:solid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panose="020B0604020202020204" pitchFamily="34" charset="0"/>
              <a:ea typeface="Arial"/>
              <a:cs typeface="Arial" panose="020B0604020202020204" pitchFamily="34" charset="0"/>
              <a:sym typeface="Arial"/>
            </a:endParaRPr>
          </a:p>
        </p:txBody>
      </p:sp>
      <p:pic>
        <p:nvPicPr>
          <p:cNvPr id="11" name="Audio 10">
            <a:hlinkClick r:id="" action="ppaction://media"/>
            <a:extLst>
              <a:ext uri="{FF2B5EF4-FFF2-40B4-BE49-F238E27FC236}">
                <a16:creationId xmlns:a16="http://schemas.microsoft.com/office/drawing/2014/main" id="{58B65822-F757-8C91-E322-9AB7472E78B1}"/>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776754482"/>
      </p:ext>
    </p:extLst>
  </p:cSld>
  <p:clrMapOvr>
    <a:masterClrMapping/>
  </p:clrMapOvr>
  <mc:AlternateContent xmlns:mc="http://schemas.openxmlformats.org/markup-compatibility/2006" xmlns:p14="http://schemas.microsoft.com/office/powerpoint/2010/main">
    <mc:Choice Requires="p14">
      <p:transition spd="slow" p14:dur="2000" advTm="102635"/>
    </mc:Choice>
    <mc:Fallback xmlns="">
      <p:transition spd="slow" advTm="1026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0" y="-6142"/>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de-DE" altLang="en-US" sz="2400" dirty="0">
                <a:solidFill>
                  <a:srgbClr val="000066"/>
                </a:solidFill>
                <a:latin typeface="Arial" panose="020B0604020202020204" pitchFamily="34" charset="0"/>
                <a:cs typeface="Arial" panose="020B0604020202020204" pitchFamily="34" charset="0"/>
              </a:rPr>
              <a:t>Maintenance: Zero </a:t>
            </a:r>
            <a:r>
              <a:rPr lang="de-DE" altLang="en-US" sz="2400" dirty="0" err="1">
                <a:solidFill>
                  <a:srgbClr val="000066"/>
                </a:solidFill>
                <a:latin typeface="Arial" panose="020B0604020202020204" pitchFamily="34" charset="0"/>
                <a:cs typeface="Arial" panose="020B0604020202020204" pitchFamily="34" charset="0"/>
              </a:rPr>
              <a:t>Ozone</a:t>
            </a:r>
            <a:r>
              <a:rPr lang="de-DE" altLang="en-US" sz="2400" dirty="0">
                <a:solidFill>
                  <a:srgbClr val="000066"/>
                </a:solidFill>
                <a:latin typeface="Arial" panose="020B0604020202020204" pitchFamily="34" charset="0"/>
                <a:cs typeface="Arial" panose="020B0604020202020204" pitchFamily="34" charset="0"/>
              </a:rPr>
              <a:t> Air Supply and </a:t>
            </a:r>
            <a:r>
              <a:rPr lang="de-DE" altLang="en-US" sz="2400" dirty="0" err="1">
                <a:solidFill>
                  <a:srgbClr val="000066"/>
                </a:solidFill>
                <a:latin typeface="Arial" panose="020B0604020202020204" pitchFamily="34" charset="0"/>
                <a:cs typeface="Arial" panose="020B0604020202020204" pitchFamily="34" charset="0"/>
              </a:rPr>
              <a:t>Automatic</a:t>
            </a:r>
            <a:r>
              <a:rPr lang="de-DE" altLang="en-US" sz="2400" dirty="0">
                <a:solidFill>
                  <a:srgbClr val="000066"/>
                </a:solidFill>
                <a:latin typeface="Arial" panose="020B0604020202020204" pitchFamily="34" charset="0"/>
                <a:cs typeface="Arial" panose="020B0604020202020204" pitchFamily="34" charset="0"/>
              </a:rPr>
              <a:t> </a:t>
            </a:r>
            <a:r>
              <a:rPr lang="de-DE" altLang="en-US" sz="2400" dirty="0" err="1">
                <a:solidFill>
                  <a:srgbClr val="000066"/>
                </a:solidFill>
                <a:latin typeface="Arial" panose="020B0604020202020204" pitchFamily="34" charset="0"/>
                <a:cs typeface="Arial" panose="020B0604020202020204" pitchFamily="34" charset="0"/>
              </a:rPr>
              <a:t>Flowmeter</a:t>
            </a:r>
            <a:endParaRPr lang="de-DE" altLang="en-US" sz="2400" dirty="0">
              <a:solidFill>
                <a:srgbClr val="000066"/>
              </a:solidFill>
              <a:latin typeface="Arial" panose="020B0604020202020204" pitchFamily="34" charset="0"/>
              <a:cs typeface="Arial" panose="020B0604020202020204" pitchFamily="34" charset="0"/>
            </a:endParaRP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17</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Box 4">
            <a:extLst>
              <a:ext uri="{FF2B5EF4-FFF2-40B4-BE49-F238E27FC236}">
                <a16:creationId xmlns:a16="http://schemas.microsoft.com/office/drawing/2014/main" id="{17D65BE7-0B93-C8E5-1193-9C8115D2DB1A}"/>
              </a:ext>
            </a:extLst>
          </p:cNvPr>
          <p:cNvSpPr txBox="1"/>
          <p:nvPr/>
        </p:nvSpPr>
        <p:spPr>
          <a:xfrm>
            <a:off x="3638461" y="1081607"/>
            <a:ext cx="8246197" cy="4632037"/>
          </a:xfrm>
          <a:prstGeom prst="rect">
            <a:avLst/>
          </a:prstGeom>
          <a:noFill/>
        </p:spPr>
        <p:txBody>
          <a:bodyPr wrap="square">
            <a:spAutoFit/>
          </a:bodyPr>
          <a:lstStyle/>
          <a:p>
            <a:pPr marL="342900" lvl="0" indent="-342900">
              <a:spcBef>
                <a:spcPts val="600"/>
              </a:spcBef>
              <a:buAutoNum type="arabicPeriod"/>
            </a:pPr>
            <a:r>
              <a:rPr lang="en-US"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Zero Ozone-Purified Air Supply:</a:t>
            </a:r>
          </a:p>
          <a:p>
            <a:pPr marL="742950" lvl="1" indent="-285750">
              <a:spcBef>
                <a:spcPts val="600"/>
              </a:spcBef>
              <a:buFont typeface="Wingdings" pitchFamily="2" charset="2"/>
              <a:buChar char="Ø"/>
            </a:pP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Check Zero Ozone -Purified Air Filter (moist indicator), especially when background </a:t>
            </a:r>
            <a:r>
              <a:rPr lang="en-US" sz="2000" dirty="0">
                <a:solidFill>
                  <a:srgbClr val="002060"/>
                </a:solidFill>
                <a:latin typeface="Arial" panose="020B0604020202020204" pitchFamily="34" charset="0"/>
                <a:ea typeface="Calibri" panose="020F0502020204030204" pitchFamily="34" charset="0"/>
                <a:cs typeface="Arial" panose="020B0604020202020204" pitchFamily="34" charset="0"/>
              </a:rPr>
              <a:t>c</a:t>
            </a: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urrents are NOT within recommended </a:t>
            </a:r>
            <a:r>
              <a:rPr lang="en-US" sz="2000" b="1" i="1" dirty="0">
                <a:solidFill>
                  <a:srgbClr val="002060"/>
                </a:solidFill>
                <a:effectLst/>
                <a:latin typeface="Arial" panose="020B0604020202020204" pitchFamily="34" charset="0"/>
                <a:ea typeface="Calibri" panose="020F0502020204030204" pitchFamily="34" charset="0"/>
                <a:cs typeface="Arial" panose="020B0604020202020204" pitchFamily="34" charset="0"/>
              </a:rPr>
              <a:t>I</a:t>
            </a:r>
            <a:r>
              <a:rPr lang="en-US" sz="2000" b="1" i="1" baseline="-25000" dirty="0">
                <a:solidFill>
                  <a:srgbClr val="002060"/>
                </a:solidFill>
                <a:effectLst/>
                <a:latin typeface="Arial" panose="020B0604020202020204" pitchFamily="34" charset="0"/>
                <a:ea typeface="Calibri" panose="020F0502020204030204" pitchFamily="34" charset="0"/>
                <a:cs typeface="Arial" panose="020B0604020202020204" pitchFamily="34" charset="0"/>
              </a:rPr>
              <a:t>B0</a:t>
            </a: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and </a:t>
            </a:r>
            <a:r>
              <a:rPr lang="en-US" sz="2000" b="1" i="1" dirty="0">
                <a:solidFill>
                  <a:srgbClr val="002060"/>
                </a:solidFill>
                <a:effectLst/>
                <a:latin typeface="Arial" panose="020B0604020202020204" pitchFamily="34" charset="0"/>
                <a:ea typeface="Calibri" panose="020F0502020204030204" pitchFamily="34" charset="0"/>
                <a:cs typeface="Arial" panose="020B0604020202020204" pitchFamily="34" charset="0"/>
              </a:rPr>
              <a:t>I</a:t>
            </a:r>
            <a:r>
              <a:rPr lang="en-US" sz="2000" b="1" i="1" baseline="-25000" dirty="0">
                <a:solidFill>
                  <a:srgbClr val="002060"/>
                </a:solidFill>
                <a:effectLst/>
                <a:latin typeface="Arial" panose="020B0604020202020204" pitchFamily="34" charset="0"/>
                <a:ea typeface="Calibri" panose="020F0502020204030204" pitchFamily="34" charset="0"/>
                <a:cs typeface="Arial" panose="020B0604020202020204" pitchFamily="34" charset="0"/>
              </a:rPr>
              <a:t>B1</a:t>
            </a: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 values.</a:t>
            </a:r>
          </a:p>
          <a:p>
            <a:pPr marL="1200150" lvl="2" indent="-285750">
              <a:spcBef>
                <a:spcPts val="600"/>
              </a:spcBef>
              <a:buFont typeface="Apple Symbols" panose="02000000000000000000" pitchFamily="2" charset="-79"/>
              <a:buChar char="⫸"/>
            </a:pPr>
            <a:r>
              <a:rPr lang="en-US"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If </a:t>
            </a:r>
            <a:r>
              <a:rPr lang="en-US" sz="2000" i="1" dirty="0">
                <a:solidFill>
                  <a:srgbClr val="FF0000"/>
                </a:solidFill>
                <a:latin typeface="Arial" panose="020B0604020202020204" pitchFamily="34" charset="0"/>
                <a:ea typeface="Calibri" panose="020F0502020204030204" pitchFamily="34" charset="0"/>
                <a:cs typeface="Arial" panose="020B0604020202020204" pitchFamily="34" charset="0"/>
              </a:rPr>
              <a:t>the </a:t>
            </a:r>
            <a:r>
              <a:rPr lang="de-DE"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filter has degraded, replace with a new (or regenerated) </a:t>
            </a:r>
            <a:r>
              <a:rPr lang="en-US"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Zero Ozone-Purified Air Filter</a:t>
            </a:r>
          </a:p>
          <a:p>
            <a:pPr marL="1200150" lvl="2" indent="-285750">
              <a:spcBef>
                <a:spcPts val="600"/>
              </a:spcBef>
              <a:buFont typeface="Apple Symbols" panose="02000000000000000000" pitchFamily="2" charset="-79"/>
              <a:buChar char="⫸"/>
            </a:pPr>
            <a:r>
              <a:rPr lang="en-US" sz="2000" i="1" dirty="0">
                <a:solidFill>
                  <a:srgbClr val="FF0000"/>
                </a:solidFill>
                <a:latin typeface="Arial" panose="020B0604020202020204" pitchFamily="34" charset="0"/>
                <a:ea typeface="Calibri" panose="020F0502020204030204" pitchFamily="34" charset="0"/>
                <a:cs typeface="Arial" panose="020B0604020202020204" pitchFamily="34" charset="0"/>
              </a:rPr>
              <a:t>The </a:t>
            </a:r>
            <a:r>
              <a:rPr lang="x-none"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filter can be regenerated </a:t>
            </a:r>
            <a:r>
              <a:rPr lang="en-US" sz="2000" i="1" dirty="0">
                <a:solidFill>
                  <a:srgbClr val="FF0000"/>
                </a:solidFill>
                <a:latin typeface="Arial" panose="020B0604020202020204" pitchFamily="34" charset="0"/>
                <a:ea typeface="Calibri" panose="020F0502020204030204" pitchFamily="34" charset="0"/>
                <a:cs typeface="Arial" panose="020B0604020202020204" pitchFamily="34" charset="0"/>
              </a:rPr>
              <a:t>by </a:t>
            </a:r>
            <a:r>
              <a:rPr lang="x-none"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remov</a:t>
            </a:r>
            <a:r>
              <a:rPr lang="en-US" sz="2000" i="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ing</a:t>
            </a:r>
            <a:r>
              <a:rPr lang="x-none"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x-none" sz="2000" i="1" u="sng" dirty="0">
                <a:solidFill>
                  <a:srgbClr val="FF0000"/>
                </a:solidFill>
                <a:effectLst/>
                <a:latin typeface="Arial" panose="020B0604020202020204" pitchFamily="34" charset="0"/>
                <a:ea typeface="Calibri" panose="020F0502020204030204" pitchFamily="34" charset="0"/>
                <a:cs typeface="Arial" panose="020B0604020202020204" pitchFamily="34" charset="0"/>
              </a:rPr>
              <a:t>moisture</a:t>
            </a:r>
            <a:r>
              <a:rPr lang="x-none"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 in the absorbe</a:t>
            </a:r>
            <a:r>
              <a:rPr lang="en-US"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nt. H</a:t>
            </a:r>
            <a:r>
              <a:rPr lang="x-none"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eated at 100-200</a:t>
            </a:r>
            <a:r>
              <a:rPr lang="x-none" sz="2000" i="1" baseline="30000" dirty="0">
                <a:solidFill>
                  <a:srgbClr val="FF0000"/>
                </a:solidFill>
                <a:effectLst/>
                <a:latin typeface="Arial" panose="020B0604020202020204" pitchFamily="34" charset="0"/>
                <a:ea typeface="Calibri" panose="020F0502020204030204" pitchFamily="34" charset="0"/>
                <a:cs typeface="Arial" panose="020B0604020202020204" pitchFamily="34" charset="0"/>
              </a:rPr>
              <a:t>o</a:t>
            </a:r>
            <a:r>
              <a:rPr lang="x-none"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C for at least 24 hours </a:t>
            </a:r>
            <a:endParaRPr lang="x-none" sz="2000" i="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a:spcBef>
                <a:spcPts val="600"/>
              </a:spcBef>
              <a:spcAft>
                <a:spcPts val="600"/>
              </a:spcAft>
            </a:pPr>
            <a:r>
              <a:rPr lang="en-US"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2.  Automatic flowmeter:</a:t>
            </a:r>
          </a:p>
          <a:p>
            <a:pPr marL="742950" lvl="1" indent="-285750">
              <a:spcBef>
                <a:spcPts val="600"/>
              </a:spcBef>
              <a:buFont typeface="Wingdings" pitchFamily="2" charset="2"/>
              <a:buChar char="Ø"/>
            </a:pPr>
            <a:r>
              <a:rPr lang="en-US" sz="2000" dirty="0">
                <a:solidFill>
                  <a:srgbClr val="002060"/>
                </a:solidFill>
                <a:latin typeface="Arial" panose="020B0604020202020204" pitchFamily="34" charset="0"/>
                <a:ea typeface="Calibri" panose="020F0502020204030204" pitchFamily="34" charset="0"/>
                <a:cs typeface="Arial" panose="020B0604020202020204" pitchFamily="34" charset="0"/>
              </a:rPr>
              <a:t>If an automated flowmeter is used, c</a:t>
            </a: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ompare and record the readings with a calibrated bubble flow meter about </a:t>
            </a:r>
            <a:r>
              <a:rPr lang="en-US" sz="2000" b="1" dirty="0">
                <a:solidFill>
                  <a:srgbClr val="002060"/>
                </a:solidFill>
                <a:latin typeface="Arial" panose="020B0604020202020204" pitchFamily="34" charset="0"/>
                <a:ea typeface="Calibri" panose="020F0502020204030204" pitchFamily="34" charset="0"/>
                <a:cs typeface="Arial" panose="020B0604020202020204" pitchFamily="34" charset="0"/>
              </a:rPr>
              <a:t>every month</a:t>
            </a:r>
            <a:r>
              <a:rPr lang="en-US" sz="20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p>
          <a:p>
            <a:pPr marL="1200150" lvl="2" indent="-285750">
              <a:spcBef>
                <a:spcPts val="600"/>
              </a:spcBef>
              <a:buFont typeface="Apple Symbols" panose="02000000000000000000" pitchFamily="2" charset="-79"/>
              <a:buChar char="⫸"/>
            </a:pPr>
            <a:r>
              <a:rPr lang="en-US"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If agreement not within 0.5-1%: the automatic flowmeter needs to be repaired/recalibrated by </a:t>
            </a:r>
            <a:r>
              <a:rPr lang="en-US" sz="2000" i="1" dirty="0">
                <a:solidFill>
                  <a:srgbClr val="FF0000"/>
                </a:solidFill>
                <a:latin typeface="Arial" panose="020B0604020202020204" pitchFamily="34" charset="0"/>
                <a:ea typeface="Calibri" panose="020F0502020204030204" pitchFamily="34" charset="0"/>
                <a:cs typeface="Arial" panose="020B0604020202020204" pitchFamily="34" charset="0"/>
              </a:rPr>
              <a:t>its</a:t>
            </a:r>
            <a:r>
              <a:rPr lang="en-US"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rPr>
              <a:t> manufacturer</a:t>
            </a:r>
            <a:endParaRPr lang="x-none" sz="2000" i="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2" name="Audio 11">
            <a:hlinkClick r:id="" action="ppaction://media"/>
            <a:extLst>
              <a:ext uri="{FF2B5EF4-FFF2-40B4-BE49-F238E27FC236}">
                <a16:creationId xmlns:a16="http://schemas.microsoft.com/office/drawing/2014/main" id="{4267BB31-3C1B-7622-FB78-9D579843F77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366500" y="6032500"/>
            <a:ext cx="609600" cy="609600"/>
          </a:xfrm>
          <a:prstGeom prst="rect">
            <a:avLst/>
          </a:prstGeom>
        </p:spPr>
      </p:pic>
      <p:pic>
        <p:nvPicPr>
          <p:cNvPr id="20" name="Picture 19">
            <a:extLst>
              <a:ext uri="{FF2B5EF4-FFF2-40B4-BE49-F238E27FC236}">
                <a16:creationId xmlns:a16="http://schemas.microsoft.com/office/drawing/2014/main" id="{4050BDE4-3361-87A2-E352-E003695F469A}"/>
              </a:ext>
            </a:extLst>
          </p:cNvPr>
          <p:cNvPicPr>
            <a:picLocks noChangeAspect="1"/>
          </p:cNvPicPr>
          <p:nvPr/>
        </p:nvPicPr>
        <p:blipFill>
          <a:blip r:embed="rId13"/>
          <a:stretch>
            <a:fillRect/>
          </a:stretch>
        </p:blipFill>
        <p:spPr>
          <a:xfrm rot="5400000">
            <a:off x="978584" y="1798548"/>
            <a:ext cx="1435100" cy="2108200"/>
          </a:xfrm>
          <a:prstGeom prst="rect">
            <a:avLst/>
          </a:prstGeom>
        </p:spPr>
      </p:pic>
      <p:pic>
        <p:nvPicPr>
          <p:cNvPr id="21" name="Picture 20">
            <a:extLst>
              <a:ext uri="{FF2B5EF4-FFF2-40B4-BE49-F238E27FC236}">
                <a16:creationId xmlns:a16="http://schemas.microsoft.com/office/drawing/2014/main" id="{DE9220FB-5468-E8C5-D1EA-48B6ED206701}"/>
              </a:ext>
            </a:extLst>
          </p:cNvPr>
          <p:cNvPicPr>
            <a:picLocks noChangeAspect="1"/>
          </p:cNvPicPr>
          <p:nvPr/>
        </p:nvPicPr>
        <p:blipFill>
          <a:blip r:embed="rId14"/>
          <a:stretch>
            <a:fillRect/>
          </a:stretch>
        </p:blipFill>
        <p:spPr>
          <a:xfrm>
            <a:off x="438322" y="3962719"/>
            <a:ext cx="2436684" cy="1953215"/>
          </a:xfrm>
          <a:prstGeom prst="rect">
            <a:avLst/>
          </a:prstGeom>
        </p:spPr>
      </p:pic>
      <p:pic>
        <p:nvPicPr>
          <p:cNvPr id="22" name="Picture 21">
            <a:extLst>
              <a:ext uri="{FF2B5EF4-FFF2-40B4-BE49-F238E27FC236}">
                <a16:creationId xmlns:a16="http://schemas.microsoft.com/office/drawing/2014/main" id="{CFD75D6D-C9F8-8B16-5437-B54BD61B3D52}"/>
              </a:ext>
            </a:extLst>
          </p:cNvPr>
          <p:cNvPicPr>
            <a:picLocks noChangeAspect="1"/>
          </p:cNvPicPr>
          <p:nvPr/>
        </p:nvPicPr>
        <p:blipFill>
          <a:blip r:embed="rId15"/>
          <a:stretch>
            <a:fillRect/>
          </a:stretch>
        </p:blipFill>
        <p:spPr>
          <a:xfrm rot="5400000" flipH="1">
            <a:off x="1469743" y="-265712"/>
            <a:ext cx="785436" cy="3231144"/>
          </a:xfrm>
          <a:prstGeom prst="rect">
            <a:avLst/>
          </a:prstGeom>
        </p:spPr>
      </p:pic>
    </p:spTree>
    <p:extLst>
      <p:ext uri="{BB962C8B-B14F-4D97-AF65-F5344CB8AC3E}">
        <p14:creationId xmlns:p14="http://schemas.microsoft.com/office/powerpoint/2010/main" val="2233897636"/>
      </p:ext>
    </p:extLst>
  </p:cSld>
  <p:clrMapOvr>
    <a:masterClrMapping/>
  </p:clrMapOvr>
  <mc:AlternateContent xmlns:mc="http://schemas.openxmlformats.org/markup-compatibility/2006" xmlns:p14="http://schemas.microsoft.com/office/powerpoint/2010/main">
    <mc:Choice Requires="p14">
      <p:transition spd="slow" p14:dur="2000" advTm="86117"/>
    </mc:Choice>
    <mc:Fallback xmlns="">
      <p:transition spd="slow" advTm="861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8091" y="-9753"/>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ASOPOS 2.0 Webinar No.2 Hardware: Key Notes</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18</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TextBox 25">
            <a:extLst>
              <a:ext uri="{FF2B5EF4-FFF2-40B4-BE49-F238E27FC236}">
                <a16:creationId xmlns:a16="http://schemas.microsoft.com/office/drawing/2014/main" id="{E5682735-DDD8-02B6-1325-340CB9951113}"/>
              </a:ext>
            </a:extLst>
          </p:cNvPr>
          <p:cNvSpPr txBox="1"/>
          <p:nvPr/>
        </p:nvSpPr>
        <p:spPr>
          <a:xfrm>
            <a:off x="803092" y="529111"/>
            <a:ext cx="10831859" cy="5170646"/>
          </a:xfrm>
          <a:prstGeom prst="rect">
            <a:avLst/>
          </a:prstGeom>
          <a:noFill/>
        </p:spPr>
        <p:txBody>
          <a:bodyPr wrap="square">
            <a:spAutoFit/>
          </a:bodyPr>
          <a:lstStyle/>
          <a:p>
            <a:pPr marL="342900" indent="-342900">
              <a:spcBef>
                <a:spcPts val="1200"/>
              </a:spcBef>
              <a:buFont typeface="Wingdings" pitchFamily="2" charset="2"/>
              <a:buChar char="Ø"/>
            </a:pPr>
            <a:r>
              <a:rPr lang="en-GB" sz="2000" dirty="0">
                <a:solidFill>
                  <a:srgbClr val="FF0000"/>
                </a:solidFill>
                <a:latin typeface="Arial" panose="020B0604020202020204" pitchFamily="34" charset="0"/>
                <a:cs typeface="Arial" panose="020B0604020202020204" pitchFamily="34" charset="0"/>
              </a:rPr>
              <a:t>Regular check and maintenance of the ground equipment at the station is important.</a:t>
            </a:r>
          </a:p>
          <a:p>
            <a:pPr marL="342900" indent="-342900">
              <a:spcBef>
                <a:spcPts val="1200"/>
              </a:spcBef>
              <a:buFont typeface="Wingdings" pitchFamily="2" charset="2"/>
              <a:buChar char="Ø"/>
            </a:pPr>
            <a:r>
              <a:rPr lang="en-GB" sz="2000" dirty="0">
                <a:solidFill>
                  <a:srgbClr val="002060"/>
                </a:solidFill>
                <a:latin typeface="Arial" panose="020B0604020202020204" pitchFamily="34" charset="0"/>
                <a:cs typeface="Arial" panose="020B0604020202020204" pitchFamily="34" charset="0"/>
              </a:rPr>
              <a:t>It is strongly recommended that stations check their preparation check unit to make sure that it has not been degraded over time.</a:t>
            </a:r>
          </a:p>
          <a:p>
            <a:pPr marL="342900" indent="-342900">
              <a:spcBef>
                <a:spcPts val="1200"/>
              </a:spcBef>
              <a:buFont typeface="Wingdings" pitchFamily="2" charset="2"/>
              <a:buChar char="Ø"/>
            </a:pPr>
            <a:r>
              <a:rPr lang="x-none" sz="2000" dirty="0">
                <a:solidFill>
                  <a:srgbClr val="FF0000"/>
                </a:solidFill>
                <a:latin typeface="Arial" panose="020B0604020202020204" pitchFamily="34" charset="0"/>
                <a:cs typeface="Arial" panose="020B0604020202020204" pitchFamily="34" charset="0"/>
              </a:rPr>
              <a:t>Unfortunately the relative simple gas filters used by many stations in the network are improper and cause  too high background currents </a:t>
            </a:r>
            <a:r>
              <a:rPr lang="x-none" sz="2000" b="1" i="1" dirty="0">
                <a:solidFill>
                  <a:srgbClr val="FF0000"/>
                </a:solidFill>
                <a:latin typeface="Arial" panose="020B0604020202020204" pitchFamily="34" charset="0"/>
                <a:cs typeface="Arial" panose="020B0604020202020204" pitchFamily="34" charset="0"/>
              </a:rPr>
              <a:t>I</a:t>
            </a:r>
            <a:r>
              <a:rPr lang="x-none" sz="2000" b="1" i="1" baseline="-25000" dirty="0">
                <a:solidFill>
                  <a:srgbClr val="FF0000"/>
                </a:solidFill>
                <a:latin typeface="Arial" panose="020B0604020202020204" pitchFamily="34" charset="0"/>
                <a:cs typeface="Arial" panose="020B0604020202020204" pitchFamily="34" charset="0"/>
              </a:rPr>
              <a:t>B0</a:t>
            </a:r>
            <a:r>
              <a:rPr lang="x-none" sz="2000" dirty="0">
                <a:solidFill>
                  <a:srgbClr val="FF0000"/>
                </a:solidFill>
                <a:latin typeface="Arial" panose="020B0604020202020204" pitchFamily="34" charset="0"/>
                <a:cs typeface="Arial" panose="020B0604020202020204" pitchFamily="34" charset="0"/>
              </a:rPr>
              <a:t> and </a:t>
            </a:r>
            <a:r>
              <a:rPr lang="x-none" sz="2000" b="1" i="1" dirty="0">
                <a:solidFill>
                  <a:srgbClr val="FF0000"/>
                </a:solidFill>
                <a:latin typeface="Arial" panose="020B0604020202020204" pitchFamily="34" charset="0"/>
                <a:cs typeface="Arial" panose="020B0604020202020204" pitchFamily="34" charset="0"/>
              </a:rPr>
              <a:t>I</a:t>
            </a:r>
            <a:r>
              <a:rPr lang="x-none" sz="2000" b="1" i="1" baseline="-25000" dirty="0">
                <a:solidFill>
                  <a:srgbClr val="FF0000"/>
                </a:solidFill>
                <a:latin typeface="Arial" panose="020B0604020202020204" pitchFamily="34" charset="0"/>
                <a:cs typeface="Arial" panose="020B0604020202020204" pitchFamily="34" charset="0"/>
              </a:rPr>
              <a:t>B1</a:t>
            </a:r>
            <a:r>
              <a:rPr lang="x-none" sz="2000" dirty="0">
                <a:solidFill>
                  <a:srgbClr val="FF0000"/>
                </a:solidFill>
                <a:latin typeface="Arial" panose="020B0604020202020204" pitchFamily="34" charset="0"/>
                <a:cs typeface="Arial" panose="020B0604020202020204" pitchFamily="34" charset="0"/>
              </a:rPr>
              <a:t>, which deteriorate the quality (e.g. uncertainty) of the measurement.</a:t>
            </a:r>
          </a:p>
          <a:p>
            <a:pPr marL="342900" indent="-342900">
              <a:spcBef>
                <a:spcPts val="1200"/>
              </a:spcBef>
              <a:buFont typeface="Wingdings" pitchFamily="2" charset="2"/>
              <a:buChar char="Ø"/>
            </a:pPr>
            <a:r>
              <a:rPr lang="x-none" sz="2000" dirty="0">
                <a:solidFill>
                  <a:srgbClr val="002060"/>
                </a:solidFill>
                <a:latin typeface="Arial" panose="020B0604020202020204" pitchFamily="34" charset="0"/>
                <a:cs typeface="Arial" panose="020B0604020202020204" pitchFamily="34" charset="0"/>
              </a:rPr>
              <a:t>Proper gas filters must</a:t>
            </a:r>
            <a:r>
              <a:rPr lang="x-none" sz="2000" dirty="0">
                <a:solidFill>
                  <a:srgbClr val="002060"/>
                </a:solidFill>
                <a:latin typeface="Arial" panose="020B0604020202020204" pitchFamily="34" charset="0"/>
                <a:cs typeface="Arial" panose="020B0604020202020204" pitchFamily="34" charset="0"/>
                <a:sym typeface="Wingdings" pitchFamily="2" charset="2"/>
              </a:rPr>
              <a:t> (i)</a:t>
            </a:r>
            <a:r>
              <a:rPr lang="x-none" sz="2000" dirty="0">
                <a:solidFill>
                  <a:srgbClr val="002060"/>
                </a:solidFill>
                <a:latin typeface="Arial" panose="020B0604020202020204" pitchFamily="34" charset="0"/>
                <a:cs typeface="Arial" panose="020B0604020202020204" pitchFamily="34" charset="0"/>
              </a:rPr>
              <a:t> dry the air; (ii) remove the ozone and (iii) purify the air from impurities. </a:t>
            </a:r>
            <a:r>
              <a:rPr lang="x-none" sz="2000" dirty="0">
                <a:solidFill>
                  <a:srgbClr val="FF0000"/>
                </a:solidFill>
                <a:latin typeface="Arial" panose="020B0604020202020204" pitchFamily="34" charset="0"/>
                <a:cs typeface="Arial" panose="020B0604020202020204" pitchFamily="34" charset="0"/>
              </a:rPr>
              <a:t>Regular maintenance through exchange of gas filter is essential!!</a:t>
            </a:r>
          </a:p>
          <a:p>
            <a:pPr marL="342900" indent="-342900">
              <a:spcBef>
                <a:spcPts val="1200"/>
              </a:spcBef>
              <a:buFont typeface="Wingdings" pitchFamily="2" charset="2"/>
              <a:buChar char="Ø"/>
            </a:pPr>
            <a:r>
              <a:rPr lang="x-none" sz="2000" dirty="0">
                <a:solidFill>
                  <a:srgbClr val="FF0000"/>
                </a:solidFill>
                <a:latin typeface="Arial" panose="020B0604020202020204" pitchFamily="34" charset="0"/>
                <a:cs typeface="Arial" panose="020B0604020202020204" pitchFamily="34" charset="0"/>
              </a:rPr>
              <a:t>ASOPOS Panel recommends the station operators to check their filters and consult  ASOPOS </a:t>
            </a:r>
          </a:p>
          <a:p>
            <a:pPr marL="342900" indent="-342900">
              <a:spcBef>
                <a:spcPts val="1200"/>
              </a:spcBef>
              <a:buFont typeface="Wingdings" pitchFamily="2" charset="2"/>
              <a:buChar char="Ø"/>
            </a:pPr>
            <a:r>
              <a:rPr lang="x-none" sz="2000" dirty="0">
                <a:solidFill>
                  <a:srgbClr val="002060"/>
                </a:solidFill>
                <a:latin typeface="Arial" panose="020B0604020202020204" pitchFamily="34" charset="0"/>
                <a:cs typeface="Arial" panose="020B0604020202020204" pitchFamily="34" charset="0"/>
              </a:rPr>
              <a:t>High graded purity of chemicals (KI, KBr and Na-Phosphate Buffer)</a:t>
            </a:r>
          </a:p>
          <a:p>
            <a:pPr marL="342900" indent="-342900">
              <a:spcBef>
                <a:spcPts val="1200"/>
              </a:spcBef>
              <a:buFont typeface="Wingdings" pitchFamily="2" charset="2"/>
              <a:buChar char="Ø"/>
            </a:pPr>
            <a:r>
              <a:rPr lang="x-none" sz="2000" dirty="0">
                <a:solidFill>
                  <a:srgbClr val="002060"/>
                </a:solidFill>
                <a:latin typeface="Arial" panose="020B0604020202020204" pitchFamily="34" charset="0"/>
                <a:cs typeface="Arial" panose="020B0604020202020204" pitchFamily="34" charset="0"/>
              </a:rPr>
              <a:t>High graded purity of water to prepare aqueous anode and cathode sensing solutions</a:t>
            </a:r>
          </a:p>
          <a:p>
            <a:pPr marL="342900" indent="-342900">
              <a:spcBef>
                <a:spcPts val="1200"/>
              </a:spcBef>
              <a:buFont typeface="Wingdings" pitchFamily="2" charset="2"/>
              <a:buChar char="Ø"/>
            </a:pPr>
            <a:r>
              <a:rPr lang="x-none" sz="2000" dirty="0">
                <a:solidFill>
                  <a:srgbClr val="002060"/>
                </a:solidFill>
                <a:latin typeface="Arial" panose="020B0604020202020204" pitchFamily="34" charset="0"/>
                <a:cs typeface="Arial" panose="020B0604020202020204" pitchFamily="34" charset="0"/>
              </a:rPr>
              <a:t>Important to follow the general rules of cleaniness in the laboratory and during preparation!! </a:t>
            </a:r>
          </a:p>
        </p:txBody>
      </p:sp>
      <p:sp>
        <p:nvSpPr>
          <p:cNvPr id="27" name="TextBox 26">
            <a:extLst>
              <a:ext uri="{FF2B5EF4-FFF2-40B4-BE49-F238E27FC236}">
                <a16:creationId xmlns:a16="http://schemas.microsoft.com/office/drawing/2014/main" id="{00A603FE-119F-EDCC-0E9B-B18441BBDF97}"/>
              </a:ext>
            </a:extLst>
          </p:cNvPr>
          <p:cNvSpPr txBox="1"/>
          <p:nvPr/>
        </p:nvSpPr>
        <p:spPr>
          <a:xfrm>
            <a:off x="0" y="5733497"/>
            <a:ext cx="12192000" cy="461665"/>
          </a:xfrm>
          <a:prstGeom prst="rect">
            <a:avLst/>
          </a:prstGeom>
          <a:solidFill>
            <a:srgbClr val="FF2F92">
              <a:alpha val="12941"/>
            </a:srgbClr>
          </a:solidFill>
        </p:spPr>
        <p:txBody>
          <a:bodyPr wrap="square" rtlCol="0">
            <a:spAutoFit/>
          </a:bodyPr>
          <a:lstStyle/>
          <a:p>
            <a:pPr algn="ctr"/>
            <a:r>
              <a:rPr lang="x-none" sz="2400" dirty="0">
                <a:solidFill>
                  <a:srgbClr val="FF0000"/>
                </a:solidFill>
              </a:rPr>
              <a:t>Only then we can achieve the target to get an overall uncertainty of 5% !!!</a:t>
            </a:r>
          </a:p>
        </p:txBody>
      </p:sp>
      <p:pic>
        <p:nvPicPr>
          <p:cNvPr id="9" name="Audio 8">
            <a:hlinkClick r:id="" action="ppaction://media"/>
            <a:extLst>
              <a:ext uri="{FF2B5EF4-FFF2-40B4-BE49-F238E27FC236}">
                <a16:creationId xmlns:a16="http://schemas.microsoft.com/office/drawing/2014/main" id="{150714AA-6A3B-8451-B405-44F4BD969FF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074274078"/>
      </p:ext>
    </p:extLst>
  </p:cSld>
  <p:clrMapOvr>
    <a:masterClrMapping/>
  </p:clrMapOvr>
  <mc:AlternateContent xmlns:mc="http://schemas.openxmlformats.org/markup-compatibility/2006" xmlns:p14="http://schemas.microsoft.com/office/powerpoint/2010/main">
    <mc:Choice Requires="p14">
      <p:transition spd="slow" p14:dur="2000" advTm="87250"/>
    </mc:Choice>
    <mc:Fallback xmlns="">
      <p:transition spd="slow" advTm="87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0" y="0"/>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Closing Remarks</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19</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a:extLst>
              <a:ext uri="{FF2B5EF4-FFF2-40B4-BE49-F238E27FC236}">
                <a16:creationId xmlns:a16="http://schemas.microsoft.com/office/drawing/2014/main" id="{A976489A-6493-11EF-587A-7C19C4C8C15C}"/>
              </a:ext>
            </a:extLst>
          </p:cNvPr>
          <p:cNvSpPr txBox="1"/>
          <p:nvPr/>
        </p:nvSpPr>
        <p:spPr>
          <a:xfrm>
            <a:off x="697332" y="545202"/>
            <a:ext cx="11180811" cy="5055230"/>
          </a:xfrm>
          <a:prstGeom prst="rect">
            <a:avLst/>
          </a:prstGeom>
          <a:noFill/>
        </p:spPr>
        <p:txBody>
          <a:bodyPr wrap="square" rtlCol="0">
            <a:spAutoFit/>
          </a:bodyPr>
          <a:lstStyle/>
          <a:p>
            <a:pPr marL="342900" indent="-342900">
              <a:spcBef>
                <a:spcPts val="1200"/>
              </a:spcBef>
              <a:buFont typeface="Wingdings" pitchFamily="2" charset="2"/>
              <a:buChar char="q"/>
            </a:pPr>
            <a:r>
              <a:rPr lang="de-DE" sz="2000" dirty="0">
                <a:solidFill>
                  <a:srgbClr val="002060"/>
                </a:solidFill>
                <a:latin typeface="Arial" panose="020B0604020202020204" pitchFamily="34" charset="0"/>
                <a:cs typeface="Arial" panose="020B0604020202020204" pitchFamily="34" charset="0"/>
              </a:rPr>
              <a:t>This </a:t>
            </a:r>
            <a:r>
              <a:rPr lang="de-DE" sz="2000" dirty="0" err="1">
                <a:solidFill>
                  <a:srgbClr val="002060"/>
                </a:solidFill>
                <a:latin typeface="Arial" panose="020B0604020202020204" pitchFamily="34" charset="0"/>
                <a:cs typeface="Arial" panose="020B0604020202020204" pitchFamily="34" charset="0"/>
              </a:rPr>
              <a:t>webinar</a:t>
            </a:r>
            <a:r>
              <a:rPr lang="de-DE" sz="2000" dirty="0">
                <a:solidFill>
                  <a:srgbClr val="002060"/>
                </a:solidFill>
                <a:latin typeface="Arial" panose="020B0604020202020204" pitchFamily="34" charset="0"/>
                <a:cs typeface="Arial" panose="020B0604020202020204" pitchFamily="34" charset="0"/>
              </a:rPr>
              <a:t> </a:t>
            </a:r>
            <a:r>
              <a:rPr lang="de-DE" sz="2000" dirty="0" err="1">
                <a:solidFill>
                  <a:srgbClr val="002060"/>
                </a:solidFill>
                <a:latin typeface="Arial" panose="020B0604020202020204" pitchFamily="34" charset="0"/>
                <a:cs typeface="Arial" panose="020B0604020202020204" pitchFamily="34" charset="0"/>
              </a:rPr>
              <a:t>no</a:t>
            </a:r>
            <a:r>
              <a:rPr lang="de-DE" sz="2000" dirty="0">
                <a:solidFill>
                  <a:srgbClr val="002060"/>
                </a:solidFill>
                <a:latin typeface="Arial" panose="020B0604020202020204" pitchFamily="34" charset="0"/>
                <a:cs typeface="Arial" panose="020B0604020202020204" pitchFamily="34" charset="0"/>
              </a:rPr>
              <a:t>. 2 </a:t>
            </a:r>
            <a:r>
              <a:rPr lang="de-DE" sz="2000" dirty="0" err="1">
                <a:solidFill>
                  <a:srgbClr val="002060"/>
                </a:solidFill>
                <a:latin typeface="Arial" panose="020B0604020202020204" pitchFamily="34" charset="0"/>
                <a:cs typeface="Arial" panose="020B0604020202020204" pitchFamily="34" charset="0"/>
              </a:rPr>
              <a:t>is</a:t>
            </a:r>
            <a:r>
              <a:rPr lang="de-DE" sz="2000" dirty="0">
                <a:solidFill>
                  <a:srgbClr val="002060"/>
                </a:solidFill>
                <a:latin typeface="Arial" panose="020B0604020202020204" pitchFamily="34" charset="0"/>
                <a:cs typeface="Arial" panose="020B0604020202020204" pitchFamily="34" charset="0"/>
              </a:rPr>
              <a:t> </a:t>
            </a:r>
            <a:r>
              <a:rPr lang="de-DE" sz="2000" dirty="0" err="1">
                <a:solidFill>
                  <a:srgbClr val="002060"/>
                </a:solidFill>
                <a:latin typeface="Arial" panose="020B0604020202020204" pitchFamily="34" charset="0"/>
                <a:cs typeface="Arial" panose="020B0604020202020204" pitchFamily="34" charset="0"/>
              </a:rPr>
              <a:t>part</a:t>
            </a:r>
            <a:r>
              <a:rPr lang="de-DE" sz="2000" dirty="0">
                <a:solidFill>
                  <a:srgbClr val="002060"/>
                </a:solidFill>
                <a:latin typeface="Arial" panose="020B0604020202020204" pitchFamily="34" charset="0"/>
                <a:cs typeface="Arial" panose="020B0604020202020204" pitchFamily="34" charset="0"/>
              </a:rPr>
              <a:t> </a:t>
            </a:r>
            <a:r>
              <a:rPr lang="de-DE" sz="2000" dirty="0" err="1">
                <a:solidFill>
                  <a:srgbClr val="002060"/>
                </a:solidFill>
                <a:latin typeface="Arial" panose="020B0604020202020204" pitchFamily="34" charset="0"/>
                <a:cs typeface="Arial" panose="020B0604020202020204" pitchFamily="34" charset="0"/>
              </a:rPr>
              <a:t>of</a:t>
            </a:r>
            <a:r>
              <a:rPr lang="de-DE" sz="2000" dirty="0">
                <a:solidFill>
                  <a:srgbClr val="002060"/>
                </a:solidFill>
                <a:latin typeface="Arial" panose="020B0604020202020204" pitchFamily="34" charset="0"/>
                <a:cs typeface="Arial" panose="020B0604020202020204" pitchFamily="34" charset="0"/>
              </a:rPr>
              <a:t> a </a:t>
            </a:r>
            <a:r>
              <a:rPr lang="de-DE" sz="2000" dirty="0" err="1">
                <a:solidFill>
                  <a:srgbClr val="002060"/>
                </a:solidFill>
                <a:latin typeface="Arial" panose="020B0604020202020204" pitchFamily="34" charset="0"/>
                <a:cs typeface="Arial" panose="020B0604020202020204" pitchFamily="34" charset="0"/>
              </a:rPr>
              <a:t>series</a:t>
            </a:r>
            <a:r>
              <a:rPr lang="de-DE" sz="2000" dirty="0">
                <a:solidFill>
                  <a:srgbClr val="002060"/>
                </a:solidFill>
                <a:latin typeface="Arial" panose="020B0604020202020204" pitchFamily="34" charset="0"/>
                <a:cs typeface="Arial" panose="020B0604020202020204" pitchFamily="34" charset="0"/>
              </a:rPr>
              <a:t> </a:t>
            </a:r>
            <a:r>
              <a:rPr lang="de-DE" sz="2000" dirty="0" err="1">
                <a:solidFill>
                  <a:srgbClr val="002060"/>
                </a:solidFill>
                <a:latin typeface="Arial" panose="020B0604020202020204" pitchFamily="34" charset="0"/>
                <a:cs typeface="Arial" panose="020B0604020202020204" pitchFamily="34" charset="0"/>
              </a:rPr>
              <a:t>of</a:t>
            </a:r>
            <a:r>
              <a:rPr lang="de-DE" sz="2000" dirty="0">
                <a:solidFill>
                  <a:srgbClr val="002060"/>
                </a:solidFill>
                <a:latin typeface="Arial" panose="020B0604020202020204" pitchFamily="34" charset="0"/>
                <a:cs typeface="Arial" panose="020B0604020202020204" pitchFamily="34" charset="0"/>
              </a:rPr>
              <a:t> ASOPOS Webinars:</a:t>
            </a:r>
          </a:p>
          <a:p>
            <a:pPr marL="914400" lvl="1" indent="-457200">
              <a:spcBef>
                <a:spcPts val="900"/>
              </a:spcBef>
              <a:buFont typeface="+mj-lt"/>
              <a:buAutoNum type="arabicPeriod"/>
            </a:pPr>
            <a:r>
              <a:rPr lang="en-GB" sz="2000" dirty="0">
                <a:solidFill>
                  <a:srgbClr val="002060"/>
                </a:solidFill>
                <a:latin typeface="Arial" panose="020B0604020202020204" pitchFamily="34" charset="0"/>
                <a:cs typeface="Arial" panose="020B0604020202020204" pitchFamily="34" charset="0"/>
              </a:rPr>
              <a:t>Introduction to ASOPOS 2.0: An Overview </a:t>
            </a:r>
            <a:r>
              <a:rPr lang="en-GB" sz="2000" i="1" dirty="0">
                <a:solidFill>
                  <a:srgbClr val="002060"/>
                </a:solidFill>
                <a:latin typeface="Arial" panose="020B0604020202020204" pitchFamily="34" charset="0"/>
                <a:cs typeface="Arial" panose="020B0604020202020204" pitchFamily="34" charset="0"/>
              </a:rPr>
              <a:t>(Anne Thompson &amp; Herman Smit)</a:t>
            </a:r>
          </a:p>
          <a:p>
            <a:pPr marL="914400" lvl="1" indent="-457200">
              <a:spcBef>
                <a:spcPts val="900"/>
              </a:spcBef>
              <a:buFont typeface="+mj-lt"/>
              <a:buAutoNum type="arabicPeriod"/>
            </a:pPr>
            <a:r>
              <a:rPr lang="en-GB" sz="2000" dirty="0">
                <a:solidFill>
                  <a:srgbClr val="002060"/>
                </a:solidFill>
                <a:latin typeface="Arial" panose="020B0604020202020204" pitchFamily="34" charset="0"/>
                <a:cs typeface="Arial" panose="020B0604020202020204" pitchFamily="34" charset="0"/>
              </a:rPr>
              <a:t>Hardware </a:t>
            </a:r>
            <a:r>
              <a:rPr lang="en-GB" sz="2000" i="1" dirty="0">
                <a:solidFill>
                  <a:srgbClr val="002060"/>
                </a:solidFill>
                <a:latin typeface="Arial" panose="020B0604020202020204" pitchFamily="34" charset="0"/>
                <a:cs typeface="Arial" panose="020B0604020202020204" pitchFamily="34" charset="0"/>
              </a:rPr>
              <a:t>(Herman Smit &amp; Roeland Van Malderen)</a:t>
            </a:r>
          </a:p>
          <a:p>
            <a:pPr marL="914400" lvl="1" indent="-457200">
              <a:spcBef>
                <a:spcPts val="900"/>
              </a:spcBef>
              <a:buFont typeface="+mj-lt"/>
              <a:buAutoNum type="arabicPeriod"/>
            </a:pPr>
            <a:r>
              <a:rPr lang="en-GB" sz="2000" dirty="0">
                <a:solidFill>
                  <a:srgbClr val="002060"/>
                </a:solidFill>
                <a:latin typeface="Arial" panose="020B0604020202020204" pitchFamily="34" charset="0"/>
                <a:cs typeface="Arial" panose="020B0604020202020204" pitchFamily="34" charset="0"/>
              </a:rPr>
              <a:t>SOP: Standard Operating Procedures </a:t>
            </a:r>
            <a:r>
              <a:rPr lang="en-GB" sz="2000" i="1" dirty="0">
                <a:solidFill>
                  <a:srgbClr val="002060"/>
                </a:solidFill>
                <a:latin typeface="Arial" panose="020B0604020202020204" pitchFamily="34" charset="0"/>
                <a:cs typeface="Arial" panose="020B0604020202020204" pitchFamily="34" charset="0"/>
              </a:rPr>
              <a:t>(Roeland Van </a:t>
            </a:r>
            <a:r>
              <a:rPr lang="en-GB" sz="2000" i="1" dirty="0" err="1">
                <a:solidFill>
                  <a:srgbClr val="002060"/>
                </a:solidFill>
                <a:latin typeface="Arial" panose="020B0604020202020204" pitchFamily="34" charset="0"/>
                <a:cs typeface="Arial" panose="020B0604020202020204" pitchFamily="34" charset="0"/>
              </a:rPr>
              <a:t>Malderen</a:t>
            </a:r>
            <a:r>
              <a:rPr lang="en-GB" sz="2000" i="1" dirty="0">
                <a:solidFill>
                  <a:srgbClr val="002060"/>
                </a:solidFill>
                <a:latin typeface="Arial" panose="020B0604020202020204" pitchFamily="34" charset="0"/>
                <a:cs typeface="Arial" panose="020B0604020202020204" pitchFamily="34" charset="0"/>
              </a:rPr>
              <a:t>, Peter von der Gathen, Gary Morris &amp; Bryan Johnson)</a:t>
            </a:r>
            <a:endParaRPr lang="en-GB" sz="2000" dirty="0">
              <a:solidFill>
                <a:srgbClr val="002060"/>
              </a:solidFill>
              <a:latin typeface="Arial" panose="020B0604020202020204" pitchFamily="34" charset="0"/>
              <a:cs typeface="Arial" panose="020B0604020202020204" pitchFamily="34" charset="0"/>
            </a:endParaRPr>
          </a:p>
          <a:p>
            <a:pPr marL="914400" lvl="1" indent="-457200">
              <a:spcBef>
                <a:spcPts val="900"/>
              </a:spcBef>
              <a:buFont typeface="+mj-lt"/>
              <a:buAutoNum type="arabicPeriod"/>
            </a:pPr>
            <a:r>
              <a:rPr lang="x-none" sz="2000" dirty="0">
                <a:solidFill>
                  <a:srgbClr val="002060"/>
                </a:solidFill>
                <a:latin typeface="Arial" panose="020B0604020202020204" pitchFamily="34" charset="0"/>
                <a:cs typeface="Arial" panose="020B0604020202020204" pitchFamily="34" charset="0"/>
              </a:rPr>
              <a:t>Data Processing </a:t>
            </a:r>
            <a:r>
              <a:rPr lang="x-none" sz="2000" i="1" dirty="0">
                <a:solidFill>
                  <a:srgbClr val="002060"/>
                </a:solidFill>
                <a:latin typeface="Arial" panose="020B0604020202020204" pitchFamily="34" charset="0"/>
                <a:cs typeface="Arial" panose="020B0604020202020204" pitchFamily="34" charset="0"/>
              </a:rPr>
              <a:t>(Herman Smit &amp; David Tarasick)</a:t>
            </a:r>
          </a:p>
          <a:p>
            <a:pPr marL="914400" lvl="1" indent="-457200">
              <a:spcBef>
                <a:spcPts val="900"/>
              </a:spcBef>
              <a:buFont typeface="+mj-lt"/>
              <a:buAutoNum type="arabicPeriod"/>
            </a:pPr>
            <a:r>
              <a:rPr lang="x-none" sz="2000" dirty="0">
                <a:solidFill>
                  <a:srgbClr val="002060"/>
                </a:solidFill>
                <a:latin typeface="Arial" panose="020B0604020202020204" pitchFamily="34" charset="0"/>
                <a:cs typeface="Arial" panose="020B0604020202020204" pitchFamily="34" charset="0"/>
              </a:rPr>
              <a:t>Data Quality Indicators (DQI) </a:t>
            </a:r>
            <a:r>
              <a:rPr lang="x-none" sz="2000" i="1" dirty="0">
                <a:solidFill>
                  <a:srgbClr val="002060"/>
                </a:solidFill>
                <a:latin typeface="Arial" panose="020B0604020202020204" pitchFamily="34" charset="0"/>
                <a:cs typeface="Arial" panose="020B0604020202020204" pitchFamily="34" charset="0"/>
              </a:rPr>
              <a:t>(Ryan Stau</a:t>
            </a:r>
            <a:r>
              <a:rPr lang="nl-BE" sz="2000" i="1" dirty="0">
                <a:solidFill>
                  <a:srgbClr val="002060"/>
                </a:solidFill>
                <a:latin typeface="Arial" panose="020B0604020202020204" pitchFamily="34" charset="0"/>
                <a:cs typeface="Arial" panose="020B0604020202020204" pitchFamily="34" charset="0"/>
              </a:rPr>
              <a:t>f</a:t>
            </a:r>
            <a:r>
              <a:rPr lang="x-none" sz="2000" i="1" dirty="0">
                <a:solidFill>
                  <a:srgbClr val="002060"/>
                </a:solidFill>
                <a:latin typeface="Arial" panose="020B0604020202020204" pitchFamily="34" charset="0"/>
                <a:cs typeface="Arial" panose="020B0604020202020204" pitchFamily="34" charset="0"/>
              </a:rPr>
              <a:t>fer &amp; Holger V</a:t>
            </a:r>
            <a:r>
              <a:rPr lang="en-US" sz="2000" i="1" dirty="0">
                <a:solidFill>
                  <a:srgbClr val="002060"/>
                </a:solidFill>
                <a:latin typeface="Arial" panose="020B0604020202020204" pitchFamily="34" charset="0"/>
                <a:cs typeface="Arial" panose="020B0604020202020204" pitchFamily="34" charset="0"/>
              </a:rPr>
              <a:t>ö</a:t>
            </a:r>
            <a:r>
              <a:rPr lang="x-none" sz="2000" i="1" dirty="0">
                <a:solidFill>
                  <a:srgbClr val="002060"/>
                </a:solidFill>
                <a:latin typeface="Arial" panose="020B0604020202020204" pitchFamily="34" charset="0"/>
                <a:cs typeface="Arial" panose="020B0604020202020204" pitchFamily="34" charset="0"/>
              </a:rPr>
              <a:t>mel)</a:t>
            </a:r>
          </a:p>
          <a:p>
            <a:pPr marL="914400" lvl="1" indent="-457200">
              <a:spcBef>
                <a:spcPts val="900"/>
              </a:spcBef>
              <a:buFont typeface="+mj-lt"/>
              <a:buAutoNum type="arabicPeriod"/>
            </a:pPr>
            <a:r>
              <a:rPr lang="x-none" sz="2000" dirty="0">
                <a:solidFill>
                  <a:srgbClr val="002060"/>
                </a:solidFill>
                <a:latin typeface="Arial" panose="020B0604020202020204" pitchFamily="34" charset="0"/>
                <a:cs typeface="Arial" panose="020B0604020202020204" pitchFamily="34" charset="0"/>
              </a:rPr>
              <a:t>Meta Data and Software </a:t>
            </a:r>
            <a:r>
              <a:rPr lang="x-none" sz="2000" i="1" dirty="0">
                <a:solidFill>
                  <a:srgbClr val="002060"/>
                </a:solidFill>
                <a:latin typeface="Arial" panose="020B0604020202020204" pitchFamily="34" charset="0"/>
                <a:cs typeface="Arial" panose="020B0604020202020204" pitchFamily="34" charset="0"/>
              </a:rPr>
              <a:t>(Ryan Stauf</a:t>
            </a:r>
            <a:r>
              <a:rPr lang="nl-BE" sz="2000" i="1">
                <a:solidFill>
                  <a:srgbClr val="002060"/>
                </a:solidFill>
                <a:latin typeface="Arial" panose="020B0604020202020204" pitchFamily="34" charset="0"/>
                <a:cs typeface="Arial" panose="020B0604020202020204" pitchFamily="34" charset="0"/>
              </a:rPr>
              <a:t>f</a:t>
            </a:r>
            <a:r>
              <a:rPr lang="x-none" sz="2000" i="1">
                <a:solidFill>
                  <a:srgbClr val="002060"/>
                </a:solidFill>
                <a:latin typeface="Arial" panose="020B0604020202020204" pitchFamily="34" charset="0"/>
                <a:cs typeface="Arial" panose="020B0604020202020204" pitchFamily="34" charset="0"/>
              </a:rPr>
              <a:t>er </a:t>
            </a:r>
            <a:r>
              <a:rPr lang="x-none" sz="2000" i="1" dirty="0">
                <a:solidFill>
                  <a:srgbClr val="002060"/>
                </a:solidFill>
                <a:latin typeface="Arial" panose="020B0604020202020204" pitchFamily="34" charset="0"/>
                <a:cs typeface="Arial" panose="020B0604020202020204" pitchFamily="34" charset="0"/>
              </a:rPr>
              <a:t>&amp; Roeland Van Malderen)</a:t>
            </a:r>
          </a:p>
          <a:p>
            <a:pPr marL="342900" indent="-342900">
              <a:spcBef>
                <a:spcPts val="900"/>
              </a:spcBef>
              <a:buFont typeface="Wingdings" pitchFamily="2" charset="2"/>
              <a:buChar char="q"/>
            </a:pPr>
            <a:r>
              <a:rPr lang="en-US" sz="2000" dirty="0">
                <a:solidFill>
                  <a:srgbClr val="002060"/>
                </a:solidFill>
                <a:latin typeface="Arial" panose="020B0604020202020204" pitchFamily="34" charset="0"/>
                <a:cs typeface="Arial" panose="020B0604020202020204" pitchFamily="34" charset="0"/>
              </a:rPr>
              <a:t>The webinars do not replace the Report or associated video clips, but only highlight the most important topics and updates from the previous ASOPOS 1.0 report (WMO/GAW Report No. 201).</a:t>
            </a:r>
          </a:p>
          <a:p>
            <a:pPr marL="342900" indent="-342900">
              <a:spcBef>
                <a:spcPts val="1200"/>
              </a:spcBef>
              <a:buFont typeface="Wingdings" pitchFamily="2" charset="2"/>
              <a:buChar char="q"/>
            </a:pPr>
            <a:r>
              <a:rPr lang="x-none" sz="2000" b="1" dirty="0">
                <a:solidFill>
                  <a:srgbClr val="FF0000"/>
                </a:solidFill>
                <a:latin typeface="Arial" panose="020B0604020202020204" pitchFamily="34" charset="0"/>
                <a:cs typeface="Arial" panose="020B0604020202020204" pitchFamily="34" charset="0"/>
              </a:rPr>
              <a:t>When</a:t>
            </a:r>
            <a:r>
              <a:rPr lang="en-US" sz="2000" b="1" dirty="0">
                <a:solidFill>
                  <a:srgbClr val="FF0000"/>
                </a:solidFill>
                <a:latin typeface="Arial" panose="020B0604020202020204" pitchFamily="34" charset="0"/>
                <a:cs typeface="Arial" panose="020B0604020202020204" pitchFamily="34" charset="0"/>
              </a:rPr>
              <a:t>ever</a:t>
            </a:r>
            <a:r>
              <a:rPr lang="x-none" sz="2000" b="1" dirty="0">
                <a:solidFill>
                  <a:srgbClr val="FF0000"/>
                </a:solidFill>
                <a:latin typeface="Arial" panose="020B0604020202020204" pitchFamily="34" charset="0"/>
                <a:cs typeface="Arial" panose="020B0604020202020204" pitchFamily="34" charset="0"/>
              </a:rPr>
              <a:t> you </a:t>
            </a:r>
            <a:r>
              <a:rPr lang="en-US" sz="2000" b="1" dirty="0">
                <a:solidFill>
                  <a:srgbClr val="FF0000"/>
                </a:solidFill>
                <a:latin typeface="Arial" panose="020B0604020202020204" pitchFamily="34" charset="0"/>
                <a:cs typeface="Arial" panose="020B0604020202020204" pitchFamily="34" charset="0"/>
              </a:rPr>
              <a:t>have</a:t>
            </a:r>
            <a:r>
              <a:rPr lang="x-none" sz="2000" b="1" dirty="0">
                <a:solidFill>
                  <a:srgbClr val="FF0000"/>
                </a:solidFill>
                <a:latin typeface="Arial" panose="020B0604020202020204" pitchFamily="34" charset="0"/>
                <a:cs typeface="Arial" panose="020B0604020202020204" pitchFamily="34" charset="0"/>
              </a:rPr>
              <a:t> questions or need advice</a:t>
            </a:r>
            <a:r>
              <a:rPr lang="en-US" sz="2000" b="1" dirty="0">
                <a:solidFill>
                  <a:srgbClr val="FF0000"/>
                </a:solidFill>
                <a:latin typeface="Arial" panose="020B0604020202020204" pitchFamily="34" charset="0"/>
                <a:cs typeface="Arial" panose="020B0604020202020204" pitchFamily="34" charset="0"/>
              </a:rPr>
              <a:t>, c</a:t>
            </a:r>
            <a:r>
              <a:rPr lang="x-none" sz="2000" b="1" dirty="0">
                <a:solidFill>
                  <a:srgbClr val="FF0000"/>
                </a:solidFill>
                <a:latin typeface="Arial" panose="020B0604020202020204" pitchFamily="34" charset="0"/>
                <a:cs typeface="Arial" panose="020B0604020202020204" pitchFamily="34" charset="0"/>
              </a:rPr>
              <a:t>onsult the authors of this webinar or</a:t>
            </a:r>
            <a:r>
              <a:rPr lang="en-US" sz="2000" b="1" dirty="0">
                <a:solidFill>
                  <a:srgbClr val="FF0000"/>
                </a:solidFill>
                <a:latin typeface="Arial" panose="020B0604020202020204" pitchFamily="34" charset="0"/>
                <a:cs typeface="Arial" panose="020B0604020202020204" pitchFamily="34" charset="0"/>
              </a:rPr>
              <a:t> any of the</a:t>
            </a:r>
            <a:r>
              <a:rPr lang="x-none" sz="2000" b="1" dirty="0">
                <a:solidFill>
                  <a:srgbClr val="FF0000"/>
                </a:solidFill>
                <a:latin typeface="Arial" panose="020B0604020202020204" pitchFamily="34" charset="0"/>
                <a:cs typeface="Arial" panose="020B0604020202020204" pitchFamily="34" charset="0"/>
              </a:rPr>
              <a:t> ASOPOS Team </a:t>
            </a:r>
            <a:r>
              <a:rPr lang="en-US" sz="2000" b="1" dirty="0">
                <a:solidFill>
                  <a:srgbClr val="FF0000"/>
                </a:solidFill>
                <a:latin typeface="Arial" panose="020B0604020202020204" pitchFamily="34" charset="0"/>
                <a:cs typeface="Arial" panose="020B0604020202020204" pitchFamily="34" charset="0"/>
              </a:rPr>
              <a:t>members listed above</a:t>
            </a:r>
            <a:r>
              <a:rPr lang="x-none" sz="2000" b="1" dirty="0">
                <a:solidFill>
                  <a:srgbClr val="FF0000"/>
                </a:solidFill>
                <a:latin typeface="Arial" panose="020B0604020202020204" pitchFamily="34" charset="0"/>
                <a:cs typeface="Arial" panose="020B0604020202020204" pitchFamily="34" charset="0"/>
              </a:rPr>
              <a:t> !!! </a:t>
            </a:r>
            <a:endParaRPr lang="de-DE" sz="2000" b="1" dirty="0">
              <a:solidFill>
                <a:srgbClr val="FF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8C918A5-3781-67A2-9ED8-38A5483CDB88}"/>
              </a:ext>
            </a:extLst>
          </p:cNvPr>
          <p:cNvSpPr txBox="1"/>
          <p:nvPr/>
        </p:nvSpPr>
        <p:spPr>
          <a:xfrm>
            <a:off x="0" y="5718366"/>
            <a:ext cx="12191998" cy="523220"/>
          </a:xfrm>
          <a:prstGeom prst="rect">
            <a:avLst/>
          </a:prstGeom>
          <a:solidFill>
            <a:schemeClr val="accent1">
              <a:lumMod val="20000"/>
              <a:lumOff val="80000"/>
            </a:schemeClr>
          </a:solidFill>
        </p:spPr>
        <p:txBody>
          <a:bodyPr wrap="square">
            <a:spAutoFit/>
          </a:bodyPr>
          <a:lstStyle/>
          <a:p>
            <a:pPr algn="ctr"/>
            <a:r>
              <a:rPr lang="de-DE" sz="2800" dirty="0">
                <a:solidFill>
                  <a:srgbClr val="002060"/>
                </a:solidFill>
                <a:latin typeface="Arial" panose="020B0604020202020204" pitchFamily="34" charset="0"/>
                <a:cs typeface="Arial" panose="020B0604020202020204" pitchFamily="34" charset="0"/>
              </a:rPr>
              <a:t>Thank you for your attention. We look forward to future collaborations!!!</a:t>
            </a:r>
            <a:endParaRPr lang="x-none" sz="2800" dirty="0"/>
          </a:p>
        </p:txBody>
      </p:sp>
      <p:pic>
        <p:nvPicPr>
          <p:cNvPr id="6" name="Audio 5">
            <a:hlinkClick r:id="" action="ppaction://media"/>
            <a:extLst>
              <a:ext uri="{FF2B5EF4-FFF2-40B4-BE49-F238E27FC236}">
                <a16:creationId xmlns:a16="http://schemas.microsoft.com/office/drawing/2014/main" id="{2637735F-6020-748F-0730-EBDDDC923FC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66891611"/>
      </p:ext>
    </p:extLst>
  </p:cSld>
  <p:clrMapOvr>
    <a:masterClrMapping/>
  </p:clrMapOvr>
  <mc:AlternateContent xmlns:mc="http://schemas.openxmlformats.org/markup-compatibility/2006" xmlns:p14="http://schemas.microsoft.com/office/powerpoint/2010/main">
    <mc:Choice Requires="p14">
      <p:transition spd="slow" p14:dur="2000" advTm="60485"/>
    </mc:Choice>
    <mc:Fallback xmlns="">
      <p:transition spd="slow" advTm="604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solidFill>
                  <a:srgbClr val="002060"/>
                </a:solidFill>
                <a:latin typeface="Arial" panose="020B0604020202020204" pitchFamily="34" charset="0"/>
                <a:cs typeface="Arial" panose="020B0604020202020204" pitchFamily="34" charset="0"/>
              </a:rPr>
              <a:t>Preamble</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6701" y="6472763"/>
            <a:ext cx="2743200" cy="365125"/>
          </a:xfrm>
        </p:spPr>
        <p:txBody>
          <a:bodyPr/>
          <a:lstStyle/>
          <a:p>
            <a:fld id="{F44B3E92-48C1-A940-8C74-EA7B9B17D248}" type="datetime1">
              <a:rPr lang="de-DE" sz="2000" smtClean="0">
                <a:latin typeface="Arial" panose="020B0604020202020204" pitchFamily="34" charset="0"/>
                <a:cs typeface="Arial" panose="020B0604020202020204" pitchFamily="34" charset="0"/>
              </a:rPr>
              <a:t>28.03.24</a:t>
            </a:fld>
            <a:endParaRPr lang="x-none" sz="160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11804070" y="6467539"/>
            <a:ext cx="387929"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2</a:t>
            </a:fld>
            <a:endParaRPr lang="x-none" sz="2000" dirty="0">
              <a:latin typeface="Arial" panose="020B0604020202020204" pitchFamily="34" charset="0"/>
              <a:cs typeface="Arial" panose="020B0604020202020204" pitchFamily="34" charset="0"/>
            </a:endParaRPr>
          </a:p>
        </p:txBody>
      </p:sp>
      <p:sp>
        <p:nvSpPr>
          <p:cNvPr id="3" name="TextBox 2"/>
          <p:cNvSpPr txBox="1"/>
          <p:nvPr/>
        </p:nvSpPr>
        <p:spPr>
          <a:xfrm>
            <a:off x="5135363" y="763653"/>
            <a:ext cx="6013015" cy="5093702"/>
          </a:xfrm>
          <a:prstGeom prst="rect">
            <a:avLst/>
          </a:prstGeom>
          <a:noFill/>
        </p:spPr>
        <p:txBody>
          <a:bodyPr wrap="square" rtlCol="0">
            <a:spAutoFit/>
          </a:bodyPr>
          <a:lstStyle/>
          <a:p>
            <a:pPr marL="457200" indent="-457200">
              <a:spcBef>
                <a:spcPts val="12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This ASOPOS 2.0 Report builds on the earlier ASOPOS 1.0 (GAW Report No. 201, 2014)</a:t>
            </a:r>
          </a:p>
          <a:p>
            <a:pPr marL="457200" indent="-457200">
              <a:spcBef>
                <a:spcPts val="12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In general, the hardware used for ozonesoundings has been described in Chapter 2 in general and in more detail in Annex A of the ASOPOS 2.0 Report (WMO/GAW Report No. 268). </a:t>
            </a:r>
          </a:p>
          <a:p>
            <a:pPr marL="457200" indent="-457200">
              <a:spcBef>
                <a:spcPts val="12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In this Webinar </a:t>
            </a:r>
            <a:r>
              <a:rPr lang="x-none" sz="2000" b="1" dirty="0">
                <a:solidFill>
                  <a:srgbClr val="002060"/>
                </a:solidFill>
                <a:latin typeface="Arial" panose="020B0604020202020204" pitchFamily="34" charset="0"/>
                <a:cs typeface="Arial" panose="020B0604020202020204" pitchFamily="34" charset="0"/>
              </a:rPr>
              <a:t>only</a:t>
            </a:r>
            <a:r>
              <a:rPr lang="x-none" sz="2000" dirty="0">
                <a:solidFill>
                  <a:srgbClr val="002060"/>
                </a:solidFill>
                <a:latin typeface="Arial" panose="020B0604020202020204" pitchFamily="34" charset="0"/>
                <a:cs typeface="Arial" panose="020B0604020202020204" pitchFamily="34" charset="0"/>
              </a:rPr>
              <a:t> most crucial and critical aspects of the hardware and their limitations will be highlighted and explained </a:t>
            </a:r>
          </a:p>
          <a:p>
            <a:pPr marL="457200" indent="-457200">
              <a:spcBef>
                <a:spcPts val="12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Because they have shown in practice to have a significant impact on the performance of the ozonesonde and the quality of the measured sounding data. </a:t>
            </a:r>
          </a:p>
        </p:txBody>
      </p:sp>
      <p:grpSp>
        <p:nvGrpSpPr>
          <p:cNvPr id="2" name="Group 1">
            <a:extLst>
              <a:ext uri="{FF2B5EF4-FFF2-40B4-BE49-F238E27FC236}">
                <a16:creationId xmlns:a16="http://schemas.microsoft.com/office/drawing/2014/main" id="{4E4A7E35-394C-2D5D-A602-534B7A598671}"/>
              </a:ext>
            </a:extLst>
          </p:cNvPr>
          <p:cNvGrpSpPr>
            <a:grpSpLocks noChangeAspect="1"/>
          </p:cNvGrpSpPr>
          <p:nvPr/>
        </p:nvGrpSpPr>
        <p:grpSpPr>
          <a:xfrm>
            <a:off x="281527" y="750197"/>
            <a:ext cx="4111796" cy="5357606"/>
            <a:chOff x="8301597" y="614309"/>
            <a:chExt cx="3068495" cy="3649675"/>
          </a:xfrm>
        </p:grpSpPr>
        <p:pic>
          <p:nvPicPr>
            <p:cNvPr id="17" name="Picture 16">
              <a:extLst>
                <a:ext uri="{FF2B5EF4-FFF2-40B4-BE49-F238E27FC236}">
                  <a16:creationId xmlns:a16="http://schemas.microsoft.com/office/drawing/2014/main" id="{EFE18B98-B85B-3FB7-7578-103B971BE552}"/>
                </a:ext>
              </a:extLst>
            </p:cNvPr>
            <p:cNvPicPr>
              <a:picLocks noChangeAspect="1"/>
            </p:cNvPicPr>
            <p:nvPr/>
          </p:nvPicPr>
          <p:blipFill>
            <a:blip r:embed="rId12"/>
            <a:stretch>
              <a:fillRect/>
            </a:stretch>
          </p:blipFill>
          <p:spPr>
            <a:xfrm>
              <a:off x="8363885" y="614309"/>
              <a:ext cx="3006207" cy="3649675"/>
            </a:xfrm>
            <a:prstGeom prst="rect">
              <a:avLst/>
            </a:prstGeom>
          </p:spPr>
        </p:pic>
        <p:sp>
          <p:nvSpPr>
            <p:cNvPr id="18" name="TextBox 17">
              <a:extLst>
                <a:ext uri="{FF2B5EF4-FFF2-40B4-BE49-F238E27FC236}">
                  <a16:creationId xmlns:a16="http://schemas.microsoft.com/office/drawing/2014/main" id="{E3C11629-4496-D8EE-817A-70888EBEACED}"/>
                </a:ext>
              </a:extLst>
            </p:cNvPr>
            <p:cNvSpPr txBox="1"/>
            <p:nvPr/>
          </p:nvSpPr>
          <p:spPr>
            <a:xfrm rot="20191387">
              <a:off x="8301597" y="1198747"/>
              <a:ext cx="2972457" cy="307552"/>
            </a:xfrm>
            <a:prstGeom prst="rect">
              <a:avLst/>
            </a:prstGeom>
            <a:noFill/>
          </p:spPr>
          <p:txBody>
            <a:bodyPr wrap="none" rtlCol="0">
              <a:spAutoFit/>
            </a:bodyPr>
            <a:lstStyle/>
            <a:p>
              <a:r>
                <a:rPr lang="x-none" dirty="0">
                  <a:solidFill>
                    <a:srgbClr val="FF0000"/>
                  </a:solidFill>
                  <a:latin typeface="Arial" panose="020B0604020202020204" pitchFamily="34" charset="0"/>
                  <a:cs typeface="Arial" panose="020B0604020202020204" pitchFamily="34" charset="0"/>
                </a:rPr>
                <a:t>Available at </a:t>
              </a:r>
              <a:r>
                <a:rPr lang="en-GB" dirty="0">
                  <a:solidFill>
                    <a:srgbClr val="FF0000"/>
                  </a:solidFill>
                  <a:latin typeface="Arial" panose="020B0604020202020204" pitchFamily="34" charset="0"/>
                  <a:cs typeface="Arial" panose="020B0604020202020204" pitchFamily="34" charset="0"/>
                </a:rPr>
                <a:t>https://</a:t>
              </a:r>
              <a:r>
                <a:rPr lang="en-GB" dirty="0" err="1">
                  <a:solidFill>
                    <a:srgbClr val="FF0000"/>
                  </a:solidFill>
                  <a:latin typeface="Arial" panose="020B0604020202020204" pitchFamily="34" charset="0"/>
                  <a:cs typeface="Arial" panose="020B0604020202020204" pitchFamily="34" charset="0"/>
                </a:rPr>
                <a:t>library.wmo.int</a:t>
              </a:r>
              <a:endParaRPr lang="x-none" dirty="0">
                <a:solidFill>
                  <a:srgbClr val="FF0000"/>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DD7DBC03-DD21-E6A8-0640-D7E25A682261}"/>
                </a:ext>
              </a:extLst>
            </p:cNvPr>
            <p:cNvSpPr txBox="1"/>
            <p:nvPr/>
          </p:nvSpPr>
          <p:spPr>
            <a:xfrm>
              <a:off x="9262463" y="3115322"/>
              <a:ext cx="1852564" cy="281922"/>
            </a:xfrm>
            <a:prstGeom prst="rect">
              <a:avLst/>
            </a:prstGeom>
            <a:noFill/>
          </p:spPr>
          <p:txBody>
            <a:bodyPr wrap="square" rtlCol="0">
              <a:spAutoFit/>
            </a:bodyPr>
            <a:lstStyle/>
            <a:p>
              <a:r>
                <a:rPr lang="x-none" sz="1600" b="1" dirty="0">
                  <a:solidFill>
                    <a:srgbClr val="0020BB"/>
                  </a:solidFill>
                  <a:latin typeface="Arial" panose="020B0604020202020204" pitchFamily="34" charset="0"/>
                  <a:cs typeface="Arial" panose="020B0604020202020204" pitchFamily="34" charset="0"/>
                </a:rPr>
                <a:t>GAW-Report No. 268</a:t>
              </a:r>
            </a:p>
          </p:txBody>
        </p:sp>
      </p:grpSp>
      <p:pic>
        <p:nvPicPr>
          <p:cNvPr id="20" name="Video 19">
            <a:hlinkClick r:id="" action="ppaction://media"/>
            <a:extLst>
              <a:ext uri="{FF2B5EF4-FFF2-40B4-BE49-F238E27FC236}">
                <a16:creationId xmlns:a16="http://schemas.microsoft.com/office/drawing/2014/main" id="{5C187592-837D-B8CC-E2D9-ECD4A9F4A56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3"/>
          <a:stretch>
            <a:fillRect/>
          </a:stretch>
        </p:blipFill>
        <p:spPr>
          <a:xfrm>
            <a:off x="11310689" y="6543774"/>
            <a:ext cx="393122" cy="294842"/>
          </a:xfrm>
          <a:prstGeom prst="rect">
            <a:avLst/>
          </a:prstGeom>
        </p:spPr>
      </p:pic>
    </p:spTree>
    <p:extLst>
      <p:ext uri="{BB962C8B-B14F-4D97-AF65-F5344CB8AC3E}">
        <p14:creationId xmlns:p14="http://schemas.microsoft.com/office/powerpoint/2010/main" val="3231575757"/>
      </p:ext>
    </p:extLst>
  </p:cSld>
  <p:clrMapOvr>
    <a:masterClrMapping/>
  </p:clrMapOvr>
  <mc:AlternateContent xmlns:mc="http://schemas.openxmlformats.org/markup-compatibility/2006" xmlns:p14="http://schemas.microsoft.com/office/powerpoint/2010/main">
    <mc:Choice Requires="p14">
      <p:transition spd="slow" p14:dur="2000" advTm="44819"/>
    </mc:Choice>
    <mc:Fallback xmlns="">
      <p:transition spd="slow" advTm="44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ocshape4">
            <a:extLst>
              <a:ext uri="{FF2B5EF4-FFF2-40B4-BE49-F238E27FC236}">
                <a16:creationId xmlns:a16="http://schemas.microsoft.com/office/drawing/2014/main" id="{09F9AE54-F97C-622C-3F94-DAE144391FC5}"/>
              </a:ext>
            </a:extLst>
          </p:cNvPr>
          <p:cNvSpPr>
            <a:spLocks noChangeAspect="1" noEditPoints="1" noChangeArrowheads="1" noChangeShapeType="1" noTextEdit="1"/>
          </p:cNvSpPr>
          <p:nvPr/>
        </p:nvSpPr>
        <p:spPr bwMode="auto">
          <a:xfrm>
            <a:off x="2056353" y="9557506"/>
            <a:ext cx="216535" cy="1750695"/>
          </a:xfrm>
          <a:prstGeom prst="rect">
            <a:avLst/>
          </a:prstGeom>
          <a:solidFill>
            <a:srgbClr val="005AAA"/>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8" name="docshape5">
            <a:extLst>
              <a:ext uri="{FF2B5EF4-FFF2-40B4-BE49-F238E27FC236}">
                <a16:creationId xmlns:a16="http://schemas.microsoft.com/office/drawing/2014/main" id="{7E9E7000-B1E8-F9D2-E9EE-C72787971A28}"/>
              </a:ext>
            </a:extLst>
          </p:cNvPr>
          <p:cNvSpPr>
            <a:spLocks noChangeAspect="1" noEditPoints="1" noChangeArrowheads="1" noChangeShapeType="1" noTextEdit="1"/>
          </p:cNvSpPr>
          <p:nvPr/>
        </p:nvSpPr>
        <p:spPr bwMode="auto">
          <a:xfrm>
            <a:off x="2056353" y="7829036"/>
            <a:ext cx="216535" cy="576580"/>
          </a:xfrm>
          <a:prstGeom prst="rect">
            <a:avLst/>
          </a:prstGeom>
          <a:solidFill>
            <a:srgbClr val="00B5D5"/>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9" name="docshape6">
            <a:extLst>
              <a:ext uri="{FF2B5EF4-FFF2-40B4-BE49-F238E27FC236}">
                <a16:creationId xmlns:a16="http://schemas.microsoft.com/office/drawing/2014/main" id="{17C7457A-D856-7794-CD3C-380E1E9E2035}"/>
              </a:ext>
            </a:extLst>
          </p:cNvPr>
          <p:cNvSpPr>
            <a:spLocks noChangeAspect="1" noEditPoints="1" noChangeArrowheads="1" noChangeShapeType="1" noTextEdit="1"/>
          </p:cNvSpPr>
          <p:nvPr/>
        </p:nvSpPr>
        <p:spPr bwMode="auto">
          <a:xfrm>
            <a:off x="2056353" y="8404981"/>
            <a:ext cx="216535" cy="576580"/>
          </a:xfrm>
          <a:prstGeom prst="rect">
            <a:avLst/>
          </a:prstGeom>
          <a:solidFill>
            <a:srgbClr val="70BF5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10" name="docshape7">
            <a:extLst>
              <a:ext uri="{FF2B5EF4-FFF2-40B4-BE49-F238E27FC236}">
                <a16:creationId xmlns:a16="http://schemas.microsoft.com/office/drawing/2014/main" id="{22702093-FB79-EC0F-F0C1-C8B0C6F0F194}"/>
              </a:ext>
            </a:extLst>
          </p:cNvPr>
          <p:cNvSpPr>
            <a:spLocks noChangeAspect="1" noEditPoints="1" noChangeArrowheads="1" noChangeShapeType="1" noTextEdit="1"/>
          </p:cNvSpPr>
          <p:nvPr/>
        </p:nvSpPr>
        <p:spPr bwMode="auto">
          <a:xfrm>
            <a:off x="2056353" y="8980926"/>
            <a:ext cx="216535" cy="576580"/>
          </a:xfrm>
          <a:prstGeom prst="rect">
            <a:avLst/>
          </a:prstGeom>
          <a:solidFill>
            <a:srgbClr val="FAA61A"/>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pic>
        <p:nvPicPr>
          <p:cNvPr id="11" name="docshape8">
            <a:extLst>
              <a:ext uri="{FF2B5EF4-FFF2-40B4-BE49-F238E27FC236}">
                <a16:creationId xmlns:a16="http://schemas.microsoft.com/office/drawing/2014/main" id="{FFD5CA45-DA71-10F9-CCAD-3A70A98E7ABB}"/>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19953" y="9106656"/>
            <a:ext cx="1419860" cy="1129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docshape9">
            <a:extLst>
              <a:ext uri="{FF2B5EF4-FFF2-40B4-BE49-F238E27FC236}">
                <a16:creationId xmlns:a16="http://schemas.microsoft.com/office/drawing/2014/main" id="{227B353E-089E-EB65-8EB6-AD84727EC8BC}"/>
              </a:ext>
            </a:extLst>
          </p:cNvPr>
          <p:cNvSpPr>
            <a:spLocks noChangeAspect="1" noEditPoints="1" noChangeArrowheads="1" noChangeShapeType="1" noTextEdit="1"/>
          </p:cNvSpPr>
          <p:nvPr/>
        </p:nvSpPr>
        <p:spPr bwMode="auto">
          <a:xfrm>
            <a:off x="5199603" y="932446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3" name="docshape10">
            <a:extLst>
              <a:ext uri="{FF2B5EF4-FFF2-40B4-BE49-F238E27FC236}">
                <a16:creationId xmlns:a16="http://schemas.microsoft.com/office/drawing/2014/main" id="{D057B50F-C5DA-9D6D-6FA2-79D85132811F}"/>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590003" y="920762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docshape11">
            <a:extLst>
              <a:ext uri="{FF2B5EF4-FFF2-40B4-BE49-F238E27FC236}">
                <a16:creationId xmlns:a16="http://schemas.microsoft.com/office/drawing/2014/main" id="{02118BFC-B0F7-DDF8-AE69-DA486AD1E997}"/>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096858" y="9079986"/>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docshape12">
            <a:extLst>
              <a:ext uri="{FF2B5EF4-FFF2-40B4-BE49-F238E27FC236}">
                <a16:creationId xmlns:a16="http://schemas.microsoft.com/office/drawing/2014/main" id="{8E1395E9-8607-F349-982B-FD748E535B04}"/>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568788" y="911808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docshape13">
            <a:extLst>
              <a:ext uri="{FF2B5EF4-FFF2-40B4-BE49-F238E27FC236}">
                <a16:creationId xmlns:a16="http://schemas.microsoft.com/office/drawing/2014/main" id="{CEF78A8E-E27B-63D7-6BAB-75C12AA04B15}"/>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993988" y="10115036"/>
            <a:ext cx="1323340"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docshape14">
            <a:extLst>
              <a:ext uri="{FF2B5EF4-FFF2-40B4-BE49-F238E27FC236}">
                <a16:creationId xmlns:a16="http://schemas.microsoft.com/office/drawing/2014/main" id="{7EF54837-093B-4FBB-40AD-1763431EF8DF}"/>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4584923" y="1002105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docshape15">
            <a:extLst>
              <a:ext uri="{FF2B5EF4-FFF2-40B4-BE49-F238E27FC236}">
                <a16:creationId xmlns:a16="http://schemas.microsoft.com/office/drawing/2014/main" id="{8AB4C873-1425-F039-E7C6-7CEE41280539}"/>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695153" y="9998831"/>
            <a:ext cx="826770" cy="92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docshape2">
            <a:extLst>
              <a:ext uri="{FF2B5EF4-FFF2-40B4-BE49-F238E27FC236}">
                <a16:creationId xmlns:a16="http://schemas.microsoft.com/office/drawing/2014/main" id="{F68CA261-89A0-7928-4198-01277F1E8573}"/>
              </a:ext>
            </a:extLst>
          </p:cNvPr>
          <p:cNvPicPr>
            <a:picLocks noChangeAspect="1" noEditPoints="1" noChangeArrowheads="1" noChangeShapeType="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A2D0C81-3869-E174-1010-E1D4AB9D2D10}"/>
              </a:ext>
            </a:extLst>
          </p:cNvPr>
          <p:cNvSpPr txBox="1"/>
          <p:nvPr/>
        </p:nvSpPr>
        <p:spPr>
          <a:xfrm>
            <a:off x="2829974" y="104017"/>
            <a:ext cx="6224336" cy="646331"/>
          </a:xfrm>
          <a:prstGeom prst="rect">
            <a:avLst/>
          </a:prstGeom>
          <a:noFill/>
        </p:spPr>
        <p:txBody>
          <a:bodyPr wrap="square">
            <a:spAutoFit/>
          </a:bodyPr>
          <a:lstStyle/>
          <a:p>
            <a:pPr algn="ctr"/>
            <a:r>
              <a:rPr lang="en-US" sz="3600" dirty="0">
                <a:solidFill>
                  <a:srgbClr val="002060"/>
                </a:solidFill>
                <a:latin typeface="Arial" panose="020B0604020202020204" pitchFamily="34" charset="0"/>
                <a:cs typeface="Arial" panose="020B0604020202020204" pitchFamily="34" charset="0"/>
              </a:rPr>
              <a:t>Outline</a:t>
            </a:r>
          </a:p>
        </p:txBody>
      </p:sp>
      <p:grpSp>
        <p:nvGrpSpPr>
          <p:cNvPr id="19" name="Group 18">
            <a:extLst>
              <a:ext uri="{FF2B5EF4-FFF2-40B4-BE49-F238E27FC236}">
                <a16:creationId xmlns:a16="http://schemas.microsoft.com/office/drawing/2014/main" id="{91BC650B-303E-93A4-F17F-C50C916D3128}"/>
              </a:ext>
            </a:extLst>
          </p:cNvPr>
          <p:cNvGrpSpPr>
            <a:grpSpLocks noChangeAspect="1"/>
          </p:cNvGrpSpPr>
          <p:nvPr/>
        </p:nvGrpSpPr>
        <p:grpSpPr>
          <a:xfrm>
            <a:off x="3397070" y="6375710"/>
            <a:ext cx="5397858" cy="425855"/>
            <a:chOff x="297089" y="5855279"/>
            <a:chExt cx="11719118" cy="924560"/>
          </a:xfrm>
        </p:grpSpPr>
        <p:pic>
          <p:nvPicPr>
            <p:cNvPr id="20" name="docshape8">
              <a:extLst>
                <a:ext uri="{FF2B5EF4-FFF2-40B4-BE49-F238E27FC236}">
                  <a16:creationId xmlns:a16="http://schemas.microsoft.com/office/drawing/2014/main" id="{65E39959-8204-7F10-0512-488E6ABAE06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0">
              <a:extLst>
                <a:ext uri="{FF2B5EF4-FFF2-40B4-BE49-F238E27FC236}">
                  <a16:creationId xmlns:a16="http://schemas.microsoft.com/office/drawing/2014/main" id="{2C5EABBC-028A-441F-43FF-A0A364B5D685}"/>
                </a:ext>
              </a:extLst>
            </p:cNvPr>
            <p:cNvGrpSpPr/>
            <p:nvPr/>
          </p:nvGrpSpPr>
          <p:grpSpPr>
            <a:xfrm>
              <a:off x="10679532" y="5996342"/>
              <a:ext cx="1336675" cy="549275"/>
              <a:chOff x="3726403" y="4704141"/>
              <a:chExt cx="1336675" cy="549275"/>
            </a:xfrm>
          </p:grpSpPr>
          <p:sp>
            <p:nvSpPr>
              <p:cNvPr id="27" name="docshape9">
                <a:extLst>
                  <a:ext uri="{FF2B5EF4-FFF2-40B4-BE49-F238E27FC236}">
                    <a16:creationId xmlns:a16="http://schemas.microsoft.com/office/drawing/2014/main" id="{255FEE60-3A05-2E90-33BC-D4868FCACDFB}"/>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28" name="docshape10">
                <a:extLst>
                  <a:ext uri="{FF2B5EF4-FFF2-40B4-BE49-F238E27FC236}">
                    <a16:creationId xmlns:a16="http://schemas.microsoft.com/office/drawing/2014/main" id="{14B9DB45-E0CA-B228-B31C-7FD7EAF5A03F}"/>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2" name="docshape11">
              <a:extLst>
                <a:ext uri="{FF2B5EF4-FFF2-40B4-BE49-F238E27FC236}">
                  <a16:creationId xmlns:a16="http://schemas.microsoft.com/office/drawing/2014/main" id="{E803A99B-1900-39C2-8FFE-0C8343FDE27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docshape12">
              <a:extLst>
                <a:ext uri="{FF2B5EF4-FFF2-40B4-BE49-F238E27FC236}">
                  <a16:creationId xmlns:a16="http://schemas.microsoft.com/office/drawing/2014/main" id="{D80027FD-1849-A9DF-2E66-A10BFEA27E8F}"/>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docshape13">
              <a:extLst>
                <a:ext uri="{FF2B5EF4-FFF2-40B4-BE49-F238E27FC236}">
                  <a16:creationId xmlns:a16="http://schemas.microsoft.com/office/drawing/2014/main" id="{0F733F5A-BF6D-08F1-3919-FF3FD82B0BFF}"/>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docshape14">
              <a:extLst>
                <a:ext uri="{FF2B5EF4-FFF2-40B4-BE49-F238E27FC236}">
                  <a16:creationId xmlns:a16="http://schemas.microsoft.com/office/drawing/2014/main" id="{66DC9AC2-FCA9-D72A-F909-E0A4F7EAB139}"/>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docshape15">
              <a:extLst>
                <a:ext uri="{FF2B5EF4-FFF2-40B4-BE49-F238E27FC236}">
                  <a16:creationId xmlns:a16="http://schemas.microsoft.com/office/drawing/2014/main" id="{6152ED16-C5EE-1448-DEB9-280B389E5C96}"/>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TextBox 29">
            <a:extLst>
              <a:ext uri="{FF2B5EF4-FFF2-40B4-BE49-F238E27FC236}">
                <a16:creationId xmlns:a16="http://schemas.microsoft.com/office/drawing/2014/main" id="{0F5BD748-CE90-06F7-3EBF-E4E2CBD6F276}"/>
              </a:ext>
            </a:extLst>
          </p:cNvPr>
          <p:cNvSpPr txBox="1"/>
          <p:nvPr/>
        </p:nvSpPr>
        <p:spPr>
          <a:xfrm>
            <a:off x="3110822" y="1441174"/>
            <a:ext cx="6308909" cy="3831818"/>
          </a:xfrm>
          <a:prstGeom prst="rect">
            <a:avLst/>
          </a:prstGeom>
          <a:noFill/>
        </p:spPr>
        <p:txBody>
          <a:bodyPr wrap="square">
            <a:spAutoFit/>
          </a:bodyPr>
          <a:lstStyle/>
          <a:p>
            <a:pPr marL="285750" indent="-285750">
              <a:spcBef>
                <a:spcPts val="900"/>
              </a:spcBef>
              <a:spcAft>
                <a:spcPts val="600"/>
              </a:spcAft>
              <a:buFont typeface="Arial" panose="020B0604020202020204" pitchFamily="34" charset="0"/>
              <a:buChar char="•"/>
            </a:pPr>
            <a:r>
              <a:rPr lang="en-US" sz="2400" dirty="0">
                <a:solidFill>
                  <a:srgbClr val="002060"/>
                </a:solidFill>
                <a:latin typeface="Arial" panose="020B0604020202020204" pitchFamily="34" charset="0"/>
                <a:cs typeface="Arial" panose="020B0604020202020204" pitchFamily="34" charset="0"/>
              </a:rPr>
              <a:t>Introduction</a:t>
            </a:r>
          </a:p>
          <a:p>
            <a:pPr marL="285750" indent="-285750">
              <a:spcBef>
                <a:spcPts val="900"/>
              </a:spcBef>
              <a:spcAft>
                <a:spcPts val="600"/>
              </a:spcAft>
              <a:buFont typeface="Arial" panose="020B0604020202020204" pitchFamily="34" charset="0"/>
              <a:buChar char="•"/>
            </a:pPr>
            <a:r>
              <a:rPr lang="en-US" sz="2400" dirty="0" err="1">
                <a:solidFill>
                  <a:srgbClr val="002060"/>
                </a:solidFill>
                <a:latin typeface="Arial" panose="020B0604020202020204" pitchFamily="34" charset="0"/>
                <a:cs typeface="Arial" panose="020B0604020202020204" pitchFamily="34" charset="0"/>
              </a:rPr>
              <a:t>Ozonesonde</a:t>
            </a:r>
            <a:r>
              <a:rPr lang="en-US" sz="2400" dirty="0">
                <a:solidFill>
                  <a:srgbClr val="002060"/>
                </a:solidFill>
                <a:latin typeface="Arial" panose="020B0604020202020204" pitchFamily="34" charset="0"/>
                <a:cs typeface="Arial" panose="020B0604020202020204" pitchFamily="34" charset="0"/>
              </a:rPr>
              <a:t>-Radiosonde-Interface</a:t>
            </a:r>
          </a:p>
          <a:p>
            <a:pPr marL="285750" indent="-285750">
              <a:spcBef>
                <a:spcPts val="900"/>
              </a:spcBef>
              <a:spcAft>
                <a:spcPts val="600"/>
              </a:spcAft>
              <a:buFont typeface="Arial" panose="020B0604020202020204" pitchFamily="34" charset="0"/>
              <a:buChar char="•"/>
            </a:pPr>
            <a:r>
              <a:rPr lang="en-US" sz="2400" dirty="0">
                <a:solidFill>
                  <a:srgbClr val="002060"/>
                </a:solidFill>
                <a:latin typeface="Arial" panose="020B0604020202020204" pitchFamily="34" charset="0"/>
                <a:cs typeface="Arial" panose="020B0604020202020204" pitchFamily="34" charset="0"/>
              </a:rPr>
              <a:t>Preparation: Working space and Hardware</a:t>
            </a:r>
          </a:p>
          <a:p>
            <a:pPr marL="285750" indent="-285750">
              <a:spcBef>
                <a:spcPts val="900"/>
              </a:spcBef>
              <a:spcAft>
                <a:spcPts val="600"/>
              </a:spcAft>
              <a:buFont typeface="Arial" panose="020B0604020202020204" pitchFamily="34" charset="0"/>
              <a:buChar char="•"/>
            </a:pPr>
            <a:r>
              <a:rPr lang="en-US" sz="2400" dirty="0">
                <a:solidFill>
                  <a:srgbClr val="002060"/>
                </a:solidFill>
                <a:latin typeface="Arial" panose="020B0604020202020204" pitchFamily="34" charset="0"/>
                <a:cs typeface="Arial" panose="020B0604020202020204" pitchFamily="34" charset="0"/>
              </a:rPr>
              <a:t>Proper Gas Filters</a:t>
            </a:r>
          </a:p>
          <a:p>
            <a:pPr marL="285750" indent="-285750">
              <a:spcBef>
                <a:spcPts val="900"/>
              </a:spcBef>
              <a:spcAft>
                <a:spcPts val="600"/>
              </a:spcAft>
              <a:buFont typeface="Arial" panose="020B0604020202020204" pitchFamily="34" charset="0"/>
              <a:buChar char="•"/>
            </a:pPr>
            <a:r>
              <a:rPr lang="en-US" sz="2400" dirty="0">
                <a:solidFill>
                  <a:srgbClr val="002060"/>
                </a:solidFill>
                <a:latin typeface="Arial" panose="020B0604020202020204" pitchFamily="34" charset="0"/>
                <a:cs typeface="Arial" panose="020B0604020202020204" pitchFamily="34" charset="0"/>
              </a:rPr>
              <a:t>Sensing Solutions &amp; Laboratory Tools</a:t>
            </a:r>
          </a:p>
          <a:p>
            <a:pPr marL="285750" indent="-285750">
              <a:spcBef>
                <a:spcPts val="900"/>
              </a:spcBef>
              <a:spcAft>
                <a:spcPts val="600"/>
              </a:spcAft>
              <a:buFont typeface="Arial" panose="020B0604020202020204" pitchFamily="34" charset="0"/>
              <a:buChar char="•"/>
            </a:pPr>
            <a:r>
              <a:rPr lang="en-US" sz="2400" dirty="0">
                <a:solidFill>
                  <a:srgbClr val="002060"/>
                </a:solidFill>
                <a:latin typeface="Arial" panose="020B0604020202020204" pitchFamily="34" charset="0"/>
                <a:cs typeface="Arial" panose="020B0604020202020204" pitchFamily="34" charset="0"/>
              </a:rPr>
              <a:t>Regular Maintenance</a:t>
            </a:r>
          </a:p>
          <a:p>
            <a:pPr marL="285750" indent="-285750">
              <a:spcBef>
                <a:spcPts val="900"/>
              </a:spcBef>
              <a:spcAft>
                <a:spcPts val="600"/>
              </a:spcAft>
              <a:buFont typeface="Arial" panose="020B0604020202020204" pitchFamily="34" charset="0"/>
              <a:buChar char="•"/>
            </a:pPr>
            <a:r>
              <a:rPr lang="en-US" sz="2400" dirty="0">
                <a:solidFill>
                  <a:srgbClr val="002060"/>
                </a:solidFill>
                <a:latin typeface="Arial" panose="020B0604020202020204" pitchFamily="34" charset="0"/>
                <a:cs typeface="Arial" panose="020B0604020202020204" pitchFamily="34" charset="0"/>
              </a:rPr>
              <a:t>Key Notes</a:t>
            </a:r>
          </a:p>
        </p:txBody>
      </p:sp>
      <p:pic>
        <p:nvPicPr>
          <p:cNvPr id="3" name="O 2" descr="Shape&#10;&#10;Description automatically generated with medium confidence">
            <a:extLst>
              <a:ext uri="{FF2B5EF4-FFF2-40B4-BE49-F238E27FC236}">
                <a16:creationId xmlns:a16="http://schemas.microsoft.com/office/drawing/2014/main" id="{E703444E-9602-C493-4D69-9457D7DE1B0F}"/>
              </a:ext>
            </a:extLst>
          </p:cNvPr>
          <p:cNvPicPr>
            <a:picLocks noChangeAspect="1"/>
          </p:cNvPicPr>
          <p:nvPr/>
        </p:nvPicPr>
        <p:blipFill>
          <a:blip r:embed="rId13" cstate="print">
            <a:extLst>
              <a:ext uri="{28A0092B-C50C-407E-A947-70E740481C1C}">
                <a14:useLocalDpi xmlns:a14="http://schemas.microsoft.com/office/drawing/2010/main" val="0"/>
              </a:ext>
            </a:extLst>
          </a:blip>
          <a:srcRect l="-4347" t="-252" r="-5139" b="-2272"/>
          <a:stretch>
            <a:fillRect/>
          </a:stretch>
        </p:blipFill>
        <p:spPr bwMode="auto">
          <a:xfrm>
            <a:off x="275148" y="590595"/>
            <a:ext cx="2560526" cy="1910867"/>
          </a:xfrm>
          <a:prstGeom prst="rect">
            <a:avLst/>
          </a:prstGeom>
          <a:solidFill>
            <a:schemeClr val="bg1"/>
          </a:solidFill>
          <a:ln w="3175">
            <a:solidFill>
              <a:srgbClr val="0432FF"/>
            </a:solidFill>
            <a:miter lim="800000"/>
            <a:headEnd/>
            <a:tailEnd/>
          </a:ln>
        </p:spPr>
      </p:pic>
      <p:pic>
        <p:nvPicPr>
          <p:cNvPr id="5" name="Picture 4">
            <a:extLst>
              <a:ext uri="{FF2B5EF4-FFF2-40B4-BE49-F238E27FC236}">
                <a16:creationId xmlns:a16="http://schemas.microsoft.com/office/drawing/2014/main" id="{45BFB040-15B7-3FB5-CB4F-02BF994ABB3D}"/>
              </a:ext>
            </a:extLst>
          </p:cNvPr>
          <p:cNvPicPr>
            <a:picLocks noChangeAspect="1"/>
          </p:cNvPicPr>
          <p:nvPr/>
        </p:nvPicPr>
        <p:blipFill>
          <a:blip r:embed="rId14"/>
          <a:stretch>
            <a:fillRect/>
          </a:stretch>
        </p:blipFill>
        <p:spPr>
          <a:xfrm>
            <a:off x="9425431" y="590594"/>
            <a:ext cx="2628000" cy="3621193"/>
          </a:xfrm>
          <a:prstGeom prst="rect">
            <a:avLst/>
          </a:prstGeom>
          <a:ln>
            <a:solidFill>
              <a:srgbClr val="0432FF"/>
            </a:solidFill>
          </a:ln>
        </p:spPr>
      </p:pic>
      <p:pic>
        <p:nvPicPr>
          <p:cNvPr id="6" name="Picture 5" descr="A picture containing indoor, box, electronics&#10;&#10;Description automatically generated">
            <a:extLst>
              <a:ext uri="{FF2B5EF4-FFF2-40B4-BE49-F238E27FC236}">
                <a16:creationId xmlns:a16="http://schemas.microsoft.com/office/drawing/2014/main" id="{85D3314F-D789-BBA6-61CB-25225DD61A5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92238" y="5008714"/>
            <a:ext cx="2637736" cy="1497228"/>
          </a:xfrm>
          <a:prstGeom prst="rect">
            <a:avLst/>
          </a:prstGeom>
          <a:ln>
            <a:solidFill>
              <a:srgbClr val="0432FF"/>
            </a:solidFill>
          </a:ln>
        </p:spPr>
      </p:pic>
      <p:pic>
        <p:nvPicPr>
          <p:cNvPr id="29" name="Picture 28">
            <a:extLst>
              <a:ext uri="{FF2B5EF4-FFF2-40B4-BE49-F238E27FC236}">
                <a16:creationId xmlns:a16="http://schemas.microsoft.com/office/drawing/2014/main" id="{694194A6-02D6-0491-66D7-BDB1E6618FF7}"/>
              </a:ext>
            </a:extLst>
          </p:cNvPr>
          <p:cNvPicPr>
            <a:picLocks noChangeAspect="1"/>
          </p:cNvPicPr>
          <p:nvPr/>
        </p:nvPicPr>
        <p:blipFill>
          <a:blip r:embed="rId16"/>
          <a:stretch>
            <a:fillRect/>
          </a:stretch>
        </p:blipFill>
        <p:spPr>
          <a:xfrm>
            <a:off x="627444" y="2779337"/>
            <a:ext cx="1803539" cy="1877320"/>
          </a:xfrm>
          <a:prstGeom prst="rect">
            <a:avLst/>
          </a:prstGeom>
          <a:ln>
            <a:solidFill>
              <a:srgbClr val="0432FF"/>
            </a:solidFill>
          </a:ln>
        </p:spPr>
      </p:pic>
      <p:pic>
        <p:nvPicPr>
          <p:cNvPr id="31" name="Picture 30" descr="A picture containing text, indoor, person, computer&#10;&#10;Description automatically generated">
            <a:extLst>
              <a:ext uri="{FF2B5EF4-FFF2-40B4-BE49-F238E27FC236}">
                <a16:creationId xmlns:a16="http://schemas.microsoft.com/office/drawing/2014/main" id="{B396DDB6-3A36-6617-C90F-589C7889F203}"/>
              </a:ext>
            </a:extLst>
          </p:cNvPr>
          <p:cNvPicPr>
            <a:picLocks noChangeAspect="1"/>
          </p:cNvPicPr>
          <p:nvPr/>
        </p:nvPicPr>
        <p:blipFill>
          <a:blip r:embed="rId17"/>
          <a:stretch>
            <a:fillRect/>
          </a:stretch>
        </p:blipFill>
        <p:spPr>
          <a:xfrm>
            <a:off x="9425431" y="4715518"/>
            <a:ext cx="2628000" cy="1752000"/>
          </a:xfrm>
          <a:prstGeom prst="rect">
            <a:avLst/>
          </a:prstGeom>
          <a:ln>
            <a:solidFill>
              <a:schemeClr val="accent1"/>
            </a:solidFill>
          </a:ln>
        </p:spPr>
      </p:pic>
      <p:pic>
        <p:nvPicPr>
          <p:cNvPr id="32" name="Video 31">
            <a:hlinkClick r:id="" action="ppaction://media"/>
            <a:extLst>
              <a:ext uri="{FF2B5EF4-FFF2-40B4-BE49-F238E27FC236}">
                <a16:creationId xmlns:a16="http://schemas.microsoft.com/office/drawing/2014/main" id="{1F1A4865-D7A6-B9BD-8554-0428CBEDBC8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8"/>
          <a:stretch>
            <a:fillRect/>
          </a:stretch>
        </p:blipFill>
        <p:spPr>
          <a:xfrm>
            <a:off x="11299642" y="6484865"/>
            <a:ext cx="497513" cy="373135"/>
          </a:xfrm>
          <a:prstGeom prst="rect">
            <a:avLst/>
          </a:prstGeom>
        </p:spPr>
      </p:pic>
    </p:spTree>
    <p:extLst>
      <p:ext uri="{BB962C8B-B14F-4D97-AF65-F5344CB8AC3E}">
        <p14:creationId xmlns:p14="http://schemas.microsoft.com/office/powerpoint/2010/main" val="1155272246"/>
      </p:ext>
    </p:extLst>
  </p:cSld>
  <p:clrMapOvr>
    <a:masterClrMapping/>
  </p:clrMapOvr>
  <mc:AlternateContent xmlns:mc="http://schemas.openxmlformats.org/markup-compatibility/2006" xmlns:p14="http://schemas.microsoft.com/office/powerpoint/2010/main">
    <mc:Choice Requires="p14">
      <p:transition spd="slow" p14:dur="2000" advTm="54228"/>
    </mc:Choice>
    <mc:Fallback xmlns="">
      <p:transition spd="slow" advTm="542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2"/>
                </p:tgtEl>
              </p:cMediaNode>
            </p:video>
            <p:seq concurrent="1" nextAc="seek">
              <p:cTn id="8" restart="whenNotActive" fill="hold" evtFilter="cancelBubble" nodeType="interactiveSeq">
                <p:stCondLst>
                  <p:cond evt="onClick" delay="0">
                    <p:tgtEl>
                      <p:spTgt spid="3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2"/>
                                        </p:tgtEl>
                                      </p:cBhvr>
                                    </p:cmd>
                                  </p:childTnLst>
                                </p:cTn>
                              </p:par>
                            </p:childTnLst>
                          </p:cTn>
                        </p:par>
                      </p:childTnLst>
                    </p:cTn>
                  </p:par>
                </p:childTnLst>
              </p:cTn>
              <p:nextCondLst>
                <p:cond evt="onClick" delay="0">
                  <p:tgtEl>
                    <p:spTgt spid="3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14994"/>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Introduction: 25 years of QA have learned us </a:t>
            </a:r>
            <a:r>
              <a:rPr lang="en-US" sz="2400" i="1" dirty="0">
                <a:solidFill>
                  <a:srgbClr val="002060"/>
                </a:solidFill>
                <a:latin typeface="Arial" panose="020B0604020202020204" pitchFamily="34" charset="0"/>
                <a:cs typeface="Arial" panose="020B0604020202020204" pitchFamily="34" charset="0"/>
              </a:rPr>
              <a:t>(Chapter 1 of GAW No. 268)</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71862"/>
            <a:ext cx="2743200" cy="365125"/>
          </a:xfrm>
        </p:spPr>
        <p:txBody>
          <a:bodyPr/>
          <a:lstStyle/>
          <a:p>
            <a:fld id="{015D31BB-C926-7A4C-B3DF-93667C15705A}" type="datetime1">
              <a:rPr lang="de-DE"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4</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a:extLst>
              <a:ext uri="{FF2B5EF4-FFF2-40B4-BE49-F238E27FC236}">
                <a16:creationId xmlns:a16="http://schemas.microsoft.com/office/drawing/2014/main" id="{3DBE20E3-9223-1AA4-B539-5C5876D2E5A5}"/>
              </a:ext>
            </a:extLst>
          </p:cNvPr>
          <p:cNvSpPr txBox="1"/>
          <p:nvPr/>
        </p:nvSpPr>
        <p:spPr>
          <a:xfrm>
            <a:off x="2678951" y="651316"/>
            <a:ext cx="9219717" cy="5555367"/>
          </a:xfrm>
          <a:prstGeom prst="rect">
            <a:avLst/>
          </a:prstGeom>
          <a:noFill/>
        </p:spPr>
        <p:txBody>
          <a:bodyPr wrap="square">
            <a:spAutoFit/>
          </a:bodyPr>
          <a:lstStyle/>
          <a:p>
            <a:r>
              <a:rPr lang="x-none" sz="2000" dirty="0">
                <a:solidFill>
                  <a:srgbClr val="002060"/>
                </a:solidFill>
                <a:latin typeface="Arial" panose="020B0604020202020204" pitchFamily="34" charset="0"/>
                <a:cs typeface="Arial" panose="020B0604020202020204" pitchFamily="34" charset="0"/>
              </a:rPr>
              <a:t>25 years of quality assurance work (WCCOS) in the laboratory (e.g. JOSIE) and in the field (e.g. BESOS) have clearly demonstrated </a:t>
            </a:r>
            <a:r>
              <a:rPr lang="x-none" sz="2000" i="1" dirty="0">
                <a:solidFill>
                  <a:srgbClr val="002060"/>
                </a:solidFill>
                <a:latin typeface="Arial" panose="020B0604020202020204" pitchFamily="34" charset="0"/>
                <a:cs typeface="Arial" panose="020B0604020202020204" pitchFamily="34" charset="0"/>
              </a:rPr>
              <a:t>(See also Webinar No.1, Part 1) that:</a:t>
            </a:r>
          </a:p>
          <a:p>
            <a:pPr marL="800100" lvl="1" indent="-342900">
              <a:spcBef>
                <a:spcPts val="6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Small changes of the ECC-instrument by the manufacturers or operating procedures at the sounding station can easily introduce artefacts of 5-15 % or even higher</a:t>
            </a:r>
          </a:p>
          <a:p>
            <a:pPr marL="800100" lvl="1" indent="-342900">
              <a:spcBef>
                <a:spcPts val="6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Well prepared ECC sondes can achieve 3 % precision</a:t>
            </a:r>
          </a:p>
          <a:p>
            <a:pPr marL="800100" lvl="1" indent="-342900">
              <a:spcBef>
                <a:spcPts val="6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Target of ASOPOS 2.0: 5 % overal uncertainty in the global ozonesonde network.</a:t>
            </a:r>
          </a:p>
          <a:p>
            <a:pPr marL="800100" lvl="1" indent="-342900">
              <a:spcBef>
                <a:spcPts val="6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But this is only achievable:  </a:t>
            </a:r>
          </a:p>
          <a:p>
            <a:pPr marL="1257300" lvl="2" indent="-342900">
              <a:spcBef>
                <a:spcPts val="600"/>
              </a:spcBef>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By following strict and </a:t>
            </a:r>
            <a:r>
              <a:rPr lang="x-none" sz="2000">
                <a:solidFill>
                  <a:srgbClr val="002060"/>
                </a:solidFill>
                <a:latin typeface="Arial" panose="020B0604020202020204" pitchFamily="34" charset="0"/>
                <a:cs typeface="Arial" panose="020B0604020202020204" pitchFamily="34" charset="0"/>
              </a:rPr>
              <a:t>unified SOPs</a:t>
            </a:r>
            <a:endParaRPr lang="x-none" sz="2000" dirty="0">
              <a:solidFill>
                <a:srgbClr val="002060"/>
              </a:solidFill>
              <a:latin typeface="Arial" panose="020B0604020202020204" pitchFamily="34" charset="0"/>
              <a:cs typeface="Arial" panose="020B0604020202020204" pitchFamily="34" charset="0"/>
            </a:endParaRPr>
          </a:p>
          <a:p>
            <a:pPr marL="1257300" lvl="2" indent="-342900">
              <a:spcBef>
                <a:spcPts val="600"/>
              </a:spcBef>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Using well maintained hardware for the preparation of the ECC-sonde</a:t>
            </a:r>
          </a:p>
          <a:p>
            <a:pPr marL="1257300" lvl="2" indent="-342900">
              <a:spcBef>
                <a:spcPts val="600"/>
              </a:spcBef>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All handlings have to be done under cleanliness conditions </a:t>
            </a:r>
            <a:r>
              <a:rPr lang="x-none" sz="2000" i="1" dirty="0">
                <a:solidFill>
                  <a:srgbClr val="002060"/>
                </a:solidFill>
                <a:latin typeface="Arial" panose="020B0604020202020204" pitchFamily="34" charset="0"/>
                <a:cs typeface="Arial" panose="020B0604020202020204" pitchFamily="34" charset="0"/>
              </a:rPr>
              <a:t>(See also Webinar No. 3 </a:t>
            </a:r>
            <a:r>
              <a:rPr lang="x-none" sz="2000" i="1">
                <a:solidFill>
                  <a:srgbClr val="002060"/>
                </a:solidFill>
                <a:latin typeface="Arial" panose="020B0604020202020204" pitchFamily="34" charset="0"/>
                <a:cs typeface="Arial" panose="020B0604020202020204" pitchFamily="34" charset="0"/>
              </a:rPr>
              <a:t>on SOPs</a:t>
            </a:r>
            <a:r>
              <a:rPr lang="x-none" sz="2000" i="1" dirty="0">
                <a:solidFill>
                  <a:srgbClr val="002060"/>
                </a:solidFill>
                <a:latin typeface="Arial" panose="020B0604020202020204" pitchFamily="34" charset="0"/>
                <a:cs typeface="Arial" panose="020B0604020202020204" pitchFamily="34" charset="0"/>
              </a:rPr>
              <a:t>).</a:t>
            </a:r>
            <a:endParaRPr lang="x-none" sz="2000" i="1" dirty="0">
              <a:latin typeface="Arial" panose="020B0604020202020204" pitchFamily="34" charset="0"/>
              <a:cs typeface="Arial" panose="020B0604020202020204" pitchFamily="34" charset="0"/>
            </a:endParaRPr>
          </a:p>
        </p:txBody>
      </p:sp>
      <p:pic>
        <p:nvPicPr>
          <p:cNvPr id="2" name="Video 1">
            <a:hlinkClick r:id="" action="ppaction://media"/>
            <a:extLst>
              <a:ext uri="{FF2B5EF4-FFF2-40B4-BE49-F238E27FC236}">
                <a16:creationId xmlns:a16="http://schemas.microsoft.com/office/drawing/2014/main" id="{AB90A3D0-5F5C-3D24-4BE6-89EE0D4EE9F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2"/>
          <a:stretch>
            <a:fillRect/>
          </a:stretch>
        </p:blipFill>
        <p:spPr>
          <a:xfrm>
            <a:off x="10915519" y="6354205"/>
            <a:ext cx="660600" cy="495450"/>
          </a:xfrm>
          <a:prstGeom prst="rect">
            <a:avLst/>
          </a:prstGeom>
        </p:spPr>
      </p:pic>
      <p:pic>
        <p:nvPicPr>
          <p:cNvPr id="5" name="Picture 22">
            <a:extLst>
              <a:ext uri="{FF2B5EF4-FFF2-40B4-BE49-F238E27FC236}">
                <a16:creationId xmlns:a16="http://schemas.microsoft.com/office/drawing/2014/main" id="{DA3772D2-CC84-74AE-45FF-ADBD5F5EEA6E}"/>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91997" y="4893227"/>
            <a:ext cx="2095249" cy="152205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6" name="Picture 62" descr="chamber">
            <a:extLst>
              <a:ext uri="{FF2B5EF4-FFF2-40B4-BE49-F238E27FC236}">
                <a16:creationId xmlns:a16="http://schemas.microsoft.com/office/drawing/2014/main" id="{F23F2D0B-34D2-A2D1-F1C5-1914ADBDFB21}"/>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91997" y="693316"/>
            <a:ext cx="2095249" cy="156660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041339B-F92E-0D21-A6EB-8E06DC7D8ED5}"/>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04737" y="2881228"/>
            <a:ext cx="2182509" cy="157255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id="{9C84CC80-FD68-3BD0-668F-271AB9615941}"/>
              </a:ext>
            </a:extLst>
          </p:cNvPr>
          <p:cNvSpPr txBox="1"/>
          <p:nvPr/>
        </p:nvSpPr>
        <p:spPr>
          <a:xfrm>
            <a:off x="852660" y="2326431"/>
            <a:ext cx="1168910" cy="400110"/>
          </a:xfrm>
          <a:prstGeom prst="rect">
            <a:avLst/>
          </a:prstGeom>
          <a:noFill/>
        </p:spPr>
        <p:txBody>
          <a:bodyPr wrap="none" rtlCol="0">
            <a:spAutoFit/>
          </a:bodyPr>
          <a:lstStyle/>
          <a:p>
            <a:r>
              <a:rPr lang="x-none" sz="2000" dirty="0">
                <a:solidFill>
                  <a:srgbClr val="002060"/>
                </a:solidFill>
                <a:latin typeface="Arial" panose="020B0604020202020204" pitchFamily="34" charset="0"/>
                <a:cs typeface="Arial" panose="020B0604020202020204" pitchFamily="34" charset="0"/>
              </a:rPr>
              <a:t>WCCOS</a:t>
            </a:r>
          </a:p>
        </p:txBody>
      </p:sp>
      <p:sp>
        <p:nvSpPr>
          <p:cNvPr id="9" name="TextBox 8">
            <a:extLst>
              <a:ext uri="{FF2B5EF4-FFF2-40B4-BE49-F238E27FC236}">
                <a16:creationId xmlns:a16="http://schemas.microsoft.com/office/drawing/2014/main" id="{8FBB4879-BC6E-EB0F-850A-576FD5869F23}"/>
              </a:ext>
            </a:extLst>
          </p:cNvPr>
          <p:cNvSpPr txBox="1"/>
          <p:nvPr/>
        </p:nvSpPr>
        <p:spPr>
          <a:xfrm>
            <a:off x="735064" y="6411436"/>
            <a:ext cx="979755" cy="369332"/>
          </a:xfrm>
          <a:prstGeom prst="rect">
            <a:avLst/>
          </a:prstGeom>
          <a:noFill/>
        </p:spPr>
        <p:txBody>
          <a:bodyPr wrap="none" rtlCol="0">
            <a:spAutoFit/>
          </a:bodyPr>
          <a:lstStyle/>
          <a:p>
            <a:r>
              <a:rPr lang="x-none" dirty="0">
                <a:solidFill>
                  <a:srgbClr val="002060"/>
                </a:solidFill>
                <a:latin typeface="Arial" panose="020B0604020202020204" pitchFamily="34" charset="0"/>
                <a:cs typeface="Arial" panose="020B0604020202020204" pitchFamily="34" charset="0"/>
              </a:rPr>
              <a:t>BESOS</a:t>
            </a:r>
          </a:p>
        </p:txBody>
      </p:sp>
      <p:sp>
        <p:nvSpPr>
          <p:cNvPr id="10" name="TextBox 9">
            <a:extLst>
              <a:ext uri="{FF2B5EF4-FFF2-40B4-BE49-F238E27FC236}">
                <a16:creationId xmlns:a16="http://schemas.microsoft.com/office/drawing/2014/main" id="{151221E9-862C-0D10-987A-BE60D5FB72C6}"/>
              </a:ext>
            </a:extLst>
          </p:cNvPr>
          <p:cNvSpPr txBox="1"/>
          <p:nvPr/>
        </p:nvSpPr>
        <p:spPr>
          <a:xfrm>
            <a:off x="762314" y="4426608"/>
            <a:ext cx="925253" cy="400110"/>
          </a:xfrm>
          <a:prstGeom prst="rect">
            <a:avLst/>
          </a:prstGeom>
          <a:noFill/>
        </p:spPr>
        <p:txBody>
          <a:bodyPr wrap="none" rtlCol="0">
            <a:spAutoFit/>
          </a:bodyPr>
          <a:lstStyle/>
          <a:p>
            <a:r>
              <a:rPr lang="x-none" sz="2000" dirty="0">
                <a:solidFill>
                  <a:srgbClr val="002060"/>
                </a:solidFill>
                <a:latin typeface="Arial" panose="020B0604020202020204" pitchFamily="34" charset="0"/>
                <a:cs typeface="Arial" panose="020B0604020202020204" pitchFamily="34" charset="0"/>
              </a:rPr>
              <a:t>JOSIE</a:t>
            </a:r>
          </a:p>
        </p:txBody>
      </p:sp>
    </p:spTree>
    <p:extLst>
      <p:ext uri="{BB962C8B-B14F-4D97-AF65-F5344CB8AC3E}">
        <p14:creationId xmlns:p14="http://schemas.microsoft.com/office/powerpoint/2010/main" val="2923210337"/>
      </p:ext>
    </p:extLst>
  </p:cSld>
  <p:clrMapOvr>
    <a:masterClrMapping/>
  </p:clrMapOvr>
  <mc:AlternateContent xmlns:mc="http://schemas.openxmlformats.org/markup-compatibility/2006" xmlns:p14="http://schemas.microsoft.com/office/powerpoint/2010/main">
    <mc:Choice Requires="p14">
      <p:transition spd="slow" p14:dur="2000" advTm="79839"/>
    </mc:Choice>
    <mc:Fallback xmlns="">
      <p:transition spd="slow" advTm="798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0" y="0"/>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Introduction: The Achilles Heel of the ECC-</a:t>
            </a:r>
            <a:r>
              <a:rPr lang="en-US" sz="2400" dirty="0" err="1">
                <a:solidFill>
                  <a:srgbClr val="002060"/>
                </a:solidFill>
                <a:latin typeface="Arial" panose="020B0604020202020204" pitchFamily="34" charset="0"/>
                <a:cs typeface="Arial" panose="020B0604020202020204" pitchFamily="34" charset="0"/>
              </a:rPr>
              <a:t>Ozonesonde</a:t>
            </a:r>
            <a:endParaRPr lang="en-US" sz="2400" dirty="0">
              <a:solidFill>
                <a:srgbClr val="002060"/>
              </a:solidFill>
              <a:latin typeface="Arial" panose="020B0604020202020204" pitchFamily="34" charset="0"/>
              <a:cs typeface="Arial" panose="020B0604020202020204" pitchFamily="34" charset="0"/>
            </a:endParaRP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5</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a:extLst>
              <a:ext uri="{FF2B5EF4-FFF2-40B4-BE49-F238E27FC236}">
                <a16:creationId xmlns:a16="http://schemas.microsoft.com/office/drawing/2014/main" id="{92C0D522-99C8-D7E9-20FF-2E5B7E57B750}"/>
              </a:ext>
            </a:extLst>
          </p:cNvPr>
          <p:cNvSpPr txBox="1"/>
          <p:nvPr/>
        </p:nvSpPr>
        <p:spPr>
          <a:xfrm>
            <a:off x="3653683" y="558124"/>
            <a:ext cx="7224602" cy="3554819"/>
          </a:xfrm>
          <a:prstGeom prst="rect">
            <a:avLst/>
          </a:prstGeom>
          <a:noFill/>
        </p:spPr>
        <p:txBody>
          <a:bodyPr wrap="square">
            <a:spAutoFit/>
          </a:bodyPr>
          <a:lstStyle/>
          <a:p>
            <a:pPr>
              <a:spcBef>
                <a:spcPts val="1200"/>
              </a:spcBef>
              <a:spcAft>
                <a:spcPts val="600"/>
              </a:spcAft>
            </a:pPr>
            <a:r>
              <a:rPr lang="en-US" sz="2000" dirty="0">
                <a:solidFill>
                  <a:srgbClr val="002060"/>
                </a:solidFill>
                <a:latin typeface="Arial" panose="020B0604020202020204" pitchFamily="34" charset="0"/>
                <a:cs typeface="Arial" panose="020B0604020202020204" pitchFamily="34" charset="0"/>
              </a:rPr>
              <a:t>One of the</a:t>
            </a:r>
            <a:r>
              <a:rPr lang="x-none" sz="2000" dirty="0">
                <a:solidFill>
                  <a:srgbClr val="002060"/>
                </a:solidFill>
                <a:latin typeface="Arial" panose="020B0604020202020204" pitchFamily="34" charset="0"/>
                <a:cs typeface="Arial" panose="020B0604020202020204" pitchFamily="34" charset="0"/>
              </a:rPr>
              <a:t> most critical </a:t>
            </a:r>
            <a:r>
              <a:rPr lang="en-US" sz="2000" dirty="0">
                <a:solidFill>
                  <a:srgbClr val="002060"/>
                </a:solidFill>
                <a:latin typeface="Arial" panose="020B0604020202020204" pitchFamily="34" charset="0"/>
                <a:cs typeface="Arial" panose="020B0604020202020204" pitchFamily="34" charset="0"/>
              </a:rPr>
              <a:t>factors</a:t>
            </a:r>
            <a:r>
              <a:rPr lang="x-none" sz="2000" dirty="0">
                <a:solidFill>
                  <a:srgbClr val="002060"/>
                </a:solidFill>
                <a:latin typeface="Arial" panose="020B0604020202020204" pitchFamily="34" charset="0"/>
                <a:cs typeface="Arial" panose="020B0604020202020204" pitchFamily="34" charset="0"/>
              </a:rPr>
              <a:t> in ozonesonde preparation is the</a:t>
            </a:r>
            <a:r>
              <a:rPr lang="en-US" sz="2000" dirty="0">
                <a:solidFill>
                  <a:srgbClr val="002060"/>
                </a:solidFill>
                <a:latin typeface="Arial" panose="020B0604020202020204" pitchFamily="34" charset="0"/>
                <a:cs typeface="Arial" panose="020B0604020202020204" pitchFamily="34" charset="0"/>
              </a:rPr>
              <a:t> composition of</a:t>
            </a:r>
            <a:r>
              <a:rPr lang="x-none" sz="2000" dirty="0">
                <a:solidFill>
                  <a:srgbClr val="002060"/>
                </a:solidFill>
                <a:latin typeface="Arial" panose="020B0604020202020204" pitchFamily="34" charset="0"/>
                <a:cs typeface="Arial" panose="020B0604020202020204" pitchFamily="34" charset="0"/>
              </a:rPr>
              <a:t> chemical </a:t>
            </a:r>
            <a:r>
              <a:rPr lang="en-US" sz="2000" dirty="0">
                <a:solidFill>
                  <a:srgbClr val="002060"/>
                </a:solidFill>
                <a:latin typeface="Arial" panose="020B0604020202020204" pitchFamily="34" charset="0"/>
                <a:cs typeface="Arial" panose="020B0604020202020204" pitchFamily="34" charset="0"/>
              </a:rPr>
              <a:t>solutions in </a:t>
            </a:r>
            <a:r>
              <a:rPr lang="x-none" sz="2000" dirty="0">
                <a:solidFill>
                  <a:srgbClr val="002060"/>
                </a:solidFill>
                <a:latin typeface="Arial" panose="020B0604020202020204" pitchFamily="34" charset="0"/>
                <a:cs typeface="Arial" panose="020B0604020202020204" pitchFamily="34" charset="0"/>
              </a:rPr>
              <a:t>the electrochemical </a:t>
            </a:r>
            <a:r>
              <a:rPr lang="en-US" sz="2000" dirty="0">
                <a:solidFill>
                  <a:srgbClr val="002060"/>
                </a:solidFill>
                <a:latin typeface="Arial" panose="020B0604020202020204" pitchFamily="34" charset="0"/>
                <a:cs typeface="Arial" panose="020B0604020202020204" pitchFamily="34" charset="0"/>
              </a:rPr>
              <a:t>cells. The handling of the instrument and the cells</a:t>
            </a:r>
            <a:r>
              <a:rPr lang="x-none" sz="2000" dirty="0">
                <a:solidFill>
                  <a:srgbClr val="002060"/>
                </a:solidFill>
                <a:latin typeface="Arial" panose="020B0604020202020204" pitchFamily="34" charset="0"/>
                <a:cs typeface="Arial" panose="020B0604020202020204" pitchFamily="34" charset="0"/>
              </a:rPr>
              <a:t> during the preparation </a:t>
            </a:r>
            <a:r>
              <a:rPr lang="en-US" sz="2000" dirty="0">
                <a:solidFill>
                  <a:srgbClr val="002060"/>
                </a:solidFill>
                <a:latin typeface="Arial" panose="020B0604020202020204" pitchFamily="34" charset="0"/>
                <a:cs typeface="Arial" panose="020B0604020202020204" pitchFamily="34" charset="0"/>
              </a:rPr>
              <a:t>steps strongly </a:t>
            </a:r>
            <a:r>
              <a:rPr lang="x-none" sz="2000" dirty="0">
                <a:solidFill>
                  <a:srgbClr val="002060"/>
                </a:solidFill>
                <a:latin typeface="Arial" panose="020B0604020202020204" pitchFamily="34" charset="0"/>
                <a:cs typeface="Arial" panose="020B0604020202020204" pitchFamily="34" charset="0"/>
              </a:rPr>
              <a:t>affect the sonde performance</a:t>
            </a:r>
            <a:r>
              <a:rPr lang="en-US" sz="2000" dirty="0">
                <a:solidFill>
                  <a:srgbClr val="002060"/>
                </a:solidFill>
                <a:latin typeface="Arial" panose="020B0604020202020204" pitchFamily="34" charset="0"/>
                <a:cs typeface="Arial" panose="020B0604020202020204" pitchFamily="34" charset="0"/>
              </a:rPr>
              <a:t> once the sonde is launched. </a:t>
            </a:r>
            <a:r>
              <a:rPr lang="x-none" sz="2000" dirty="0">
                <a:solidFill>
                  <a:srgbClr val="002060"/>
                </a:solidFill>
                <a:latin typeface="Arial" panose="020B0604020202020204" pitchFamily="34" charset="0"/>
                <a:cs typeface="Arial" panose="020B0604020202020204" pitchFamily="34" charset="0"/>
              </a:rPr>
              <a:t>Th</a:t>
            </a:r>
            <a:r>
              <a:rPr lang="en-US" sz="2000" dirty="0">
                <a:solidFill>
                  <a:srgbClr val="002060"/>
                </a:solidFill>
                <a:latin typeface="Arial" panose="020B0604020202020204" pitchFamily="34" charset="0"/>
                <a:cs typeface="Arial" panose="020B0604020202020204" pitchFamily="34" charset="0"/>
              </a:rPr>
              <a:t>e best way to ensure accurate measurements is by having</a:t>
            </a:r>
            <a:r>
              <a:rPr lang="x-none" sz="2000" dirty="0">
                <a:solidFill>
                  <a:srgbClr val="002060"/>
                </a:solidFill>
                <a:latin typeface="Arial" panose="020B0604020202020204" pitchFamily="34" charset="0"/>
                <a:cs typeface="Arial" panose="020B0604020202020204" pitchFamily="34" charset="0"/>
              </a:rPr>
              <a:t>:</a:t>
            </a:r>
          </a:p>
          <a:p>
            <a:pPr marL="800100" lvl="1" indent="-342900">
              <a:spcBef>
                <a:spcPts val="1200"/>
              </a:spcBef>
              <a:spcAft>
                <a:spcPts val="600"/>
              </a:spcAft>
              <a:buFont typeface="Wingdings" pitchFamily="2" charset="2"/>
              <a:buChar char="q"/>
            </a:pPr>
            <a:r>
              <a:rPr lang="en-GB" sz="2000" dirty="0">
                <a:solidFill>
                  <a:srgbClr val="002060"/>
                </a:solidFill>
                <a:latin typeface="Arial" panose="020B0604020202020204" pitchFamily="34" charset="0"/>
                <a:cs typeface="Arial" panose="020B0604020202020204" pitchFamily="34" charset="0"/>
              </a:rPr>
              <a:t> Well-maintained, up-to-date</a:t>
            </a:r>
            <a:r>
              <a:rPr lang="x-none" sz="2000" dirty="0">
                <a:solidFill>
                  <a:srgbClr val="002060"/>
                </a:solidFill>
                <a:latin typeface="Arial" panose="020B0604020202020204" pitchFamily="34" charset="0"/>
                <a:cs typeface="Arial" panose="020B0604020202020204" pitchFamily="34" charset="0"/>
              </a:rPr>
              <a:t> hardware </a:t>
            </a:r>
          </a:p>
          <a:p>
            <a:pPr marL="800100" lvl="1" indent="-342900">
              <a:spcBef>
                <a:spcPts val="12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P</a:t>
            </a:r>
            <a:r>
              <a:rPr lang="x-none" sz="2000" dirty="0">
                <a:solidFill>
                  <a:srgbClr val="002060"/>
                </a:solidFill>
                <a:latin typeface="Arial" panose="020B0604020202020204" pitchFamily="34" charset="0"/>
                <a:cs typeface="Arial" panose="020B0604020202020204" pitchFamily="34" charset="0"/>
              </a:rPr>
              <a:t>roper handlings of chemicals </a:t>
            </a:r>
            <a:r>
              <a:rPr lang="en-US" sz="2000" dirty="0">
                <a:solidFill>
                  <a:srgbClr val="002060"/>
                </a:solidFill>
                <a:latin typeface="Arial" panose="020B0604020202020204" pitchFamily="34" charset="0"/>
                <a:cs typeface="Arial" panose="020B0604020202020204" pitchFamily="34" charset="0"/>
              </a:rPr>
              <a:t>and</a:t>
            </a:r>
            <a:r>
              <a:rPr lang="x-none" sz="2000" dirty="0">
                <a:solidFill>
                  <a:srgbClr val="002060"/>
                </a:solidFill>
                <a:latin typeface="Arial" panose="020B0604020202020204" pitchFamily="34" charset="0"/>
                <a:cs typeface="Arial" panose="020B0604020202020204" pitchFamily="34" charset="0"/>
              </a:rPr>
              <a:t> sensing solutions</a:t>
            </a:r>
          </a:p>
          <a:p>
            <a:pPr marL="800100" lvl="1" indent="-342900">
              <a:spcBef>
                <a:spcPts val="1200"/>
              </a:spcBef>
              <a:spcAft>
                <a:spcPts val="600"/>
              </a:spcAft>
              <a:buFont typeface="Wingdings" pitchFamily="2" charset="2"/>
              <a:buChar char="q"/>
            </a:pPr>
            <a:r>
              <a:rPr lang="x-none" sz="2000" dirty="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Clean</a:t>
            </a:r>
            <a:r>
              <a:rPr lang="x-none" sz="2000" dirty="0">
                <a:solidFill>
                  <a:srgbClr val="002060"/>
                </a:solidFill>
                <a:latin typeface="Arial" panose="020B0604020202020204" pitchFamily="34" charset="0"/>
                <a:cs typeface="Arial" panose="020B0604020202020204" pitchFamily="34" charset="0"/>
              </a:rPr>
              <a:t> working space</a:t>
            </a:r>
          </a:p>
        </p:txBody>
      </p:sp>
      <p:pic>
        <p:nvPicPr>
          <p:cNvPr id="2" name="Video 1">
            <a:hlinkClick r:id="" action="ppaction://media"/>
            <a:extLst>
              <a:ext uri="{FF2B5EF4-FFF2-40B4-BE49-F238E27FC236}">
                <a16:creationId xmlns:a16="http://schemas.microsoft.com/office/drawing/2014/main" id="{BFFCB8CC-306F-632F-2748-93944F6150F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2"/>
          <a:stretch>
            <a:fillRect/>
          </a:stretch>
        </p:blipFill>
        <p:spPr>
          <a:xfrm>
            <a:off x="11082973" y="6482442"/>
            <a:ext cx="542503" cy="406877"/>
          </a:xfrm>
          <a:prstGeom prst="rect">
            <a:avLst/>
          </a:prstGeom>
        </p:spPr>
      </p:pic>
      <p:pic>
        <p:nvPicPr>
          <p:cNvPr id="6" name="Picture 5" descr="Screen Clipping">
            <a:extLst>
              <a:ext uri="{FF2B5EF4-FFF2-40B4-BE49-F238E27FC236}">
                <a16:creationId xmlns:a16="http://schemas.microsoft.com/office/drawing/2014/main" id="{541D2C7D-361C-AA24-3021-5C9594D3CC0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36794" y="2905192"/>
            <a:ext cx="2273266" cy="1328682"/>
          </a:xfrm>
          <a:prstGeom prst="rect">
            <a:avLst/>
          </a:prstGeom>
          <a:ln>
            <a:solidFill>
              <a:schemeClr val="accent1"/>
            </a:solidFill>
          </a:ln>
        </p:spPr>
      </p:pic>
      <p:pic>
        <p:nvPicPr>
          <p:cNvPr id="7" name="Picture 6" descr="Screen Clipping">
            <a:extLst>
              <a:ext uri="{FF2B5EF4-FFF2-40B4-BE49-F238E27FC236}">
                <a16:creationId xmlns:a16="http://schemas.microsoft.com/office/drawing/2014/main" id="{768A1490-5806-4991-3284-2063DD5D1CB2}"/>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26463" t="10742"/>
          <a:stretch/>
        </p:blipFill>
        <p:spPr bwMode="auto">
          <a:xfrm>
            <a:off x="436794" y="4625037"/>
            <a:ext cx="2115593" cy="1445011"/>
          </a:xfrm>
          <a:prstGeom prst="rect">
            <a:avLst/>
          </a:prstGeom>
          <a:ln>
            <a:solidFill>
              <a:schemeClr val="accent1"/>
            </a:solid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57C8BD13-17DA-19A9-E5A1-EE2F3F10AF99}"/>
              </a:ext>
            </a:extLst>
          </p:cNvPr>
          <p:cNvPicPr>
            <a:picLocks noChangeAspect="1"/>
          </p:cNvPicPr>
          <p:nvPr/>
        </p:nvPicPr>
        <p:blipFill>
          <a:blip r:embed="rId15"/>
          <a:stretch>
            <a:fillRect/>
          </a:stretch>
        </p:blipFill>
        <p:spPr>
          <a:xfrm>
            <a:off x="2758463" y="4625037"/>
            <a:ext cx="4317586" cy="1348186"/>
          </a:xfrm>
          <a:prstGeom prst="rect">
            <a:avLst/>
          </a:prstGeom>
        </p:spPr>
      </p:pic>
      <p:pic>
        <p:nvPicPr>
          <p:cNvPr id="11" name="Picture 10" descr="A picture containing text, bottle, indoor, close&#10;&#10;Description automatically generated">
            <a:extLst>
              <a:ext uri="{FF2B5EF4-FFF2-40B4-BE49-F238E27FC236}">
                <a16:creationId xmlns:a16="http://schemas.microsoft.com/office/drawing/2014/main" id="{A91A6C7D-3C0A-5216-9EAF-D769BEACFC7B}"/>
              </a:ext>
            </a:extLst>
          </p:cNvPr>
          <p:cNvPicPr>
            <a:picLocks noChangeAspect="1"/>
          </p:cNvPicPr>
          <p:nvPr/>
        </p:nvPicPr>
        <p:blipFill>
          <a:blip r:embed="rId16"/>
          <a:stretch>
            <a:fillRect/>
          </a:stretch>
        </p:blipFill>
        <p:spPr>
          <a:xfrm>
            <a:off x="7288810" y="4625037"/>
            <a:ext cx="1008083" cy="1348186"/>
          </a:xfrm>
          <a:prstGeom prst="rect">
            <a:avLst/>
          </a:prstGeom>
        </p:spPr>
      </p:pic>
      <p:pic>
        <p:nvPicPr>
          <p:cNvPr id="12" name="Picture 11">
            <a:extLst>
              <a:ext uri="{FF2B5EF4-FFF2-40B4-BE49-F238E27FC236}">
                <a16:creationId xmlns:a16="http://schemas.microsoft.com/office/drawing/2014/main" id="{2B147F3F-2D33-ED95-8515-85A66E41787A}"/>
              </a:ext>
            </a:extLst>
          </p:cNvPr>
          <p:cNvPicPr>
            <a:picLocks noChangeAspect="1"/>
          </p:cNvPicPr>
          <p:nvPr/>
        </p:nvPicPr>
        <p:blipFill>
          <a:blip r:embed="rId17"/>
          <a:stretch>
            <a:fillRect/>
          </a:stretch>
        </p:blipFill>
        <p:spPr>
          <a:xfrm>
            <a:off x="436794" y="656907"/>
            <a:ext cx="2273266" cy="1874058"/>
          </a:xfrm>
          <a:prstGeom prst="rect">
            <a:avLst/>
          </a:prstGeom>
          <a:ln>
            <a:solidFill>
              <a:srgbClr val="0403FF"/>
            </a:solidFill>
          </a:ln>
        </p:spPr>
      </p:pic>
      <p:pic>
        <p:nvPicPr>
          <p:cNvPr id="8" name="Picture 7">
            <a:extLst>
              <a:ext uri="{FF2B5EF4-FFF2-40B4-BE49-F238E27FC236}">
                <a16:creationId xmlns:a16="http://schemas.microsoft.com/office/drawing/2014/main" id="{2C18FE07-50C9-5C71-571F-6393B7DA31AA}"/>
              </a:ext>
            </a:extLst>
          </p:cNvPr>
          <p:cNvPicPr>
            <a:picLocks noChangeAspect="1"/>
          </p:cNvPicPr>
          <p:nvPr/>
        </p:nvPicPr>
        <p:blipFill>
          <a:blip r:embed="rId18"/>
          <a:stretch>
            <a:fillRect/>
          </a:stretch>
        </p:blipFill>
        <p:spPr>
          <a:xfrm>
            <a:off x="8608115" y="3631648"/>
            <a:ext cx="3251200" cy="2438400"/>
          </a:xfrm>
          <a:prstGeom prst="rect">
            <a:avLst/>
          </a:prstGeom>
        </p:spPr>
      </p:pic>
    </p:spTree>
    <p:extLst>
      <p:ext uri="{BB962C8B-B14F-4D97-AF65-F5344CB8AC3E}">
        <p14:creationId xmlns:p14="http://schemas.microsoft.com/office/powerpoint/2010/main" val="1023882279"/>
      </p:ext>
    </p:extLst>
  </p:cSld>
  <p:clrMapOvr>
    <a:masterClrMapping/>
  </p:clrMapOvr>
  <mc:AlternateContent xmlns:mc="http://schemas.openxmlformats.org/markup-compatibility/2006" xmlns:p14="http://schemas.microsoft.com/office/powerpoint/2010/main">
    <mc:Choice Requires="p14">
      <p:transition spd="slow" p14:dur="2000" advTm="35500"/>
    </mc:Choice>
    <mc:Fallback xmlns="">
      <p:transition spd="slow" advTm="35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0" y="-2753"/>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Introduction: Overview of the Hardware </a:t>
            </a:r>
            <a:r>
              <a:rPr lang="en-US" sz="2400" i="1" dirty="0">
                <a:solidFill>
                  <a:srgbClr val="002060"/>
                </a:solidFill>
                <a:latin typeface="Arial" panose="020B0604020202020204" pitchFamily="34" charset="0"/>
                <a:cs typeface="Arial" panose="020B0604020202020204" pitchFamily="34" charset="0"/>
              </a:rPr>
              <a:t>(Annex-A of GAW No. 268)</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6</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a:extLst>
              <a:ext uri="{FF2B5EF4-FFF2-40B4-BE49-F238E27FC236}">
                <a16:creationId xmlns:a16="http://schemas.microsoft.com/office/drawing/2014/main" id="{4C3A1B26-4CC5-06A7-255C-5C67BC9AAF64}"/>
              </a:ext>
            </a:extLst>
          </p:cNvPr>
          <p:cNvSpPr txBox="1"/>
          <p:nvPr/>
        </p:nvSpPr>
        <p:spPr>
          <a:xfrm>
            <a:off x="220934" y="2586566"/>
            <a:ext cx="6096000" cy="2308324"/>
          </a:xfrm>
          <a:prstGeom prst="rect">
            <a:avLst/>
          </a:prstGeom>
          <a:noFill/>
        </p:spPr>
        <p:txBody>
          <a:bodyPr wrap="square">
            <a:spAutoFit/>
          </a:bodyPr>
          <a:lstStyle/>
          <a:p>
            <a:pPr lvl="0"/>
            <a:r>
              <a:rPr lang="en-US" sz="1600" b="1" dirty="0">
                <a:solidFill>
                  <a:srgbClr val="002060"/>
                </a:solidFill>
                <a:latin typeface="Arial" panose="020B0604020202020204" pitchFamily="34" charset="0"/>
                <a:ea typeface="Calibri" panose="020F0502020204030204" pitchFamily="34" charset="0"/>
                <a:cs typeface="Arial" panose="020B0604020202020204" pitchFamily="34" charset="0"/>
              </a:rPr>
              <a:t>Balloon-Gondola:</a:t>
            </a:r>
          </a:p>
          <a:p>
            <a:pPr marL="342900" lvl="0" indent="-342900">
              <a:buFont typeface="+mj-lt"/>
              <a:buAutoNum type="arabicPeriod"/>
            </a:pPr>
            <a:r>
              <a:rPr lang="en-US" sz="16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OzoneSonde</a:t>
            </a:r>
            <a:endParaRPr lang="x-none"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mj-lt"/>
              <a:buAutoNum type="alphaU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ECC ozone sensor</a:t>
            </a:r>
            <a:endParaRPr lang="x-none"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mj-lt"/>
              <a:buAutoNum type="alphaU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Interface Board </a:t>
            </a:r>
            <a:endParaRPr lang="x-none"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buFont typeface="+mj-lt"/>
              <a:buAutoNum type="alphaU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Radiosonde (incl. </a:t>
            </a: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403 MHz-Transmitter)</a:t>
            </a:r>
            <a:endParaRPr lang="x-none"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indent="-342900">
              <a:buFont typeface="+mj-lt"/>
              <a:buAutoNum type="arabicPeriod"/>
            </a:pP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Styrofoam box</a:t>
            </a:r>
            <a:endParaRPr lang="en-US" sz="16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Balloon, </a:t>
            </a: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Unwinder, </a:t>
            </a: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Radar Reflector </a:t>
            </a: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&amp; </a:t>
            </a: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Parachute</a:t>
            </a:r>
            <a:endParaRPr lang="x-none"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30861F34-C40D-275A-AA96-8BBECD48D73E}"/>
              </a:ext>
            </a:extLst>
          </p:cNvPr>
          <p:cNvSpPr txBox="1"/>
          <p:nvPr/>
        </p:nvSpPr>
        <p:spPr>
          <a:xfrm>
            <a:off x="6000457" y="2596882"/>
            <a:ext cx="4824549" cy="2062103"/>
          </a:xfrm>
          <a:prstGeom prst="rect">
            <a:avLst/>
          </a:prstGeom>
          <a:noFill/>
        </p:spPr>
        <p:txBody>
          <a:bodyPr wrap="square">
            <a:spAutoFit/>
          </a:bodyPr>
          <a:lstStyle/>
          <a:p>
            <a:pPr lvl="0"/>
            <a:r>
              <a:rPr lang="en-US" sz="1600" b="1" dirty="0">
                <a:solidFill>
                  <a:srgbClr val="002060"/>
                </a:solidFill>
                <a:latin typeface="Arial" panose="020B0604020202020204" pitchFamily="34" charset="0"/>
                <a:ea typeface="Calibri" panose="020F0502020204030204" pitchFamily="34" charset="0"/>
                <a:cs typeface="Arial" panose="020B0604020202020204" pitchFamily="34" charset="0"/>
              </a:rPr>
              <a:t>Pre-Flight Preparation :</a:t>
            </a:r>
            <a:endParaRPr lang="en-US"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Clean Laboratory to prepare the Sonde </a:t>
            </a:r>
            <a:endParaRPr lang="x-none"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Preparation Check Unit (e.g. KTU-3)</a:t>
            </a:r>
            <a:endParaRPr lang="x-none"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Zero ozone and purified air: </a:t>
            </a: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P</a:t>
            </a: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roper filter</a:t>
            </a:r>
            <a:endParaRPr lang="x-none"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Bubble Flowmeter </a:t>
            </a: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P,T and RH Laboratory Detectors</a:t>
            </a:r>
            <a:endParaRPr lang="x-none"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High graded chemicals (KI, KBr &amp; Buffer)</a:t>
            </a:r>
          </a:p>
          <a:p>
            <a:pPr marL="342900" lvl="0" indent="-342900">
              <a:buFont typeface="+mj-lt"/>
              <a:buAutoNum type="arabicPeriod"/>
            </a:pP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High graded liquid water </a:t>
            </a:r>
            <a:endParaRPr lang="x-none"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2C0944-7051-0B20-CEC4-A025C1815914}"/>
              </a:ext>
            </a:extLst>
          </p:cNvPr>
          <p:cNvSpPr txBox="1"/>
          <p:nvPr/>
        </p:nvSpPr>
        <p:spPr>
          <a:xfrm>
            <a:off x="5992621" y="4686239"/>
            <a:ext cx="6095999" cy="1569660"/>
          </a:xfrm>
          <a:prstGeom prst="rect">
            <a:avLst/>
          </a:prstGeom>
          <a:noFill/>
        </p:spPr>
        <p:txBody>
          <a:bodyPr wrap="square">
            <a:spAutoFit/>
          </a:bodyPr>
          <a:lstStyle/>
          <a:p>
            <a:pPr lvl="0"/>
            <a:r>
              <a:rPr lang="en-US" sz="1600" b="1" dirty="0">
                <a:solidFill>
                  <a:srgbClr val="002060"/>
                </a:solidFill>
                <a:latin typeface="Arial" panose="020B0604020202020204" pitchFamily="34" charset="0"/>
                <a:ea typeface="Calibri" panose="020F0502020204030204" pitchFamily="34" charset="0"/>
                <a:cs typeface="Arial" panose="020B0604020202020204" pitchFamily="34" charset="0"/>
              </a:rPr>
              <a:t>Maintenance:</a:t>
            </a:r>
            <a:endParaRPr lang="en-US"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Preparation Check Unit (PCU):</a:t>
            </a:r>
            <a:endParaRPr lang="x-none"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800100" lvl="1" indent="-342900">
              <a:buFont typeface="Symbol" pitchFamily="2" charset="2"/>
              <a:buChar char=""/>
            </a:pP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Zero-Purified Air Filter</a:t>
            </a:r>
          </a:p>
          <a:p>
            <a:pPr marL="800100" lvl="1" indent="-342900">
              <a:buFont typeface="Symbol" pitchFamily="2" charset="2"/>
              <a:buChar char=""/>
            </a:pP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UV-Lamp &amp; UV-Quartz glass-cuvette producing o</a:t>
            </a: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zone </a:t>
            </a: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p>
          <a:p>
            <a:pPr marL="342900" indent="-342900">
              <a:buAutoNum type="arabicPeriod" startAt="2"/>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Automatic flow meter:</a:t>
            </a:r>
          </a:p>
          <a:p>
            <a:pPr marL="800100" lvl="1" indent="-342900">
              <a:buFont typeface="Symbol" pitchFamily="2" charset="2"/>
              <a:buChar char=""/>
            </a:pP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Compare with bubble flow meter regularly  </a:t>
            </a:r>
          </a:p>
        </p:txBody>
      </p:sp>
      <p:pic>
        <p:nvPicPr>
          <p:cNvPr id="6" name="O 2" descr="Shape&#10;&#10;Description automatically generated with medium confidence">
            <a:extLst>
              <a:ext uri="{FF2B5EF4-FFF2-40B4-BE49-F238E27FC236}">
                <a16:creationId xmlns:a16="http://schemas.microsoft.com/office/drawing/2014/main" id="{38B2E41E-1EE6-4BAC-39C0-691721E00728}"/>
              </a:ext>
            </a:extLst>
          </p:cNvPr>
          <p:cNvPicPr>
            <a:picLocks noChangeAspect="1"/>
          </p:cNvPicPr>
          <p:nvPr/>
        </p:nvPicPr>
        <p:blipFill>
          <a:blip r:embed="rId12" cstate="print">
            <a:extLst>
              <a:ext uri="{28A0092B-C50C-407E-A947-70E740481C1C}">
                <a14:useLocalDpi xmlns:a14="http://schemas.microsoft.com/office/drawing/2010/main" val="0"/>
              </a:ext>
            </a:extLst>
          </a:blip>
          <a:srcRect l="-4347" t="-252" r="-5139" b="-2272"/>
          <a:stretch>
            <a:fillRect/>
          </a:stretch>
        </p:blipFill>
        <p:spPr bwMode="auto">
          <a:xfrm>
            <a:off x="316731" y="795914"/>
            <a:ext cx="2206086" cy="1608378"/>
          </a:xfrm>
          <a:prstGeom prst="rect">
            <a:avLst/>
          </a:prstGeom>
          <a:noFill/>
          <a:ln w="3175">
            <a:solidFill>
              <a:srgbClr val="000000"/>
            </a:solidFill>
            <a:miter lim="800000"/>
            <a:headEnd/>
            <a:tailEnd/>
          </a:ln>
        </p:spPr>
      </p:pic>
      <p:pic>
        <p:nvPicPr>
          <p:cNvPr id="8" name="Picture 7" descr="A picture containing indoor, box, electronics&#10;&#10;Description automatically generated">
            <a:extLst>
              <a:ext uri="{FF2B5EF4-FFF2-40B4-BE49-F238E27FC236}">
                <a16:creationId xmlns:a16="http://schemas.microsoft.com/office/drawing/2014/main" id="{63B00FB9-33C6-6E33-F589-94043897844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813746" y="795914"/>
            <a:ext cx="3178875" cy="1804389"/>
          </a:xfrm>
          <a:prstGeom prst="rect">
            <a:avLst/>
          </a:prstGeom>
        </p:spPr>
      </p:pic>
      <p:pic>
        <p:nvPicPr>
          <p:cNvPr id="9" name="Picture 8">
            <a:extLst>
              <a:ext uri="{FF2B5EF4-FFF2-40B4-BE49-F238E27FC236}">
                <a16:creationId xmlns:a16="http://schemas.microsoft.com/office/drawing/2014/main" id="{79076D40-C258-18B8-EBF7-08D2158AF069}"/>
              </a:ext>
            </a:extLst>
          </p:cNvPr>
          <p:cNvPicPr>
            <a:picLocks noChangeAspect="1"/>
          </p:cNvPicPr>
          <p:nvPr/>
        </p:nvPicPr>
        <p:blipFill>
          <a:blip r:embed="rId14"/>
          <a:stretch>
            <a:fillRect/>
          </a:stretch>
        </p:blipFill>
        <p:spPr>
          <a:xfrm>
            <a:off x="7951568" y="752097"/>
            <a:ext cx="1259609" cy="1666810"/>
          </a:xfrm>
          <a:prstGeom prst="rect">
            <a:avLst/>
          </a:prstGeom>
          <a:ln>
            <a:solidFill>
              <a:srgbClr val="0403FF"/>
            </a:solidFill>
          </a:ln>
        </p:spPr>
      </p:pic>
      <p:pic>
        <p:nvPicPr>
          <p:cNvPr id="10" name="Picture 9">
            <a:extLst>
              <a:ext uri="{FF2B5EF4-FFF2-40B4-BE49-F238E27FC236}">
                <a16:creationId xmlns:a16="http://schemas.microsoft.com/office/drawing/2014/main" id="{BA820379-81B0-2A0E-197F-7E0BD38FCB5D}"/>
              </a:ext>
            </a:extLst>
          </p:cNvPr>
          <p:cNvPicPr>
            <a:picLocks noChangeAspect="1"/>
          </p:cNvPicPr>
          <p:nvPr/>
        </p:nvPicPr>
        <p:blipFill>
          <a:blip r:embed="rId15"/>
          <a:stretch>
            <a:fillRect/>
          </a:stretch>
        </p:blipFill>
        <p:spPr>
          <a:xfrm>
            <a:off x="6134647" y="752097"/>
            <a:ext cx="1575119" cy="1639556"/>
          </a:xfrm>
          <a:prstGeom prst="rect">
            <a:avLst/>
          </a:prstGeom>
          <a:ln>
            <a:solidFill>
              <a:srgbClr val="0403FF"/>
            </a:solidFill>
          </a:ln>
        </p:spPr>
      </p:pic>
      <p:sp>
        <p:nvSpPr>
          <p:cNvPr id="11" name="TextBox 10">
            <a:extLst>
              <a:ext uri="{FF2B5EF4-FFF2-40B4-BE49-F238E27FC236}">
                <a16:creationId xmlns:a16="http://schemas.microsoft.com/office/drawing/2014/main" id="{22E558EE-AD1B-41AC-BC37-B38A56E4E6D7}"/>
              </a:ext>
            </a:extLst>
          </p:cNvPr>
          <p:cNvSpPr txBox="1"/>
          <p:nvPr/>
        </p:nvSpPr>
        <p:spPr>
          <a:xfrm>
            <a:off x="220934" y="4939256"/>
            <a:ext cx="3997235" cy="1508105"/>
          </a:xfrm>
          <a:prstGeom prst="rect">
            <a:avLst/>
          </a:prstGeom>
          <a:noFill/>
        </p:spPr>
        <p:txBody>
          <a:bodyPr wrap="square">
            <a:spAutoFit/>
          </a:bodyPr>
          <a:lstStyle/>
          <a:p>
            <a:r>
              <a:rPr lang="en-US" sz="1600" b="1" dirty="0">
                <a:solidFill>
                  <a:srgbClr val="002060"/>
                </a:solidFill>
                <a:latin typeface="Arial" panose="020B0604020202020204" pitchFamily="34" charset="0"/>
                <a:ea typeface="Calibri" panose="020F0502020204030204" pitchFamily="34" charset="0"/>
                <a:cs typeface="Arial" panose="020B0604020202020204" pitchFamily="34" charset="0"/>
              </a:rPr>
              <a:t>Data Receiving Unit (DRU):</a:t>
            </a:r>
          </a:p>
          <a:p>
            <a:pPr marL="342900" indent="-342900">
              <a:buFont typeface="+mj-lt"/>
              <a:buAutoNum type="arabicPeriod"/>
            </a:pP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Antenna-Receiver-Modem-Computer</a:t>
            </a:r>
            <a:endParaRPr lang="x-none" sz="1600" dirty="0">
              <a:solidFill>
                <a:srgbClr val="002060"/>
              </a:solidFill>
              <a:latin typeface="Arial" panose="020B0604020202020204" pitchFamily="34" charset="0"/>
              <a:cs typeface="Arial" panose="020B0604020202020204" pitchFamily="34" charset="0"/>
            </a:endParaRP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Flight Data Processing Software</a:t>
            </a:r>
          </a:p>
          <a:p>
            <a:pPr marL="342900" lvl="0" indent="-342900">
              <a:buFont typeface="+mj-lt"/>
              <a:buAutoNum type="arabicPeriod"/>
            </a:pP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Data Storage</a:t>
            </a:r>
          </a:p>
          <a:p>
            <a:pPr marL="342900" lvl="0" indent="-342900">
              <a:buFont typeface="+mj-lt"/>
              <a:buAutoNum type="arabicPeriod"/>
            </a:pPr>
            <a:r>
              <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rPr>
              <a:t>Data Submission in Data Archive(s)</a:t>
            </a:r>
          </a:p>
          <a:p>
            <a:pPr marL="342900" lvl="0" indent="-342900">
              <a:buFont typeface="+mj-lt"/>
              <a:buAutoNum type="arabicPeriod"/>
            </a:pPr>
            <a:endParaRPr lang="x-none" sz="12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2" name="Video 11">
            <a:hlinkClick r:id="" action="ppaction://media"/>
            <a:extLst>
              <a:ext uri="{FF2B5EF4-FFF2-40B4-BE49-F238E27FC236}">
                <a16:creationId xmlns:a16="http://schemas.microsoft.com/office/drawing/2014/main" id="{CD29A854-5785-425E-EE7E-839A1D1BA8A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6"/>
          <a:stretch>
            <a:fillRect/>
          </a:stretch>
        </p:blipFill>
        <p:spPr>
          <a:xfrm>
            <a:off x="11325428" y="6500220"/>
            <a:ext cx="495096" cy="371322"/>
          </a:xfrm>
          <a:prstGeom prst="rect">
            <a:avLst/>
          </a:prstGeom>
        </p:spPr>
      </p:pic>
      <p:pic>
        <p:nvPicPr>
          <p:cNvPr id="7" name="Picture 6">
            <a:extLst>
              <a:ext uri="{FF2B5EF4-FFF2-40B4-BE49-F238E27FC236}">
                <a16:creationId xmlns:a16="http://schemas.microsoft.com/office/drawing/2014/main" id="{0F855055-91C0-27C5-5637-A70B91E24796}"/>
              </a:ext>
            </a:extLst>
          </p:cNvPr>
          <p:cNvPicPr>
            <a:picLocks noChangeAspect="1"/>
          </p:cNvPicPr>
          <p:nvPr/>
        </p:nvPicPr>
        <p:blipFill>
          <a:blip r:embed="rId17"/>
          <a:stretch>
            <a:fillRect/>
          </a:stretch>
        </p:blipFill>
        <p:spPr>
          <a:xfrm>
            <a:off x="9448800" y="749567"/>
            <a:ext cx="2603500" cy="1727200"/>
          </a:xfrm>
          <a:prstGeom prst="rect">
            <a:avLst/>
          </a:prstGeom>
        </p:spPr>
      </p:pic>
    </p:spTree>
    <p:extLst>
      <p:ext uri="{BB962C8B-B14F-4D97-AF65-F5344CB8AC3E}">
        <p14:creationId xmlns:p14="http://schemas.microsoft.com/office/powerpoint/2010/main" val="4274460693"/>
      </p:ext>
    </p:extLst>
  </p:cSld>
  <p:clrMapOvr>
    <a:masterClrMapping/>
  </p:clrMapOvr>
  <mc:AlternateContent xmlns:mc="http://schemas.openxmlformats.org/markup-compatibility/2006" xmlns:p14="http://schemas.microsoft.com/office/powerpoint/2010/main">
    <mc:Choice Requires="p14">
      <p:transition spd="slow" p14:dur="2000" advTm="49100"/>
    </mc:Choice>
    <mc:Fallback xmlns="">
      <p:transition spd="slow" advTm="49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853440" cy="365125"/>
          </a:xfrm>
        </p:spPr>
        <p:txBody>
          <a:bodyPr/>
          <a:lstStyle/>
          <a:p>
            <a:fld id="{015D31BB-C926-7A4C-B3DF-93667C15705A}" type="datetime1">
              <a:rPr lang="de-DE" smtClean="0">
                <a:latin typeface="Arial" panose="020B0604020202020204" pitchFamily="34" charset="0"/>
                <a:cs typeface="Arial" panose="020B0604020202020204" pitchFamily="34" charset="0"/>
              </a:rPr>
              <a:t>28.03.24</a:t>
            </a:fld>
            <a:endParaRPr lang="x-none" sz="90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7</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Box 4">
            <a:extLst>
              <a:ext uri="{FF2B5EF4-FFF2-40B4-BE49-F238E27FC236}">
                <a16:creationId xmlns:a16="http://schemas.microsoft.com/office/drawing/2014/main" id="{2B4AA122-4846-5A1C-DAB5-3C99C0FCA68D}"/>
              </a:ext>
            </a:extLst>
          </p:cNvPr>
          <p:cNvSpPr txBox="1"/>
          <p:nvPr/>
        </p:nvSpPr>
        <p:spPr>
          <a:xfrm>
            <a:off x="0" y="12241"/>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latin typeface="Arial" panose="020B0604020202020204" pitchFamily="34" charset="0"/>
                <a:cs typeface="Arial" panose="020B0604020202020204" pitchFamily="34" charset="0"/>
              </a:rPr>
              <a:t>ECC-</a:t>
            </a:r>
            <a:r>
              <a:rPr lang="en-US" sz="2400" dirty="0" err="1">
                <a:latin typeface="Arial" panose="020B0604020202020204" pitchFamily="34" charset="0"/>
                <a:cs typeface="Arial" panose="020B0604020202020204" pitchFamily="34" charset="0"/>
              </a:rPr>
              <a:t>Ozonesonde</a:t>
            </a:r>
            <a:r>
              <a:rPr lang="en-US" sz="2400" dirty="0">
                <a:latin typeface="Arial" panose="020B0604020202020204" pitchFamily="34" charset="0"/>
                <a:cs typeface="Arial" panose="020B0604020202020204" pitchFamily="34" charset="0"/>
              </a:rPr>
              <a:t>: Principle of Operation (Section 2.2 &amp; 2.3 of GAW No.268)</a:t>
            </a:r>
          </a:p>
        </p:txBody>
      </p:sp>
      <p:pic>
        <p:nvPicPr>
          <p:cNvPr id="7" name="Picture 6">
            <a:extLst>
              <a:ext uri="{FF2B5EF4-FFF2-40B4-BE49-F238E27FC236}">
                <a16:creationId xmlns:a16="http://schemas.microsoft.com/office/drawing/2014/main" id="{B0E87498-81E7-6EF8-056C-7B6596A39DB4}"/>
              </a:ext>
            </a:extLst>
          </p:cNvPr>
          <p:cNvPicPr>
            <a:picLocks noChangeAspect="1"/>
          </p:cNvPicPr>
          <p:nvPr/>
        </p:nvPicPr>
        <p:blipFill>
          <a:blip r:embed="rId12"/>
          <a:stretch>
            <a:fillRect/>
          </a:stretch>
        </p:blipFill>
        <p:spPr>
          <a:xfrm>
            <a:off x="338392" y="571398"/>
            <a:ext cx="4017622" cy="2216430"/>
          </a:xfrm>
          <a:prstGeom prst="rect">
            <a:avLst/>
          </a:prstGeom>
        </p:spPr>
      </p:pic>
      <p:sp>
        <p:nvSpPr>
          <p:cNvPr id="8" name="Text Box 7">
            <a:extLst>
              <a:ext uri="{FF2B5EF4-FFF2-40B4-BE49-F238E27FC236}">
                <a16:creationId xmlns:a16="http://schemas.microsoft.com/office/drawing/2014/main" id="{1370AE89-301E-F05A-0FFB-C4CF2240BC55}"/>
              </a:ext>
            </a:extLst>
          </p:cNvPr>
          <p:cNvSpPr txBox="1">
            <a:spLocks noChangeArrowheads="1"/>
          </p:cNvSpPr>
          <p:nvPr/>
        </p:nvSpPr>
        <p:spPr bwMode="auto">
          <a:xfrm>
            <a:off x="4553039" y="695920"/>
            <a:ext cx="7576205" cy="5555367"/>
          </a:xfrm>
          <a:prstGeom prst="rect">
            <a:avLst/>
          </a:prstGeom>
          <a:solidFill>
            <a:schemeClr val="bg1"/>
          </a:solidFill>
          <a:ln w="2857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marL="342900" indent="-342900">
              <a:spcBef>
                <a:spcPts val="1200"/>
              </a:spcBef>
              <a:spcAft>
                <a:spcPts val="600"/>
              </a:spcAft>
              <a:buFont typeface="Wingdings" pitchFamily="2" charset="2"/>
              <a:buChar char="q"/>
            </a:pPr>
            <a:r>
              <a:rPr lang="de-DE" altLang="en-US" dirty="0">
                <a:solidFill>
                  <a:srgbClr val="000066"/>
                </a:solidFill>
                <a:cs typeface="Arial" panose="020B0604020202020204" pitchFamily="34" charset="0"/>
              </a:rPr>
              <a:t>A </a:t>
            </a:r>
            <a:r>
              <a:rPr lang="de-DE" altLang="en-US" dirty="0" err="1">
                <a:solidFill>
                  <a:srgbClr val="000066"/>
                </a:solidFill>
                <a:cs typeface="Arial" panose="020B0604020202020204" pitchFamily="34" charset="0"/>
              </a:rPr>
              <a:t>small</a:t>
            </a:r>
            <a:r>
              <a:rPr lang="de-DE" altLang="en-US" dirty="0">
                <a:solidFill>
                  <a:srgbClr val="000066"/>
                </a:solidFill>
                <a:cs typeface="Arial" panose="020B0604020202020204" pitchFamily="34" charset="0"/>
              </a:rPr>
              <a:t> pump </a:t>
            </a:r>
            <a:r>
              <a:rPr lang="de-DE" altLang="en-US" dirty="0" err="1">
                <a:solidFill>
                  <a:srgbClr val="000066"/>
                </a:solidFill>
                <a:cs typeface="Arial" panose="020B0604020202020204" pitchFamily="34" charset="0"/>
              </a:rPr>
              <a:t>forces</a:t>
            </a:r>
            <a:r>
              <a:rPr lang="de-DE" altLang="en-US" dirty="0">
                <a:solidFill>
                  <a:srgbClr val="000066"/>
                </a:solidFill>
                <a:cs typeface="Arial" panose="020B0604020202020204" pitchFamily="34" charset="0"/>
              </a:rPr>
              <a:t> ambient </a:t>
            </a:r>
            <a:r>
              <a:rPr lang="de-DE" altLang="en-US" dirty="0" err="1">
                <a:solidFill>
                  <a:srgbClr val="000066"/>
                </a:solidFill>
                <a:cs typeface="Arial" panose="020B0604020202020204" pitchFamily="34" charset="0"/>
              </a:rPr>
              <a:t>air</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through</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the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low</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concentrated</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aqueous</a:t>
            </a:r>
            <a:r>
              <a:rPr lang="de-DE" altLang="en-US" dirty="0">
                <a:solidFill>
                  <a:srgbClr val="000066"/>
                </a:solidFill>
                <a:cs typeface="Arial" panose="020B0604020202020204" pitchFamily="34" charset="0"/>
              </a:rPr>
              <a:t> KI-</a:t>
            </a:r>
            <a:r>
              <a:rPr lang="de-DE" altLang="en-US" dirty="0" err="1">
                <a:solidFill>
                  <a:srgbClr val="000066"/>
                </a:solidFill>
                <a:cs typeface="Arial" panose="020B0604020202020204" pitchFamily="34" charset="0"/>
              </a:rPr>
              <a:t>sensing</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solution</a:t>
            </a:r>
            <a:r>
              <a:rPr lang="de-DE" altLang="en-US" dirty="0">
                <a:solidFill>
                  <a:srgbClr val="000066"/>
                </a:solidFill>
                <a:cs typeface="Arial" panose="020B0604020202020204" pitchFamily="34" charset="0"/>
              </a:rPr>
              <a:t> in </a:t>
            </a:r>
            <a:r>
              <a:rPr lang="de-DE" altLang="en-US" dirty="0" err="1">
                <a:solidFill>
                  <a:srgbClr val="000066"/>
                </a:solidFill>
                <a:cs typeface="Arial" panose="020B0604020202020204" pitchFamily="34" charset="0"/>
              </a:rPr>
              <a:t>the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cathode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chamber</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of</a:t>
            </a:r>
            <a:r>
              <a:rPr lang="de-DE" altLang="en-US" dirty="0">
                <a:solidFill>
                  <a:srgbClr val="000066"/>
                </a:solidFill>
                <a:cs typeface="Arial" panose="020B0604020202020204" pitchFamily="34" charset="0"/>
              </a:rPr>
              <a:t> an </a:t>
            </a:r>
            <a:r>
              <a:rPr lang="de-DE" altLang="en-US" dirty="0" err="1">
                <a:solidFill>
                  <a:srgbClr val="000066"/>
                </a:solidFill>
                <a:cs typeface="Arial" panose="020B0604020202020204" pitchFamily="34" charset="0"/>
              </a:rPr>
              <a:t>Electrochemical</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Concentration</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Cell</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Komhyr</a:t>
            </a:r>
            <a:r>
              <a:rPr lang="de-DE" altLang="en-US" dirty="0">
                <a:solidFill>
                  <a:srgbClr val="000066"/>
                </a:solidFill>
                <a:cs typeface="Arial" panose="020B0604020202020204" pitchFamily="34" charset="0"/>
              </a:rPr>
              <a:t> 1969)</a:t>
            </a:r>
          </a:p>
          <a:p>
            <a:pPr marL="342900" indent="-342900">
              <a:spcBef>
                <a:spcPts val="1200"/>
              </a:spcBef>
              <a:spcAft>
                <a:spcPts val="600"/>
              </a:spcAft>
              <a:buFont typeface="Wingdings" pitchFamily="2" charset="2"/>
              <a:buChar char="q"/>
            </a:pPr>
            <a:r>
              <a:rPr lang="de-DE" altLang="en-US" dirty="0" err="1">
                <a:solidFill>
                  <a:srgbClr val="000066"/>
                </a:solidFill>
                <a:cs typeface="Arial" panose="020B0604020202020204" pitchFamily="34" charset="0"/>
              </a:rPr>
              <a:t>Ozone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is</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converted</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into</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iodine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by</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the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reaction</a:t>
            </a:r>
            <a:r>
              <a:rPr lang="de-DE" altLang="en-US" dirty="0">
                <a:solidFill>
                  <a:srgbClr val="000066"/>
                </a:solidFill>
                <a:cs typeface="Arial" panose="020B0604020202020204" pitchFamily="34" charset="0"/>
              </a:rPr>
              <a:t>:</a:t>
            </a:r>
          </a:p>
          <a:p>
            <a:pPr marL="342900" indent="-342900">
              <a:spcBef>
                <a:spcPts val="3600"/>
              </a:spcBef>
              <a:spcAft>
                <a:spcPts val="600"/>
              </a:spcAft>
              <a:buFont typeface="Wingdings" pitchFamily="2" charset="2"/>
              <a:buChar char="q"/>
            </a:pPr>
            <a:r>
              <a:rPr lang="de-DE" altLang="en-US" dirty="0">
                <a:solidFill>
                  <a:srgbClr val="000066"/>
                </a:solidFill>
                <a:cs typeface="Arial" panose="020B0604020202020204" pitchFamily="34" charset="0"/>
              </a:rPr>
              <a:t>At a </a:t>
            </a:r>
            <a:r>
              <a:rPr lang="de-DE" altLang="en-US" dirty="0" err="1">
                <a:solidFill>
                  <a:srgbClr val="000066"/>
                </a:solidFill>
                <a:cs typeface="Arial" panose="020B0604020202020204" pitchFamily="34" charset="0"/>
              </a:rPr>
              <a:t>platinium</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cathode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the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Iodine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is</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converted</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to</a:t>
            </a:r>
            <a:r>
              <a:rPr lang="de-DE" altLang="en-US" dirty="0">
                <a:solidFill>
                  <a:srgbClr val="000066"/>
                </a:solidFill>
                <a:cs typeface="Arial" panose="020B0604020202020204" pitchFamily="34" charset="0"/>
              </a:rPr>
              <a:t> Iodide </a:t>
            </a:r>
            <a:r>
              <a:rPr lang="de-DE" altLang="en-US" dirty="0" err="1">
                <a:solidFill>
                  <a:srgbClr val="000066"/>
                </a:solidFill>
                <a:cs typeface="Arial" panose="020B0604020202020204" pitchFamily="34" charset="0"/>
              </a:rPr>
              <a:t>by</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the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uptake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of</a:t>
            </a:r>
            <a:r>
              <a:rPr lang="de-DE" altLang="en-US" dirty="0">
                <a:solidFill>
                  <a:srgbClr val="000066"/>
                </a:solidFill>
                <a:cs typeface="Arial" panose="020B0604020202020204" pitchFamily="34" charset="0"/>
              </a:rPr>
              <a:t> 2 </a:t>
            </a:r>
            <a:r>
              <a:rPr lang="de-DE" altLang="en-US" dirty="0" err="1">
                <a:solidFill>
                  <a:srgbClr val="000066"/>
                </a:solidFill>
                <a:cs typeface="Arial" panose="020B0604020202020204" pitchFamily="34" charset="0"/>
              </a:rPr>
              <a:t>electrons</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by</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one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Iodine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molecule</a:t>
            </a:r>
            <a:r>
              <a:rPr lang="de-DE" altLang="en-US" dirty="0">
                <a:solidFill>
                  <a:srgbClr val="000066"/>
                </a:solidFill>
                <a:cs typeface="Arial" panose="020B0604020202020204" pitchFamily="34" charset="0"/>
              </a:rPr>
              <a:t>: </a:t>
            </a:r>
          </a:p>
          <a:p>
            <a:pPr marL="342900" indent="-342900">
              <a:spcBef>
                <a:spcPts val="3600"/>
              </a:spcBef>
              <a:spcAft>
                <a:spcPts val="600"/>
              </a:spcAft>
              <a:buFont typeface="Wingdings" pitchFamily="2" charset="2"/>
              <a:buChar char="q"/>
            </a:pPr>
            <a:r>
              <a:rPr lang="de-DE" altLang="en-US" dirty="0">
                <a:solidFill>
                  <a:srgbClr val="000066"/>
                </a:solidFill>
                <a:cs typeface="Arial" panose="020B0604020202020204" pitchFamily="34" charset="0"/>
              </a:rPr>
              <a:t>In external </a:t>
            </a:r>
            <a:r>
              <a:rPr lang="de-DE" altLang="en-US" dirty="0" err="1">
                <a:solidFill>
                  <a:srgbClr val="000066"/>
                </a:solidFill>
                <a:cs typeface="Arial" panose="020B0604020202020204" pitchFamily="34" charset="0"/>
              </a:rPr>
              <a:t>electrical</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circuit</a:t>
            </a:r>
            <a:r>
              <a:rPr lang="de-DE" altLang="en-US" dirty="0">
                <a:solidFill>
                  <a:srgbClr val="000066"/>
                </a:solidFill>
                <a:cs typeface="Arial" panose="020B0604020202020204" pitchFamily="34" charset="0"/>
              </a:rPr>
              <a:t> a </a:t>
            </a:r>
            <a:r>
              <a:rPr lang="de-DE" altLang="en-US" dirty="0" err="1">
                <a:solidFill>
                  <a:srgbClr val="000066"/>
                </a:solidFill>
                <a:cs typeface="Arial" panose="020B0604020202020204" pitchFamily="34" charset="0"/>
              </a:rPr>
              <a:t>current</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is</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generated</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directly</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related</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to</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the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uptake</a:t>
            </a:r>
            <a:r>
              <a:rPr lang="de-DE" altLang="en-US" dirty="0">
                <a:solidFill>
                  <a:srgbClr val="000066"/>
                </a:solidFill>
                <a:cs typeface="Arial" panose="020B0604020202020204" pitchFamily="34" charset="0"/>
              </a:rPr>
              <a:t> rate </a:t>
            </a:r>
            <a:r>
              <a:rPr lang="de-DE" altLang="en-US" dirty="0" err="1">
                <a:solidFill>
                  <a:srgbClr val="000066"/>
                </a:solidFill>
                <a:cs typeface="Arial" panose="020B0604020202020204" pitchFamily="34" charset="0"/>
              </a:rPr>
              <a:t>of</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ozone</a:t>
            </a:r>
            <a:r>
              <a:rPr lang="de-DE" altLang="en-US" dirty="0">
                <a:solidFill>
                  <a:srgbClr val="000066"/>
                </a:solidFill>
                <a:cs typeface="Arial" panose="020B0604020202020204" pitchFamily="34" charset="0"/>
              </a:rPr>
              <a:t> in </a:t>
            </a:r>
            <a:r>
              <a:rPr lang="de-DE" altLang="en-US" dirty="0" err="1">
                <a:solidFill>
                  <a:srgbClr val="000066"/>
                </a:solidFill>
                <a:cs typeface="Arial" panose="020B0604020202020204" pitchFamily="34" charset="0"/>
              </a:rPr>
              <a:t>the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sensing</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cathode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solution</a:t>
            </a:r>
            <a:r>
              <a:rPr lang="de-DE" altLang="en-US" dirty="0">
                <a:solidFill>
                  <a:srgbClr val="000066"/>
                </a:solidFill>
                <a:cs typeface="Arial" panose="020B0604020202020204" pitchFamily="34" charset="0"/>
              </a:rPr>
              <a:t>.</a:t>
            </a:r>
          </a:p>
          <a:p>
            <a:pPr marL="342900" indent="-342900">
              <a:spcBef>
                <a:spcPts val="1200"/>
              </a:spcBef>
              <a:spcAft>
                <a:spcPts val="600"/>
              </a:spcAft>
              <a:buFont typeface="Wingdings" pitchFamily="2" charset="2"/>
              <a:buChar char="q"/>
            </a:pPr>
            <a:r>
              <a:rPr lang="de-DE" altLang="en-US" dirty="0" err="1">
                <a:solidFill>
                  <a:srgbClr val="000066"/>
                </a:solidFill>
                <a:cs typeface="Arial" panose="020B0604020202020204" pitchFamily="34" charset="0"/>
              </a:rPr>
              <a:t>Two</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manufacturers</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of</a:t>
            </a:r>
            <a:r>
              <a:rPr lang="de-DE" altLang="en-US" dirty="0">
                <a:solidFill>
                  <a:srgbClr val="000066"/>
                </a:solidFill>
                <a:cs typeface="Arial" panose="020B0604020202020204" pitchFamily="34" charset="0"/>
              </a:rPr>
              <a:t> ECC-</a:t>
            </a:r>
            <a:r>
              <a:rPr lang="de-DE" altLang="en-US" dirty="0" err="1">
                <a:solidFill>
                  <a:srgbClr val="000066"/>
                </a:solidFill>
                <a:cs typeface="Arial" panose="020B0604020202020204" pitchFamily="34" charset="0"/>
              </a:rPr>
              <a:t>ozonesondes</a:t>
            </a:r>
            <a:r>
              <a:rPr lang="de-DE" altLang="en-US" dirty="0">
                <a:solidFill>
                  <a:srgbClr val="000066"/>
                </a:solidFill>
                <a:cs typeface="Arial" panose="020B0604020202020204" pitchFamily="34" charset="0"/>
              </a:rPr>
              <a:t> (SPC and En-</a:t>
            </a:r>
            <a:r>
              <a:rPr lang="de-DE" altLang="en-US" dirty="0" err="1">
                <a:solidFill>
                  <a:srgbClr val="000066"/>
                </a:solidFill>
                <a:cs typeface="Arial" panose="020B0604020202020204" pitchFamily="34" charset="0"/>
              </a:rPr>
              <a:t>Sci</a:t>
            </a:r>
            <a:r>
              <a:rPr lang="de-DE" altLang="en-US" dirty="0">
                <a:solidFill>
                  <a:srgbClr val="000066"/>
                </a:solidFill>
                <a:cs typeface="Arial" panose="020B0604020202020204" pitchFamily="34" charset="0"/>
              </a:rPr>
              <a:t>)</a:t>
            </a:r>
          </a:p>
          <a:p>
            <a:pPr marL="342900" indent="-342900">
              <a:spcBef>
                <a:spcPts val="1200"/>
              </a:spcBef>
              <a:spcAft>
                <a:spcPts val="600"/>
              </a:spcAft>
              <a:buFont typeface="Wingdings" pitchFamily="2" charset="2"/>
              <a:buChar char="q"/>
            </a:pPr>
            <a:r>
              <a:rPr lang="de-DE" altLang="en-US" dirty="0" err="1">
                <a:solidFill>
                  <a:srgbClr val="000066"/>
                </a:solidFill>
                <a:cs typeface="Arial" panose="020B0604020202020204" pitchFamily="34" charset="0"/>
              </a:rPr>
              <a:t>Three</a:t>
            </a:r>
            <a:r>
              <a:rPr lang="de-DE" altLang="en-US" dirty="0">
                <a:solidFill>
                  <a:srgbClr val="000066"/>
                </a:solidFill>
                <a:cs typeface="Arial" panose="020B0604020202020204" pitchFamily="34" charset="0"/>
              </a:rPr>
              <a:t> different KI-</a:t>
            </a:r>
            <a:r>
              <a:rPr lang="de-DE" altLang="en-US" dirty="0" err="1">
                <a:solidFill>
                  <a:srgbClr val="000066"/>
                </a:solidFill>
                <a:cs typeface="Arial" panose="020B0604020202020204" pitchFamily="34" charset="0"/>
              </a:rPr>
              <a:t>sensing</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solution</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types</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are</a:t>
            </a:r>
            <a:r>
              <a:rPr lang="de-DE" altLang="en-US" dirty="0">
                <a:solidFill>
                  <a:srgbClr val="000066"/>
                </a:solidFill>
                <a:cs typeface="Arial" panose="020B0604020202020204" pitchFamily="34" charset="0"/>
              </a:rPr>
              <a:t> </a:t>
            </a:r>
            <a:r>
              <a:rPr lang="de-DE" altLang="en-US" dirty="0" err="1">
                <a:solidFill>
                  <a:srgbClr val="000066"/>
                </a:solidFill>
                <a:cs typeface="Arial" panose="020B0604020202020204" pitchFamily="34" charset="0"/>
              </a:rPr>
              <a:t>used</a:t>
            </a:r>
            <a:r>
              <a:rPr lang="de-DE" altLang="en-US" dirty="0">
                <a:solidFill>
                  <a:srgbClr val="000066"/>
                </a:solidFill>
                <a:cs typeface="Arial" panose="020B0604020202020204" pitchFamily="34" charset="0"/>
              </a:rPr>
              <a:t> in </a:t>
            </a:r>
            <a:r>
              <a:rPr lang="de-DE" altLang="en-US" dirty="0" err="1">
                <a:solidFill>
                  <a:srgbClr val="000066"/>
                </a:solidFill>
                <a:cs typeface="Arial" panose="020B0604020202020204" pitchFamily="34" charset="0"/>
              </a:rPr>
              <a:t>the</a:t>
            </a:r>
            <a:r>
              <a:rPr lang="de-DE" altLang="en-US" dirty="0">
                <a:solidFill>
                  <a:srgbClr val="000066"/>
                </a:solidFill>
                <a:cs typeface="Arial" panose="020B0604020202020204" pitchFamily="34" charset="0"/>
              </a:rPr>
              <a:t> global </a:t>
            </a:r>
            <a:r>
              <a:rPr lang="de-DE" altLang="en-US" dirty="0" err="1">
                <a:solidFill>
                  <a:srgbClr val="000066"/>
                </a:solidFill>
                <a:cs typeface="Arial" panose="020B0604020202020204" pitchFamily="34" charset="0"/>
              </a:rPr>
              <a:t>sonde</a:t>
            </a:r>
            <a:r>
              <a:rPr lang="de-DE" altLang="en-US" dirty="0">
                <a:solidFill>
                  <a:srgbClr val="000066"/>
                </a:solidFill>
                <a:cs typeface="Arial" panose="020B0604020202020204" pitchFamily="34" charset="0"/>
              </a:rPr>
              <a:t> network</a:t>
            </a:r>
          </a:p>
        </p:txBody>
      </p:sp>
      <p:graphicFrame>
        <p:nvGraphicFramePr>
          <p:cNvPr id="9" name="Object 8">
            <a:extLst>
              <a:ext uri="{FF2B5EF4-FFF2-40B4-BE49-F238E27FC236}">
                <a16:creationId xmlns:a16="http://schemas.microsoft.com/office/drawing/2014/main" id="{67488202-A8E3-9FF7-ACE4-E597AE3E4D41}"/>
              </a:ext>
            </a:extLst>
          </p:cNvPr>
          <p:cNvGraphicFramePr>
            <a:graphicFrameLocks noChangeAspect="1"/>
          </p:cNvGraphicFramePr>
          <p:nvPr>
            <p:extLst>
              <p:ext uri="{D42A27DB-BD31-4B8C-83A1-F6EECF244321}">
                <p14:modId xmlns:p14="http://schemas.microsoft.com/office/powerpoint/2010/main" val="1238466005"/>
              </p:ext>
            </p:extLst>
          </p:nvPr>
        </p:nvGraphicFramePr>
        <p:xfrm>
          <a:off x="6117533" y="2339789"/>
          <a:ext cx="4039633" cy="288000"/>
        </p:xfrm>
        <a:graphic>
          <a:graphicData uri="http://schemas.openxmlformats.org/presentationml/2006/ole">
            <mc:AlternateContent xmlns:mc="http://schemas.openxmlformats.org/markup-compatibility/2006">
              <mc:Choice xmlns:v="urn:schemas-microsoft-com:vml" Requires="v">
                <p:oleObj name="Equation" r:id="rId13" imgW="4902200" imgH="393700" progId="Equation.3">
                  <p:embed/>
                </p:oleObj>
              </mc:Choice>
              <mc:Fallback>
                <p:oleObj name="Equation" r:id="rId13" imgW="4902200" imgH="393700" progId="Equation.3">
                  <p:embed/>
                  <p:pic>
                    <p:nvPicPr>
                      <p:cNvPr id="6" name="Object 8">
                        <a:extLst>
                          <a:ext uri="{FF2B5EF4-FFF2-40B4-BE49-F238E27FC236}">
                            <a16:creationId xmlns:a16="http://schemas.microsoft.com/office/drawing/2014/main" id="{01D1A4D5-00E5-0830-C0C1-1CBDC7958BC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17533" y="2339789"/>
                        <a:ext cx="4039633" cy="288000"/>
                      </a:xfrm>
                      <a:prstGeom prst="rect">
                        <a:avLst/>
                      </a:prstGeom>
                      <a:noFill/>
                      <a:ln>
                        <a:noFill/>
                      </a:ln>
                    </p:spPr>
                  </p:pic>
                </p:oleObj>
              </mc:Fallback>
            </mc:AlternateContent>
          </a:graphicData>
        </a:graphic>
      </p:graphicFrame>
      <p:pic>
        <p:nvPicPr>
          <p:cNvPr id="10" name="Picture 9">
            <a:extLst>
              <a:ext uri="{FF2B5EF4-FFF2-40B4-BE49-F238E27FC236}">
                <a16:creationId xmlns:a16="http://schemas.microsoft.com/office/drawing/2014/main" id="{28A5ECC7-42E8-BF8D-7CAD-A5632D85448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117533" y="3354182"/>
            <a:ext cx="2203230" cy="3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29">
            <a:extLst>
              <a:ext uri="{FF2B5EF4-FFF2-40B4-BE49-F238E27FC236}">
                <a16:creationId xmlns:a16="http://schemas.microsoft.com/office/drawing/2014/main" id="{3671FE7C-2103-73F5-5D3D-8B562A1853CA}"/>
              </a:ext>
            </a:extLst>
          </p:cNvPr>
          <p:cNvPicPr>
            <a:picLocks noChangeAspect="1"/>
          </p:cNvPicPr>
          <p:nvPr/>
        </p:nvPicPr>
        <p:blipFill rotWithShape="1">
          <a:blip r:embed="rId16"/>
          <a:srcRect r="13109"/>
          <a:stretch/>
        </p:blipFill>
        <p:spPr>
          <a:xfrm>
            <a:off x="171792" y="3009871"/>
            <a:ext cx="4275184" cy="1507291"/>
          </a:xfrm>
          <a:prstGeom prst="rect">
            <a:avLst/>
          </a:prstGeom>
        </p:spPr>
      </p:pic>
      <p:pic>
        <p:nvPicPr>
          <p:cNvPr id="4" name="Video 3">
            <a:hlinkClick r:id="" action="ppaction://media"/>
            <a:extLst>
              <a:ext uri="{FF2B5EF4-FFF2-40B4-BE49-F238E27FC236}">
                <a16:creationId xmlns:a16="http://schemas.microsoft.com/office/drawing/2014/main" id="{07122651-E408-24B1-C8E3-D42582670BD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7"/>
          <a:stretch>
            <a:fillRect/>
          </a:stretch>
        </p:blipFill>
        <p:spPr>
          <a:xfrm>
            <a:off x="11168496" y="6463979"/>
            <a:ext cx="542503" cy="406877"/>
          </a:xfrm>
          <a:prstGeom prst="rect">
            <a:avLst/>
          </a:prstGeom>
        </p:spPr>
      </p:pic>
      <p:pic>
        <p:nvPicPr>
          <p:cNvPr id="11" name="Picture 10" descr="A picture containing text, microscope&#10;&#10;Description automatically generated">
            <a:extLst>
              <a:ext uri="{FF2B5EF4-FFF2-40B4-BE49-F238E27FC236}">
                <a16:creationId xmlns:a16="http://schemas.microsoft.com/office/drawing/2014/main" id="{E87BDF80-F117-EF82-735E-E27FF7C8F0BE}"/>
              </a:ext>
            </a:extLst>
          </p:cNvPr>
          <p:cNvPicPr>
            <a:picLocks noChangeAspect="1"/>
          </p:cNvPicPr>
          <p:nvPr/>
        </p:nvPicPr>
        <p:blipFill>
          <a:blip r:embed="rId18"/>
          <a:stretch>
            <a:fillRect/>
          </a:stretch>
        </p:blipFill>
        <p:spPr>
          <a:xfrm>
            <a:off x="292910" y="4821279"/>
            <a:ext cx="4108584" cy="1507291"/>
          </a:xfrm>
          <a:prstGeom prst="rect">
            <a:avLst/>
          </a:prstGeom>
        </p:spPr>
      </p:pic>
    </p:spTree>
    <p:extLst>
      <p:ext uri="{BB962C8B-B14F-4D97-AF65-F5344CB8AC3E}">
        <p14:creationId xmlns:p14="http://schemas.microsoft.com/office/powerpoint/2010/main" val="2756656199"/>
      </p:ext>
    </p:extLst>
  </p:cSld>
  <p:clrMapOvr>
    <a:masterClrMapping/>
  </p:clrMapOvr>
  <mc:AlternateContent xmlns:mc="http://schemas.openxmlformats.org/markup-compatibility/2006" xmlns:p14="http://schemas.microsoft.com/office/powerpoint/2010/main">
    <mc:Choice Requires="p14">
      <p:transition spd="slow" p14:dur="2000" advTm="54566"/>
    </mc:Choice>
    <mc:Fallback xmlns="">
      <p:transition spd="slow" advTm="545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11158"/>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Radiosonde (RS) and Data Interface Board (DIB) </a:t>
            </a:r>
            <a:r>
              <a:rPr lang="en-US" sz="2400" i="1" dirty="0">
                <a:solidFill>
                  <a:srgbClr val="002060"/>
                </a:solidFill>
                <a:latin typeface="Arial" panose="020B0604020202020204" pitchFamily="34" charset="0"/>
                <a:cs typeface="Arial" panose="020B0604020202020204" pitchFamily="34" charset="0"/>
              </a:rPr>
              <a:t>(Section 2.4 of GAW No. 268)</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3979"/>
            <a:ext cx="2743200" cy="365125"/>
          </a:xfrm>
        </p:spPr>
        <p:txBody>
          <a:bodyPr/>
          <a:lstStyle/>
          <a:p>
            <a:fld id="{015D31BB-C926-7A4C-B3DF-93667C15705A}" type="datetime1">
              <a:rPr lang="de-DE" sz="1600" smtClean="0">
                <a:latin typeface="Arial" panose="020B0604020202020204" pitchFamily="34" charset="0"/>
                <a:cs typeface="Arial" panose="020B0604020202020204" pitchFamily="34" charset="0"/>
              </a:rPr>
              <a:t>28.03.24</a:t>
            </a:fld>
            <a:endParaRPr lang="x-none" sz="105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8</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a:extLst>
              <a:ext uri="{FF2B5EF4-FFF2-40B4-BE49-F238E27FC236}">
                <a16:creationId xmlns:a16="http://schemas.microsoft.com/office/drawing/2014/main" id="{CC2183F9-5638-67C8-36CA-64BCF4035CF8}"/>
              </a:ext>
            </a:extLst>
          </p:cNvPr>
          <p:cNvSpPr txBox="1"/>
          <p:nvPr/>
        </p:nvSpPr>
        <p:spPr>
          <a:xfrm>
            <a:off x="6607614" y="502417"/>
            <a:ext cx="5470388" cy="2862322"/>
          </a:xfrm>
          <a:prstGeom prst="rect">
            <a:avLst/>
          </a:prstGeom>
          <a:noFill/>
        </p:spPr>
        <p:txBody>
          <a:bodyPr wrap="square" rtlCol="0">
            <a:spAutoFit/>
          </a:bodyPr>
          <a:lstStyle/>
          <a:p>
            <a:r>
              <a:rPr lang="x-none" sz="2000" b="1" dirty="0">
                <a:solidFill>
                  <a:srgbClr val="002060"/>
                </a:solidFill>
                <a:latin typeface="Arial" panose="020B0604020202020204" pitchFamily="34" charset="0"/>
                <a:cs typeface="Arial" panose="020B0604020202020204" pitchFamily="34" charset="0"/>
              </a:rPr>
              <a:t>Radiosondes can measure:</a:t>
            </a:r>
          </a:p>
          <a:p>
            <a:pPr marL="285750" indent="-285750">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P (Pressure)</a:t>
            </a:r>
          </a:p>
          <a:p>
            <a:pPr marL="285750" indent="-285750">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T (Temperature)</a:t>
            </a:r>
          </a:p>
          <a:p>
            <a:pPr marL="285750" indent="-285750">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U (Rel. Humidity)</a:t>
            </a:r>
          </a:p>
          <a:p>
            <a:pPr marL="285750" indent="-285750">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Wind (</a:t>
            </a:r>
            <a:r>
              <a:rPr lang="x-none" sz="2000">
                <a:solidFill>
                  <a:srgbClr val="002060"/>
                </a:solidFill>
                <a:latin typeface="Arial" panose="020B0604020202020204" pitchFamily="34" charset="0"/>
                <a:cs typeface="Arial" panose="020B0604020202020204" pitchFamily="34" charset="0"/>
              </a:rPr>
              <a:t>Direction an</a:t>
            </a:r>
            <a:r>
              <a:rPr lang="en-US" sz="2000" dirty="0">
                <a:solidFill>
                  <a:srgbClr val="002060"/>
                </a:solidFill>
                <a:latin typeface="Arial" panose="020B0604020202020204" pitchFamily="34" charset="0"/>
                <a:cs typeface="Arial" panose="020B0604020202020204" pitchFamily="34" charset="0"/>
              </a:rPr>
              <a:t>d</a:t>
            </a:r>
            <a:r>
              <a:rPr lang="x-none" sz="2000">
                <a:solidFill>
                  <a:srgbClr val="002060"/>
                </a:solidFill>
                <a:latin typeface="Arial" panose="020B0604020202020204" pitchFamily="34" charset="0"/>
                <a:cs typeface="Arial" panose="020B0604020202020204" pitchFamily="34" charset="0"/>
              </a:rPr>
              <a:t> </a:t>
            </a:r>
            <a:r>
              <a:rPr lang="x-none" sz="2000" dirty="0">
                <a:solidFill>
                  <a:srgbClr val="002060"/>
                </a:solidFill>
                <a:latin typeface="Arial" panose="020B0604020202020204" pitchFamily="34" charset="0"/>
                <a:cs typeface="Arial" panose="020B0604020202020204" pitchFamily="34" charset="0"/>
              </a:rPr>
              <a:t>horizontal Velocity)</a:t>
            </a:r>
          </a:p>
          <a:p>
            <a:pPr marL="285750" indent="-285750">
              <a:buFont typeface="Arial" panose="020B0604020202020204" pitchFamily="34" charset="0"/>
              <a:buChar char="•"/>
            </a:pPr>
            <a:r>
              <a:rPr lang="x-none" sz="2000">
                <a:solidFill>
                  <a:srgbClr val="002060"/>
                </a:solidFill>
                <a:latin typeface="Arial" panose="020B0604020202020204" pitchFamily="34" charset="0"/>
                <a:cs typeface="Arial" panose="020B0604020202020204" pitchFamily="34" charset="0"/>
              </a:rPr>
              <a:t>GPS</a:t>
            </a:r>
            <a:r>
              <a:rPr lang="en-US" sz="2000" dirty="0">
                <a:solidFill>
                  <a:srgbClr val="002060"/>
                </a:solidFill>
                <a:latin typeface="Arial" panose="020B0604020202020204" pitchFamily="34" charset="0"/>
                <a:cs typeface="Arial" panose="020B0604020202020204" pitchFamily="34" charset="0"/>
              </a:rPr>
              <a:t>-</a:t>
            </a:r>
            <a:r>
              <a:rPr lang="x-none" sz="2000">
                <a:solidFill>
                  <a:srgbClr val="002060"/>
                </a:solidFill>
                <a:latin typeface="Arial" panose="020B0604020202020204" pitchFamily="34" charset="0"/>
                <a:cs typeface="Arial" panose="020B0604020202020204" pitchFamily="34" charset="0"/>
              </a:rPr>
              <a:t>Latitude</a:t>
            </a:r>
            <a:endParaRPr lang="x-none" sz="20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x-none" sz="2000">
                <a:solidFill>
                  <a:srgbClr val="002060"/>
                </a:solidFill>
                <a:latin typeface="Arial" panose="020B0604020202020204" pitchFamily="34" charset="0"/>
                <a:cs typeface="Arial" panose="020B0604020202020204" pitchFamily="34" charset="0"/>
              </a:rPr>
              <a:t>GPS</a:t>
            </a:r>
            <a:r>
              <a:rPr lang="en-US" sz="2000" dirty="0">
                <a:solidFill>
                  <a:srgbClr val="002060"/>
                </a:solidFill>
                <a:latin typeface="Arial" panose="020B0604020202020204" pitchFamily="34" charset="0"/>
                <a:cs typeface="Arial" panose="020B0604020202020204" pitchFamily="34" charset="0"/>
              </a:rPr>
              <a:t>-</a:t>
            </a:r>
            <a:r>
              <a:rPr lang="x-none" sz="2000">
                <a:solidFill>
                  <a:srgbClr val="002060"/>
                </a:solidFill>
                <a:latin typeface="Arial" panose="020B0604020202020204" pitchFamily="34" charset="0"/>
                <a:cs typeface="Arial" panose="020B0604020202020204" pitchFamily="34" charset="0"/>
              </a:rPr>
              <a:t>Longitude</a:t>
            </a:r>
            <a:endParaRPr lang="x-none" sz="20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GPS-Metric Altitude</a:t>
            </a:r>
          </a:p>
          <a:p>
            <a:pPr marL="285750" indent="-285750">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Geopotential Altitude derived from PTU</a:t>
            </a:r>
          </a:p>
        </p:txBody>
      </p:sp>
      <p:sp>
        <p:nvSpPr>
          <p:cNvPr id="6" name="TextBox 5">
            <a:extLst>
              <a:ext uri="{FF2B5EF4-FFF2-40B4-BE49-F238E27FC236}">
                <a16:creationId xmlns:a16="http://schemas.microsoft.com/office/drawing/2014/main" id="{CB299FEF-C245-6BD7-83AE-7E66F47DF838}"/>
              </a:ext>
            </a:extLst>
          </p:cNvPr>
          <p:cNvSpPr txBox="1"/>
          <p:nvPr/>
        </p:nvSpPr>
        <p:spPr>
          <a:xfrm>
            <a:off x="6607614" y="3738515"/>
            <a:ext cx="4838547" cy="2554545"/>
          </a:xfrm>
          <a:prstGeom prst="rect">
            <a:avLst/>
          </a:prstGeom>
          <a:noFill/>
        </p:spPr>
        <p:txBody>
          <a:bodyPr wrap="square">
            <a:spAutoFit/>
          </a:bodyPr>
          <a:lstStyle/>
          <a:p>
            <a:r>
              <a:rPr lang="x-none" sz="2000" b="1" dirty="0">
                <a:solidFill>
                  <a:srgbClr val="002060"/>
                </a:solidFill>
                <a:latin typeface="Arial" panose="020B0604020202020204" pitchFamily="34" charset="0"/>
                <a:cs typeface="Arial" panose="020B0604020202020204" pitchFamily="34" charset="0"/>
              </a:rPr>
              <a:t>Data Interface Board can measure:</a:t>
            </a:r>
          </a:p>
          <a:p>
            <a:pPr marL="285750" indent="-285750">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Electrical current of ECC-sensor (I</a:t>
            </a:r>
            <a:r>
              <a:rPr lang="x-none" sz="2000" baseline="-25000" dirty="0">
                <a:solidFill>
                  <a:srgbClr val="002060"/>
                </a:solidFill>
                <a:latin typeface="Arial" panose="020B0604020202020204" pitchFamily="34" charset="0"/>
                <a:cs typeface="Arial" panose="020B0604020202020204" pitchFamily="34" charset="0"/>
              </a:rPr>
              <a:t>M</a:t>
            </a:r>
            <a:r>
              <a:rPr lang="x-none" sz="2000" dirty="0">
                <a:solidFill>
                  <a:srgbClr val="002060"/>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x-none" sz="2000">
                <a:solidFill>
                  <a:srgbClr val="002060"/>
                </a:solidFill>
                <a:latin typeface="Arial" panose="020B0604020202020204" pitchFamily="34" charset="0"/>
                <a:cs typeface="Arial" panose="020B0604020202020204" pitchFamily="34" charset="0"/>
              </a:rPr>
              <a:t>Pump</a:t>
            </a:r>
            <a:r>
              <a:rPr lang="en-US" sz="2000" dirty="0">
                <a:solidFill>
                  <a:srgbClr val="002060"/>
                </a:solidFill>
                <a:latin typeface="Arial" panose="020B0604020202020204" pitchFamily="34" charset="0"/>
                <a:cs typeface="Arial" panose="020B0604020202020204" pitchFamily="34" charset="0"/>
              </a:rPr>
              <a:t> </a:t>
            </a:r>
            <a:r>
              <a:rPr lang="x-none" sz="2000">
                <a:solidFill>
                  <a:srgbClr val="002060"/>
                </a:solidFill>
                <a:latin typeface="Arial" panose="020B0604020202020204" pitchFamily="34" charset="0"/>
                <a:cs typeface="Arial" panose="020B0604020202020204" pitchFamily="34" charset="0"/>
              </a:rPr>
              <a:t>temperature </a:t>
            </a:r>
            <a:r>
              <a:rPr lang="x-none" sz="2000" dirty="0">
                <a:solidFill>
                  <a:srgbClr val="002060"/>
                </a:solidFill>
                <a:latin typeface="Arial" panose="020B0604020202020204" pitchFamily="34" charset="0"/>
                <a:cs typeface="Arial" panose="020B0604020202020204" pitchFamily="34" charset="0"/>
              </a:rPr>
              <a:t>(TP)</a:t>
            </a:r>
          </a:p>
          <a:p>
            <a:pPr marL="285750" indent="-285750">
              <a:buFont typeface="Arial" panose="020B0604020202020204" pitchFamily="34" charset="0"/>
              <a:buChar char="•"/>
            </a:pPr>
            <a:r>
              <a:rPr lang="x-none" sz="2000" dirty="0">
                <a:solidFill>
                  <a:srgbClr val="002060"/>
                </a:solidFill>
                <a:latin typeface="Arial" panose="020B0604020202020204" pitchFamily="34" charset="0"/>
                <a:cs typeface="Arial" panose="020B0604020202020204" pitchFamily="34" charset="0"/>
              </a:rPr>
              <a:t>Optional in addition:</a:t>
            </a:r>
          </a:p>
          <a:p>
            <a:pPr marL="742950" lvl="1" indent="-285750">
              <a:buFont typeface="Courier New" panose="02070309020205020404" pitchFamily="49" charset="0"/>
              <a:buChar char="o"/>
            </a:pPr>
            <a:r>
              <a:rPr lang="x-none" sz="2000" dirty="0">
                <a:solidFill>
                  <a:srgbClr val="002060"/>
                </a:solidFill>
                <a:latin typeface="Arial" panose="020B0604020202020204" pitchFamily="34" charset="0"/>
                <a:cs typeface="Arial" panose="020B0604020202020204" pitchFamily="34" charset="0"/>
              </a:rPr>
              <a:t>Applied voltage </a:t>
            </a:r>
            <a:r>
              <a:rPr lang="x-none" sz="2000">
                <a:solidFill>
                  <a:srgbClr val="002060"/>
                </a:solidFill>
                <a:latin typeface="Arial" panose="020B0604020202020204" pitchFamily="34" charset="0"/>
                <a:cs typeface="Arial" panose="020B0604020202020204" pitchFamily="34" charset="0"/>
              </a:rPr>
              <a:t>of pump</a:t>
            </a:r>
            <a:r>
              <a:rPr lang="en-US" sz="2000" dirty="0">
                <a:solidFill>
                  <a:srgbClr val="002060"/>
                </a:solidFill>
                <a:latin typeface="Arial" panose="020B0604020202020204" pitchFamily="34" charset="0"/>
                <a:cs typeface="Arial" panose="020B0604020202020204" pitchFamily="34" charset="0"/>
              </a:rPr>
              <a:t> </a:t>
            </a:r>
            <a:r>
              <a:rPr lang="x-none" sz="2000">
                <a:solidFill>
                  <a:srgbClr val="002060"/>
                </a:solidFill>
                <a:latin typeface="Arial" panose="020B0604020202020204" pitchFamily="34" charset="0"/>
                <a:cs typeface="Arial" panose="020B0604020202020204" pitchFamily="34" charset="0"/>
              </a:rPr>
              <a:t>motor</a:t>
            </a:r>
            <a:endParaRPr lang="x-none" sz="2000" dirty="0">
              <a:solidFill>
                <a:srgbClr val="002060"/>
              </a:solidFill>
              <a:latin typeface="Arial" panose="020B0604020202020204" pitchFamily="34" charset="0"/>
              <a:cs typeface="Arial" panose="020B0604020202020204" pitchFamily="34" charset="0"/>
            </a:endParaRPr>
          </a:p>
          <a:p>
            <a:pPr marL="742950" lvl="1" indent="-285750">
              <a:buFont typeface="Courier New" panose="02070309020205020404" pitchFamily="49" charset="0"/>
              <a:buChar char="o"/>
            </a:pPr>
            <a:r>
              <a:rPr lang="x-none" sz="2000" dirty="0">
                <a:solidFill>
                  <a:srgbClr val="002060"/>
                </a:solidFill>
                <a:latin typeface="Arial" panose="020B0604020202020204" pitchFamily="34" charset="0"/>
                <a:cs typeface="Arial" panose="020B0604020202020204" pitchFamily="34" charset="0"/>
              </a:rPr>
              <a:t>Electrical current </a:t>
            </a:r>
            <a:r>
              <a:rPr lang="x-none" sz="2000">
                <a:solidFill>
                  <a:srgbClr val="002060"/>
                </a:solidFill>
                <a:latin typeface="Arial" panose="020B0604020202020204" pitchFamily="34" charset="0"/>
                <a:cs typeface="Arial" panose="020B0604020202020204" pitchFamily="34" charset="0"/>
              </a:rPr>
              <a:t>of pump</a:t>
            </a:r>
            <a:r>
              <a:rPr lang="en-US" sz="2000" dirty="0">
                <a:solidFill>
                  <a:srgbClr val="002060"/>
                </a:solidFill>
                <a:latin typeface="Arial" panose="020B0604020202020204" pitchFamily="34" charset="0"/>
                <a:cs typeface="Arial" panose="020B0604020202020204" pitchFamily="34" charset="0"/>
              </a:rPr>
              <a:t> </a:t>
            </a:r>
            <a:r>
              <a:rPr lang="x-none" sz="2000">
                <a:solidFill>
                  <a:srgbClr val="002060"/>
                </a:solidFill>
                <a:latin typeface="Arial" panose="020B0604020202020204" pitchFamily="34" charset="0"/>
                <a:cs typeface="Arial" panose="020B0604020202020204" pitchFamily="34" charset="0"/>
              </a:rPr>
              <a:t>motor</a:t>
            </a:r>
            <a:endParaRPr lang="x-none" sz="2000" dirty="0">
              <a:solidFill>
                <a:srgbClr val="002060"/>
              </a:solidFill>
              <a:latin typeface="Arial" panose="020B0604020202020204" pitchFamily="34" charset="0"/>
              <a:cs typeface="Arial" panose="020B0604020202020204" pitchFamily="34" charset="0"/>
            </a:endParaRPr>
          </a:p>
          <a:p>
            <a:pPr marL="742950" lvl="1" indent="-285750">
              <a:buFont typeface="Courier New" panose="02070309020205020404" pitchFamily="49" charset="0"/>
              <a:buChar char="o"/>
            </a:pPr>
            <a:r>
              <a:rPr lang="x-none" sz="2000" dirty="0">
                <a:solidFill>
                  <a:srgbClr val="002060"/>
                </a:solidFill>
                <a:latin typeface="Arial" panose="020B0604020202020204" pitchFamily="34" charset="0"/>
                <a:cs typeface="Arial" panose="020B0604020202020204" pitchFamily="34" charset="0"/>
              </a:rPr>
              <a:t>Temperature cathode cell solution</a:t>
            </a:r>
          </a:p>
          <a:p>
            <a:pPr marL="742950" lvl="1" indent="-285750">
              <a:buFont typeface="Courier New" panose="02070309020205020404" pitchFamily="49" charset="0"/>
              <a:buChar char="o"/>
            </a:pPr>
            <a:r>
              <a:rPr lang="x-none" sz="2000" dirty="0">
                <a:solidFill>
                  <a:srgbClr val="002060"/>
                </a:solidFill>
                <a:latin typeface="Arial" panose="020B0604020202020204" pitchFamily="34" charset="0"/>
                <a:cs typeface="Arial" panose="020B0604020202020204" pitchFamily="34" charset="0"/>
              </a:rPr>
              <a:t>Rotation </a:t>
            </a:r>
            <a:r>
              <a:rPr lang="x-none" sz="2000">
                <a:solidFill>
                  <a:srgbClr val="002060"/>
                </a:solidFill>
                <a:latin typeface="Arial" panose="020B0604020202020204" pitchFamily="34" charset="0"/>
                <a:cs typeface="Arial" panose="020B0604020202020204" pitchFamily="34" charset="0"/>
              </a:rPr>
              <a:t>speed pump</a:t>
            </a:r>
            <a:r>
              <a:rPr lang="en-US" sz="2000" dirty="0">
                <a:solidFill>
                  <a:srgbClr val="002060"/>
                </a:solidFill>
                <a:latin typeface="Arial" panose="020B0604020202020204" pitchFamily="34" charset="0"/>
                <a:cs typeface="Arial" panose="020B0604020202020204" pitchFamily="34" charset="0"/>
              </a:rPr>
              <a:t> </a:t>
            </a:r>
            <a:r>
              <a:rPr lang="x-none" sz="2000">
                <a:solidFill>
                  <a:srgbClr val="002060"/>
                </a:solidFill>
                <a:latin typeface="Arial" panose="020B0604020202020204" pitchFamily="34" charset="0"/>
                <a:cs typeface="Arial" panose="020B0604020202020204" pitchFamily="34" charset="0"/>
              </a:rPr>
              <a:t>motor</a:t>
            </a:r>
            <a:endParaRPr lang="x-none" sz="2000" dirty="0">
              <a:solidFill>
                <a:srgbClr val="002060"/>
              </a:solidFill>
              <a:latin typeface="Arial" panose="020B0604020202020204" pitchFamily="34" charset="0"/>
              <a:cs typeface="Arial" panose="020B0604020202020204" pitchFamily="34" charset="0"/>
            </a:endParaRPr>
          </a:p>
        </p:txBody>
      </p:sp>
      <p:pic>
        <p:nvPicPr>
          <p:cNvPr id="7" name="Video 6">
            <a:hlinkClick r:id="" action="ppaction://media"/>
            <a:extLst>
              <a:ext uri="{FF2B5EF4-FFF2-40B4-BE49-F238E27FC236}">
                <a16:creationId xmlns:a16="http://schemas.microsoft.com/office/drawing/2014/main" id="{82A9A25E-0287-5972-5971-ED57DC2FD48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2"/>
          <a:stretch>
            <a:fillRect/>
          </a:stretch>
        </p:blipFill>
        <p:spPr>
          <a:xfrm>
            <a:off x="11117455" y="6451123"/>
            <a:ext cx="542503" cy="406877"/>
          </a:xfrm>
          <a:prstGeom prst="rect">
            <a:avLst/>
          </a:prstGeom>
        </p:spPr>
      </p:pic>
      <p:pic>
        <p:nvPicPr>
          <p:cNvPr id="5" name="Picture 4">
            <a:extLst>
              <a:ext uri="{FF2B5EF4-FFF2-40B4-BE49-F238E27FC236}">
                <a16:creationId xmlns:a16="http://schemas.microsoft.com/office/drawing/2014/main" id="{04733BCA-989B-DC4D-21B1-42ACEC160739}"/>
              </a:ext>
            </a:extLst>
          </p:cNvPr>
          <p:cNvPicPr>
            <a:picLocks noChangeAspect="1"/>
          </p:cNvPicPr>
          <p:nvPr/>
        </p:nvPicPr>
        <p:blipFill>
          <a:blip r:embed="rId13"/>
          <a:stretch>
            <a:fillRect/>
          </a:stretch>
        </p:blipFill>
        <p:spPr>
          <a:xfrm>
            <a:off x="349393" y="596352"/>
            <a:ext cx="2209800" cy="2755900"/>
          </a:xfrm>
          <a:prstGeom prst="rect">
            <a:avLst/>
          </a:prstGeom>
        </p:spPr>
      </p:pic>
      <p:pic>
        <p:nvPicPr>
          <p:cNvPr id="8" name="Picture 7">
            <a:extLst>
              <a:ext uri="{FF2B5EF4-FFF2-40B4-BE49-F238E27FC236}">
                <a16:creationId xmlns:a16="http://schemas.microsoft.com/office/drawing/2014/main" id="{0184B82E-94B8-D2D0-5BB9-D6267EAA4B0E}"/>
              </a:ext>
            </a:extLst>
          </p:cNvPr>
          <p:cNvPicPr>
            <a:picLocks noChangeAspect="1"/>
          </p:cNvPicPr>
          <p:nvPr/>
        </p:nvPicPr>
        <p:blipFill>
          <a:blip r:embed="rId14"/>
          <a:stretch>
            <a:fillRect/>
          </a:stretch>
        </p:blipFill>
        <p:spPr>
          <a:xfrm>
            <a:off x="2981257" y="598064"/>
            <a:ext cx="3378200" cy="2184400"/>
          </a:xfrm>
          <a:prstGeom prst="rect">
            <a:avLst/>
          </a:prstGeom>
        </p:spPr>
      </p:pic>
      <p:pic>
        <p:nvPicPr>
          <p:cNvPr id="11" name="Picture 10">
            <a:extLst>
              <a:ext uri="{FF2B5EF4-FFF2-40B4-BE49-F238E27FC236}">
                <a16:creationId xmlns:a16="http://schemas.microsoft.com/office/drawing/2014/main" id="{487CC56F-4688-6F98-FD63-93FE70298E58}"/>
              </a:ext>
            </a:extLst>
          </p:cNvPr>
          <p:cNvPicPr>
            <a:picLocks noChangeAspect="1"/>
          </p:cNvPicPr>
          <p:nvPr/>
        </p:nvPicPr>
        <p:blipFill>
          <a:blip r:embed="rId15"/>
          <a:stretch>
            <a:fillRect/>
          </a:stretch>
        </p:blipFill>
        <p:spPr>
          <a:xfrm>
            <a:off x="355743" y="3589856"/>
            <a:ext cx="4406900" cy="2438400"/>
          </a:xfrm>
          <a:prstGeom prst="rect">
            <a:avLst/>
          </a:prstGeom>
        </p:spPr>
      </p:pic>
    </p:spTree>
    <p:extLst>
      <p:ext uri="{BB962C8B-B14F-4D97-AF65-F5344CB8AC3E}">
        <p14:creationId xmlns:p14="http://schemas.microsoft.com/office/powerpoint/2010/main" val="2366775392"/>
      </p:ext>
    </p:extLst>
  </p:cSld>
  <p:clrMapOvr>
    <a:masterClrMapping/>
  </p:clrMapOvr>
  <mc:AlternateContent xmlns:mc="http://schemas.openxmlformats.org/markup-compatibility/2006" xmlns:p14="http://schemas.microsoft.com/office/powerpoint/2010/main">
    <mc:Choice Requires="p14">
      <p:transition spd="slow" p14:dur="2000" advTm="36934"/>
    </mc:Choice>
    <mc:Fallback xmlns="">
      <p:transition spd="slow" advTm="369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8479"/>
            <a:ext cx="12191999" cy="46166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2400" dirty="0">
                <a:solidFill>
                  <a:srgbClr val="002060"/>
                </a:solidFill>
                <a:latin typeface="Arial" panose="020B0604020202020204" pitchFamily="34" charset="0"/>
                <a:cs typeface="Arial" panose="020B0604020202020204" pitchFamily="34" charset="0"/>
              </a:rPr>
              <a:t>Preparation Check Unit (PCU</a:t>
            </a:r>
            <a:r>
              <a:rPr lang="en-US" sz="2400">
                <a:solidFill>
                  <a:srgbClr val="002060"/>
                </a:solidFill>
                <a:latin typeface="Arial" panose="020B0604020202020204" pitchFamily="34" charset="0"/>
                <a:cs typeface="Arial" panose="020B0604020202020204" pitchFamily="34" charset="0"/>
              </a:rPr>
              <a:t>): Key Requirements </a:t>
            </a:r>
            <a:r>
              <a:rPr lang="en-US" sz="2400" i="1" dirty="0">
                <a:solidFill>
                  <a:srgbClr val="002060"/>
                </a:solidFill>
                <a:latin typeface="Arial" panose="020B0604020202020204" pitchFamily="34" charset="0"/>
                <a:cs typeface="Arial" panose="020B0604020202020204" pitchFamily="34" charset="0"/>
              </a:rPr>
              <a:t>(Section 4.2.5 of GAW No. 268)</a:t>
            </a:r>
          </a:p>
        </p:txBody>
      </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5210" y="6559944"/>
            <a:ext cx="2613493" cy="321003"/>
          </a:xfrm>
        </p:spPr>
        <p:txBody>
          <a:bodyPr/>
          <a:lstStyle/>
          <a:p>
            <a:fld id="{015D31BB-C926-7A4C-B3DF-93667C15705A}" type="datetime1">
              <a:rPr lang="de-DE" smtClean="0">
                <a:latin typeface="Arial" panose="020B0604020202020204" pitchFamily="34" charset="0"/>
                <a:cs typeface="Arial" panose="020B0604020202020204" pitchFamily="34" charset="0"/>
              </a:rPr>
              <a:t>28.03.24</a:t>
            </a:fld>
            <a:endParaRPr lang="x-none" sz="900"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9612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9</a:t>
            </a:fld>
            <a:endParaRPr lang="x-none" sz="2000" dirty="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CC20CA0D-A5D1-CF9E-3A99-02B4D363E3F4}"/>
              </a:ext>
            </a:extLst>
          </p:cNvPr>
          <p:cNvGrpSpPr>
            <a:grpSpLocks noChangeAspect="1"/>
          </p:cNvGrpSpPr>
          <p:nvPr/>
        </p:nvGrpSpPr>
        <p:grpSpPr>
          <a:xfrm>
            <a:off x="3210257" y="6328570"/>
            <a:ext cx="5397858" cy="425855"/>
            <a:chOff x="297089" y="5855279"/>
            <a:chExt cx="11719118" cy="924560"/>
          </a:xfrm>
        </p:grpSpPr>
        <p:pic>
          <p:nvPicPr>
            <p:cNvPr id="55" name="docshape8">
              <a:extLst>
                <a:ext uri="{FF2B5EF4-FFF2-40B4-BE49-F238E27FC236}">
                  <a16:creationId xmlns:a16="http://schemas.microsoft.com/office/drawing/2014/main" id="{C8D537E0-EEEC-8E7A-09B0-A46F690DF14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a:extLst>
                <a:ext uri="{FF2B5EF4-FFF2-40B4-BE49-F238E27FC236}">
                  <a16:creationId xmlns:a16="http://schemas.microsoft.com/office/drawing/2014/main" id="{71E0E91F-E6B2-A177-66C9-36587F4B4380}"/>
                </a:ext>
              </a:extLst>
            </p:cNvPr>
            <p:cNvGrpSpPr/>
            <p:nvPr/>
          </p:nvGrpSpPr>
          <p:grpSpPr>
            <a:xfrm>
              <a:off x="10679532" y="5996342"/>
              <a:ext cx="1336675" cy="549275"/>
              <a:chOff x="3726403" y="4704141"/>
              <a:chExt cx="1336675" cy="549275"/>
            </a:xfrm>
          </p:grpSpPr>
          <p:sp>
            <p:nvSpPr>
              <p:cNvPr id="62" name="docshape9">
                <a:extLst>
                  <a:ext uri="{FF2B5EF4-FFF2-40B4-BE49-F238E27FC236}">
                    <a16:creationId xmlns:a16="http://schemas.microsoft.com/office/drawing/2014/main" id="{B1D5D37B-A20D-80EC-2416-E20A07BC7425}"/>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63" name="docshape10">
                <a:extLst>
                  <a:ext uri="{FF2B5EF4-FFF2-40B4-BE49-F238E27FC236}">
                    <a16:creationId xmlns:a16="http://schemas.microsoft.com/office/drawing/2014/main" id="{4F7C6258-F1B1-065D-6CF5-1B1ED208B02C}"/>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docshape11">
              <a:extLst>
                <a:ext uri="{FF2B5EF4-FFF2-40B4-BE49-F238E27FC236}">
                  <a16:creationId xmlns:a16="http://schemas.microsoft.com/office/drawing/2014/main" id="{8E85ABAE-A4D1-6C8C-03E9-F2F3711CB4C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docshape12">
              <a:extLst>
                <a:ext uri="{FF2B5EF4-FFF2-40B4-BE49-F238E27FC236}">
                  <a16:creationId xmlns:a16="http://schemas.microsoft.com/office/drawing/2014/main" id="{3900BC5D-B8DD-B8A8-7C87-798A26807A09}"/>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docshape13">
              <a:extLst>
                <a:ext uri="{FF2B5EF4-FFF2-40B4-BE49-F238E27FC236}">
                  <a16:creationId xmlns:a16="http://schemas.microsoft.com/office/drawing/2014/main" id="{8173F0EB-FA4B-D2EF-1AE9-87CD6757B014}"/>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docshape14">
              <a:extLst>
                <a:ext uri="{FF2B5EF4-FFF2-40B4-BE49-F238E27FC236}">
                  <a16:creationId xmlns:a16="http://schemas.microsoft.com/office/drawing/2014/main" id="{46E3C165-BFDE-07DF-286E-F7D763BE85ED}"/>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docshape15">
              <a:extLst>
                <a:ext uri="{FF2B5EF4-FFF2-40B4-BE49-F238E27FC236}">
                  <a16:creationId xmlns:a16="http://schemas.microsoft.com/office/drawing/2014/main" id="{4D4396B9-C9C7-D61A-DCE7-3C8D41783BBB}"/>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 name="Picture 4" descr="A picture containing text, indoor, different&#10;&#10;Description automatically generated">
            <a:extLst>
              <a:ext uri="{FF2B5EF4-FFF2-40B4-BE49-F238E27FC236}">
                <a16:creationId xmlns:a16="http://schemas.microsoft.com/office/drawing/2014/main" id="{63076355-4F36-E73B-1D29-2483A49EDACE}"/>
              </a:ext>
            </a:extLst>
          </p:cNvPr>
          <p:cNvPicPr>
            <a:picLocks noChangeAspect="1"/>
          </p:cNvPicPr>
          <p:nvPr/>
        </p:nvPicPr>
        <p:blipFill rotWithShape="1">
          <a:blip r:embed="rId12"/>
          <a:srcRect l="13816" r="12768"/>
          <a:stretch/>
        </p:blipFill>
        <p:spPr>
          <a:xfrm rot="10800000">
            <a:off x="251111" y="435799"/>
            <a:ext cx="2115594" cy="1586955"/>
          </a:xfrm>
          <a:prstGeom prst="rect">
            <a:avLst/>
          </a:prstGeom>
          <a:ln>
            <a:solidFill>
              <a:srgbClr val="0403FF"/>
            </a:solidFill>
          </a:ln>
        </p:spPr>
      </p:pic>
      <p:sp>
        <p:nvSpPr>
          <p:cNvPr id="8" name="TextBox 7">
            <a:extLst>
              <a:ext uri="{FF2B5EF4-FFF2-40B4-BE49-F238E27FC236}">
                <a16:creationId xmlns:a16="http://schemas.microsoft.com/office/drawing/2014/main" id="{9932A2F0-935C-9CD6-8190-F4A7D9125A17}"/>
              </a:ext>
            </a:extLst>
          </p:cNvPr>
          <p:cNvSpPr txBox="1"/>
          <p:nvPr/>
        </p:nvSpPr>
        <p:spPr>
          <a:xfrm>
            <a:off x="2666846" y="1010736"/>
            <a:ext cx="8994864" cy="4939814"/>
          </a:xfrm>
          <a:prstGeom prst="rect">
            <a:avLst/>
          </a:prstGeom>
          <a:noFill/>
        </p:spPr>
        <p:txBody>
          <a:bodyPr wrap="square">
            <a:spAutoFit/>
          </a:bodyPr>
          <a:lstStyle/>
          <a:p>
            <a:pPr marL="342900" indent="-342900">
              <a:spcBef>
                <a:spcPts val="1200"/>
              </a:spcBef>
              <a:buFont typeface="Wingdings" pitchFamily="2" charset="2"/>
              <a:buChar char="q"/>
            </a:pPr>
            <a:r>
              <a:rPr lang="en-GB" sz="2000" dirty="0">
                <a:latin typeface="Arial" panose="020B0604020202020204" pitchFamily="34" charset="0"/>
                <a:cs typeface="Arial" panose="020B0604020202020204" pitchFamily="34" charset="0"/>
              </a:rPr>
              <a:t>Provision for the flow of </a:t>
            </a:r>
            <a:r>
              <a:rPr lang="en-GB" sz="2000" b="1" dirty="0">
                <a:solidFill>
                  <a:srgbClr val="FF0000"/>
                </a:solidFill>
                <a:latin typeface="Arial" panose="020B0604020202020204" pitchFamily="34" charset="0"/>
                <a:cs typeface="Arial" panose="020B0604020202020204" pitchFamily="34" charset="0"/>
              </a:rPr>
              <a:t>purified and ozone-free air</a:t>
            </a:r>
            <a:r>
              <a:rPr lang="en-GB" sz="2000" dirty="0">
                <a:latin typeface="Arial" panose="020B0604020202020204" pitchFamily="34" charset="0"/>
                <a:cs typeface="Arial" panose="020B0604020202020204" pitchFamily="34" charset="0"/>
              </a:rPr>
              <a:t> (500–1000 ml/min) through the </a:t>
            </a:r>
            <a:r>
              <a:rPr lang="en-GB" sz="2000" b="1" dirty="0">
                <a:solidFill>
                  <a:srgbClr val="FF0000"/>
                </a:solidFill>
                <a:latin typeface="Arial" panose="020B0604020202020204" pitchFamily="34" charset="0"/>
                <a:cs typeface="Arial" panose="020B0604020202020204" pitchFamily="34" charset="0"/>
              </a:rPr>
              <a:t>use of appropriate gas filter techniques</a:t>
            </a:r>
            <a:endParaRPr lang="en-GB" sz="2000" dirty="0">
              <a:latin typeface="Arial" panose="020B0604020202020204" pitchFamily="34" charset="0"/>
              <a:cs typeface="Arial" panose="020B0604020202020204" pitchFamily="34" charset="0"/>
            </a:endParaRPr>
          </a:p>
          <a:p>
            <a:pPr marL="342900" indent="-342900">
              <a:spcBef>
                <a:spcPts val="1200"/>
              </a:spcBef>
              <a:buFont typeface="Wingdings" pitchFamily="2" charset="2"/>
              <a:buChar char="q"/>
            </a:pPr>
            <a:r>
              <a:rPr lang="en-GB" sz="2000" dirty="0">
                <a:solidFill>
                  <a:srgbClr val="FF0000"/>
                </a:solidFill>
                <a:latin typeface="Arial" panose="020B0604020202020204" pitchFamily="34" charset="0"/>
                <a:cs typeface="Arial" panose="020B0604020202020204" pitchFamily="34" charset="0"/>
              </a:rPr>
              <a:t>High ozone source for conditioning (cleaning) </a:t>
            </a:r>
            <a:r>
              <a:rPr lang="en-GB" sz="2000" dirty="0">
                <a:latin typeface="Arial" panose="020B0604020202020204" pitchFamily="34" charset="0"/>
                <a:cs typeface="Arial" panose="020B0604020202020204" pitchFamily="34" charset="0"/>
              </a:rPr>
              <a:t>of the inlet tube, pump, and when dry, also the cathode cell.</a:t>
            </a:r>
          </a:p>
          <a:p>
            <a:pPr marL="342900" indent="-342900">
              <a:spcBef>
                <a:spcPts val="1200"/>
              </a:spcBef>
              <a:buFont typeface="Wingdings" pitchFamily="2" charset="2"/>
              <a:buChar char="q"/>
            </a:pPr>
            <a:r>
              <a:rPr lang="en-GB" sz="2000" dirty="0">
                <a:latin typeface="Arial" panose="020B0604020202020204" pitchFamily="34" charset="0"/>
                <a:cs typeface="Arial" panose="020B0604020202020204" pitchFamily="34" charset="0"/>
              </a:rPr>
              <a:t>Low ozone source </a:t>
            </a:r>
            <a:r>
              <a:rPr lang="en-GB" sz="2000" dirty="0">
                <a:solidFill>
                  <a:srgbClr val="FF0000"/>
                </a:solidFill>
                <a:latin typeface="Arial" panose="020B0604020202020204" pitchFamily="34" charset="0"/>
                <a:cs typeface="Arial" panose="020B0604020202020204" pitchFamily="34" charset="0"/>
              </a:rPr>
              <a:t>(variable) </a:t>
            </a:r>
            <a:r>
              <a:rPr lang="en-GB" sz="2000" dirty="0">
                <a:latin typeface="Arial" panose="020B0604020202020204" pitchFamily="34" charset="0"/>
                <a:cs typeface="Arial" panose="020B0604020202020204" pitchFamily="34" charset="0"/>
              </a:rPr>
              <a:t>that supplies 0–250 </a:t>
            </a:r>
            <a:r>
              <a:rPr lang="en-GB" sz="2000" dirty="0" err="1">
                <a:latin typeface="Arial" panose="020B0604020202020204" pitchFamily="34" charset="0"/>
                <a:cs typeface="Arial" panose="020B0604020202020204" pitchFamily="34" charset="0"/>
              </a:rPr>
              <a:t>ppbv</a:t>
            </a:r>
            <a:r>
              <a:rPr lang="en-GB" sz="2000" dirty="0">
                <a:latin typeface="Arial" panose="020B0604020202020204" pitchFamily="34" charset="0"/>
                <a:cs typeface="Arial" panose="020B0604020202020204" pitchFamily="34" charset="0"/>
              </a:rPr>
              <a:t> ozone at 500–1000 ml/min </a:t>
            </a:r>
          </a:p>
          <a:p>
            <a:pPr marL="342900" indent="-342900">
              <a:spcBef>
                <a:spcPts val="1200"/>
              </a:spcBef>
              <a:buFont typeface="Wingdings" pitchFamily="2" charset="2"/>
              <a:buChar char="q"/>
            </a:pPr>
            <a:r>
              <a:rPr lang="en-GB" sz="2000" dirty="0">
                <a:latin typeface="Arial" panose="020B0604020202020204" pitchFamily="34" charset="0"/>
                <a:cs typeface="Arial" panose="020B0604020202020204" pitchFamily="34" charset="0"/>
              </a:rPr>
              <a:t>12 V power to operate the pump motor.</a:t>
            </a:r>
          </a:p>
          <a:p>
            <a:pPr marL="342900" indent="-342900">
              <a:spcBef>
                <a:spcPts val="1200"/>
              </a:spcBef>
              <a:buFont typeface="Wingdings" pitchFamily="2" charset="2"/>
              <a:buChar char="q"/>
            </a:pPr>
            <a:r>
              <a:rPr lang="en-GB" sz="2000" dirty="0">
                <a:latin typeface="Arial" panose="020B0604020202020204" pitchFamily="34" charset="0"/>
                <a:cs typeface="Arial" panose="020B0604020202020204" pitchFamily="34" charset="0"/>
              </a:rPr>
              <a:t>Measurement of applied voltage pump motor (0–20 V, uncertainty 0.05 V or better) and its current (0–250 mA, uncertainty 5 mA or better)</a:t>
            </a:r>
          </a:p>
          <a:p>
            <a:pPr marL="342900" indent="-342900">
              <a:spcBef>
                <a:spcPts val="1200"/>
              </a:spcBef>
              <a:buFont typeface="Wingdings" pitchFamily="2" charset="2"/>
              <a:buChar char="q"/>
            </a:pPr>
            <a:r>
              <a:rPr lang="en-GB" sz="2000" dirty="0">
                <a:latin typeface="Arial" panose="020B0604020202020204" pitchFamily="34" charset="0"/>
                <a:cs typeface="Arial" panose="020B0604020202020204" pitchFamily="34" charset="0"/>
              </a:rPr>
              <a:t>Measurement of ECC cell current </a:t>
            </a:r>
            <a:r>
              <a:rPr lang="en-GB" sz="2000" b="1" i="1" dirty="0">
                <a:solidFill>
                  <a:srgbClr val="FF0000"/>
                </a:solidFill>
                <a:latin typeface="Arial" panose="020B0604020202020204" pitchFamily="34" charset="0"/>
                <a:cs typeface="Arial" panose="020B0604020202020204" pitchFamily="34" charset="0"/>
              </a:rPr>
              <a:t>I</a:t>
            </a:r>
            <a:r>
              <a:rPr lang="en-GB" sz="2000" b="1" i="1" baseline="-25000" dirty="0">
                <a:solidFill>
                  <a:srgbClr val="FF0000"/>
                </a:solidFill>
                <a:latin typeface="Arial" panose="020B0604020202020204" pitchFamily="34" charset="0"/>
                <a:cs typeface="Arial" panose="020B0604020202020204" pitchFamily="34" charset="0"/>
              </a:rPr>
              <a:t>M</a:t>
            </a:r>
            <a:r>
              <a:rPr lang="en-GB" sz="2000" b="1" i="1" dirty="0">
                <a:solidFill>
                  <a:srgbClr val="FF0000"/>
                </a:solidFill>
                <a:latin typeface="Arial" panose="020B0604020202020204" pitchFamily="34" charset="0"/>
                <a:cs typeface="Arial" panose="020B0604020202020204" pitchFamily="34" charset="0"/>
              </a:rPr>
              <a:t> </a:t>
            </a:r>
            <a:r>
              <a:rPr lang="en-GB" sz="2000" i="1" dirty="0">
                <a:solidFill>
                  <a:srgbClr val="FF0000"/>
                </a:solidFill>
                <a:latin typeface="Arial" panose="020B0604020202020204" pitchFamily="34" charset="0"/>
                <a:cs typeface="Arial" panose="020B0604020202020204" pitchFamily="34" charset="0"/>
              </a:rPr>
              <a:t>(Incl. </a:t>
            </a:r>
            <a:r>
              <a:rPr lang="en-GB" sz="2000" b="1" i="1" dirty="0">
                <a:solidFill>
                  <a:srgbClr val="FF0000"/>
                </a:solidFill>
                <a:latin typeface="Arial" panose="020B0604020202020204" pitchFamily="34" charset="0"/>
                <a:cs typeface="Arial" panose="020B0604020202020204" pitchFamily="34" charset="0"/>
              </a:rPr>
              <a:t>I</a:t>
            </a:r>
            <a:r>
              <a:rPr lang="en-GB" sz="2000" b="1" i="1" baseline="-25000" dirty="0">
                <a:solidFill>
                  <a:srgbClr val="FF0000"/>
                </a:solidFill>
                <a:latin typeface="Arial" panose="020B0604020202020204" pitchFamily="34" charset="0"/>
                <a:cs typeface="Arial" panose="020B0604020202020204" pitchFamily="34" charset="0"/>
              </a:rPr>
              <a:t>B0</a:t>
            </a:r>
            <a:r>
              <a:rPr lang="en-GB" sz="2000" b="1" i="1" dirty="0">
                <a:solidFill>
                  <a:srgbClr val="FF0000"/>
                </a:solidFill>
                <a:latin typeface="Arial" panose="020B0604020202020204" pitchFamily="34" charset="0"/>
                <a:cs typeface="Arial" panose="020B0604020202020204" pitchFamily="34" charset="0"/>
              </a:rPr>
              <a:t> </a:t>
            </a:r>
            <a:r>
              <a:rPr lang="en-GB" sz="2000" i="1" dirty="0">
                <a:solidFill>
                  <a:srgbClr val="FF0000"/>
                </a:solidFill>
                <a:latin typeface="Arial" panose="020B0604020202020204" pitchFamily="34" charset="0"/>
                <a:cs typeface="Arial" panose="020B0604020202020204" pitchFamily="34" charset="0"/>
              </a:rPr>
              <a:t>and</a:t>
            </a:r>
            <a:r>
              <a:rPr lang="en-GB" sz="2000" b="1" i="1" dirty="0">
                <a:solidFill>
                  <a:srgbClr val="FF0000"/>
                </a:solidFill>
                <a:latin typeface="Arial" panose="020B0604020202020204" pitchFamily="34" charset="0"/>
                <a:cs typeface="Arial" panose="020B0604020202020204" pitchFamily="34" charset="0"/>
              </a:rPr>
              <a:t> I</a:t>
            </a:r>
            <a:r>
              <a:rPr lang="en-GB" sz="2000" b="1" i="1" baseline="-25000" dirty="0">
                <a:solidFill>
                  <a:srgbClr val="FF0000"/>
                </a:solidFill>
                <a:latin typeface="Arial" panose="020B0604020202020204" pitchFamily="34" charset="0"/>
                <a:cs typeface="Arial" panose="020B0604020202020204" pitchFamily="34" charset="0"/>
              </a:rPr>
              <a:t>B1</a:t>
            </a:r>
            <a:r>
              <a:rPr lang="en-GB" sz="2000" i="1" dirty="0">
                <a:solidFill>
                  <a:srgbClr val="FF0000"/>
                </a:solidFill>
                <a:latin typeface="Arial" panose="020B0604020202020204" pitchFamily="34" charset="0"/>
                <a:cs typeface="Arial" panose="020B0604020202020204" pitchFamily="34" charset="0"/>
              </a:rPr>
              <a:t>)</a:t>
            </a:r>
            <a:r>
              <a:rPr lang="en-GB" sz="2000" i="1"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(Range: 0–10 µA; Resolution: 0.005 µA: Uncertainty: 0.01 µA or better at I</a:t>
            </a:r>
            <a:r>
              <a:rPr lang="en-GB" sz="2000" baseline="-25000" dirty="0">
                <a:latin typeface="Arial" panose="020B0604020202020204" pitchFamily="34" charset="0"/>
                <a:cs typeface="Arial" panose="020B0604020202020204" pitchFamily="34" charset="0"/>
              </a:rPr>
              <a:t>M</a:t>
            </a:r>
            <a:r>
              <a:rPr lang="en-GB" sz="2000" dirty="0">
                <a:latin typeface="Arial" panose="020B0604020202020204" pitchFamily="34" charset="0"/>
                <a:cs typeface="Arial" panose="020B0604020202020204" pitchFamily="34" charset="0"/>
              </a:rPr>
              <a:t> &lt; 1 µA and 1% of I</a:t>
            </a:r>
            <a:r>
              <a:rPr lang="en-GB" sz="2000" baseline="-25000" dirty="0">
                <a:latin typeface="Arial" panose="020B0604020202020204" pitchFamily="34" charset="0"/>
                <a:cs typeface="Arial" panose="020B0604020202020204" pitchFamily="34" charset="0"/>
              </a:rPr>
              <a:t>M</a:t>
            </a:r>
            <a:r>
              <a:rPr lang="en-GB" sz="2000" dirty="0">
                <a:latin typeface="Arial" panose="020B0604020202020204" pitchFamily="34" charset="0"/>
                <a:cs typeface="Arial" panose="020B0604020202020204" pitchFamily="34" charset="0"/>
              </a:rPr>
              <a:t> or better at I</a:t>
            </a:r>
            <a:r>
              <a:rPr lang="en-GB" sz="2000" baseline="-25000" dirty="0">
                <a:latin typeface="Arial" panose="020B0604020202020204" pitchFamily="34" charset="0"/>
                <a:cs typeface="Arial" panose="020B0604020202020204" pitchFamily="34" charset="0"/>
              </a:rPr>
              <a:t>M</a:t>
            </a:r>
            <a:r>
              <a:rPr lang="en-GB" sz="2000" dirty="0">
                <a:latin typeface="Arial" panose="020B0604020202020204" pitchFamily="34" charset="0"/>
                <a:cs typeface="Arial" panose="020B0604020202020204" pitchFamily="34" charset="0"/>
              </a:rPr>
              <a:t> &gt; 1.00 µA).</a:t>
            </a:r>
          </a:p>
          <a:p>
            <a:pPr>
              <a:spcBef>
                <a:spcPts val="600"/>
              </a:spcBef>
            </a:pPr>
            <a:endParaRPr lang="en-GB" sz="2000" dirty="0"/>
          </a:p>
        </p:txBody>
      </p:sp>
      <p:sp>
        <p:nvSpPr>
          <p:cNvPr id="9" name="TextBox 8">
            <a:extLst>
              <a:ext uri="{FF2B5EF4-FFF2-40B4-BE49-F238E27FC236}">
                <a16:creationId xmlns:a16="http://schemas.microsoft.com/office/drawing/2014/main" id="{6FC63B9F-7203-DAE3-8098-EF93E3EE8A2F}"/>
              </a:ext>
            </a:extLst>
          </p:cNvPr>
          <p:cNvSpPr txBox="1"/>
          <p:nvPr/>
        </p:nvSpPr>
        <p:spPr>
          <a:xfrm>
            <a:off x="331843" y="2022754"/>
            <a:ext cx="1939386" cy="338554"/>
          </a:xfrm>
          <a:prstGeom prst="rect">
            <a:avLst/>
          </a:prstGeom>
          <a:noFill/>
        </p:spPr>
        <p:txBody>
          <a:bodyPr wrap="square">
            <a:spAutoFit/>
          </a:bodyPr>
          <a:lstStyle/>
          <a:p>
            <a:pPr algn="ctr"/>
            <a:r>
              <a:rPr lang="en-GB" sz="1600" dirty="0">
                <a:solidFill>
                  <a:srgbClr val="002060"/>
                </a:solidFill>
                <a:latin typeface="Arial" panose="020B0604020202020204" pitchFamily="34" charset="0"/>
              </a:rPr>
              <a:t>Home</a:t>
            </a:r>
            <a:r>
              <a:rPr lang="en-GB" sz="1600" b="0" i="0" u="none" strike="noStrike" dirty="0">
                <a:solidFill>
                  <a:srgbClr val="002060"/>
                </a:solidFill>
                <a:effectLst/>
                <a:latin typeface="Arial" panose="020B0604020202020204" pitchFamily="34" charset="0"/>
              </a:rPr>
              <a:t> Made</a:t>
            </a:r>
            <a:endParaRPr lang="x-none" sz="1600" dirty="0">
              <a:solidFill>
                <a:srgbClr val="002060"/>
              </a:solidFill>
            </a:endParaRPr>
          </a:p>
        </p:txBody>
      </p:sp>
      <p:pic>
        <p:nvPicPr>
          <p:cNvPr id="2" name="Video 1">
            <a:hlinkClick r:id="" action="ppaction://media"/>
            <a:extLst>
              <a:ext uri="{FF2B5EF4-FFF2-40B4-BE49-F238E27FC236}">
                <a16:creationId xmlns:a16="http://schemas.microsoft.com/office/drawing/2014/main" id="{954AF7F4-E534-BB6E-0363-8AC28828C6D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3"/>
          <a:stretch>
            <a:fillRect/>
          </a:stretch>
        </p:blipFill>
        <p:spPr>
          <a:xfrm>
            <a:off x="11125114" y="6451123"/>
            <a:ext cx="542503" cy="406877"/>
          </a:xfrm>
          <a:prstGeom prst="rect">
            <a:avLst/>
          </a:prstGeom>
        </p:spPr>
      </p:pic>
      <p:sp>
        <p:nvSpPr>
          <p:cNvPr id="18" name="TextBox 17">
            <a:extLst>
              <a:ext uri="{FF2B5EF4-FFF2-40B4-BE49-F238E27FC236}">
                <a16:creationId xmlns:a16="http://schemas.microsoft.com/office/drawing/2014/main" id="{98AEC650-A79A-32D5-6F93-655C498B580A}"/>
              </a:ext>
            </a:extLst>
          </p:cNvPr>
          <p:cNvSpPr txBox="1"/>
          <p:nvPr/>
        </p:nvSpPr>
        <p:spPr>
          <a:xfrm>
            <a:off x="331843" y="6368329"/>
            <a:ext cx="1939386" cy="338554"/>
          </a:xfrm>
          <a:prstGeom prst="rect">
            <a:avLst/>
          </a:prstGeom>
          <a:noFill/>
        </p:spPr>
        <p:txBody>
          <a:bodyPr wrap="square">
            <a:spAutoFit/>
          </a:bodyPr>
          <a:lstStyle/>
          <a:p>
            <a:pPr algn="ctr"/>
            <a:r>
              <a:rPr lang="en-GB" sz="1600" dirty="0">
                <a:solidFill>
                  <a:srgbClr val="002060"/>
                </a:solidFill>
                <a:latin typeface="Arial" panose="020B0604020202020204" pitchFamily="34" charset="0"/>
              </a:rPr>
              <a:t>Home</a:t>
            </a:r>
            <a:r>
              <a:rPr lang="en-GB" sz="1600" b="0" i="0" u="none" strike="noStrike" dirty="0">
                <a:solidFill>
                  <a:srgbClr val="002060"/>
                </a:solidFill>
                <a:effectLst/>
                <a:latin typeface="Arial" panose="020B0604020202020204" pitchFamily="34" charset="0"/>
              </a:rPr>
              <a:t> Made</a:t>
            </a:r>
            <a:endParaRPr lang="x-none" sz="1600" dirty="0">
              <a:solidFill>
                <a:srgbClr val="002060"/>
              </a:solidFill>
            </a:endParaRPr>
          </a:p>
        </p:txBody>
      </p:sp>
      <p:sp>
        <p:nvSpPr>
          <p:cNvPr id="19" name="TextBox 18">
            <a:extLst>
              <a:ext uri="{FF2B5EF4-FFF2-40B4-BE49-F238E27FC236}">
                <a16:creationId xmlns:a16="http://schemas.microsoft.com/office/drawing/2014/main" id="{B21DE7B7-D4A6-35A8-BBD3-BB3593BD88CF}"/>
              </a:ext>
            </a:extLst>
          </p:cNvPr>
          <p:cNvSpPr txBox="1"/>
          <p:nvPr/>
        </p:nvSpPr>
        <p:spPr>
          <a:xfrm>
            <a:off x="251111" y="4209298"/>
            <a:ext cx="1939386" cy="338554"/>
          </a:xfrm>
          <a:prstGeom prst="rect">
            <a:avLst/>
          </a:prstGeom>
          <a:noFill/>
        </p:spPr>
        <p:txBody>
          <a:bodyPr wrap="square">
            <a:spAutoFit/>
          </a:bodyPr>
          <a:lstStyle/>
          <a:p>
            <a:pPr algn="ctr"/>
            <a:r>
              <a:rPr lang="en-GB" sz="1600" dirty="0">
                <a:solidFill>
                  <a:srgbClr val="002060"/>
                </a:solidFill>
                <a:latin typeface="Arial" panose="020B0604020202020204" pitchFamily="34" charset="0"/>
              </a:rPr>
              <a:t>ENSCI-KTU-3</a:t>
            </a:r>
            <a:endParaRPr lang="x-none" sz="1600" dirty="0">
              <a:solidFill>
                <a:srgbClr val="002060"/>
              </a:solidFill>
            </a:endParaRPr>
          </a:p>
        </p:txBody>
      </p:sp>
      <p:pic>
        <p:nvPicPr>
          <p:cNvPr id="3" name="Picture 2">
            <a:extLst>
              <a:ext uri="{FF2B5EF4-FFF2-40B4-BE49-F238E27FC236}">
                <a16:creationId xmlns:a16="http://schemas.microsoft.com/office/drawing/2014/main" id="{E40F1315-8940-C2E6-7462-04C90F297902}"/>
              </a:ext>
            </a:extLst>
          </p:cNvPr>
          <p:cNvPicPr>
            <a:picLocks noChangeAspect="1"/>
          </p:cNvPicPr>
          <p:nvPr/>
        </p:nvPicPr>
        <p:blipFill>
          <a:blip r:embed="rId14"/>
          <a:stretch>
            <a:fillRect/>
          </a:stretch>
        </p:blipFill>
        <p:spPr>
          <a:xfrm>
            <a:off x="233105" y="2467033"/>
            <a:ext cx="2133600" cy="1765300"/>
          </a:xfrm>
          <a:prstGeom prst="rect">
            <a:avLst/>
          </a:prstGeom>
        </p:spPr>
      </p:pic>
      <p:pic>
        <p:nvPicPr>
          <p:cNvPr id="6" name="Picture 5">
            <a:extLst>
              <a:ext uri="{FF2B5EF4-FFF2-40B4-BE49-F238E27FC236}">
                <a16:creationId xmlns:a16="http://schemas.microsoft.com/office/drawing/2014/main" id="{3F4BC094-FE79-33EB-CEE1-9691220478EE}"/>
              </a:ext>
            </a:extLst>
          </p:cNvPr>
          <p:cNvPicPr>
            <a:picLocks noChangeAspect="1"/>
          </p:cNvPicPr>
          <p:nvPr/>
        </p:nvPicPr>
        <p:blipFill>
          <a:blip r:embed="rId15"/>
          <a:stretch>
            <a:fillRect/>
          </a:stretch>
        </p:blipFill>
        <p:spPr>
          <a:xfrm>
            <a:off x="239455" y="4572302"/>
            <a:ext cx="2120900" cy="1739900"/>
          </a:xfrm>
          <a:prstGeom prst="rect">
            <a:avLst/>
          </a:prstGeom>
        </p:spPr>
      </p:pic>
    </p:spTree>
    <p:extLst>
      <p:ext uri="{BB962C8B-B14F-4D97-AF65-F5344CB8AC3E}">
        <p14:creationId xmlns:p14="http://schemas.microsoft.com/office/powerpoint/2010/main" val="3974838295"/>
      </p:ext>
    </p:extLst>
  </p:cSld>
  <p:clrMapOvr>
    <a:masterClrMapping/>
  </p:clrMapOvr>
  <mc:AlternateContent xmlns:mc="http://schemas.openxmlformats.org/markup-compatibility/2006" xmlns:p14="http://schemas.microsoft.com/office/powerpoint/2010/main">
    <mc:Choice Requires="p14">
      <p:transition spd="slow" p14:dur="2000" advTm="63141"/>
    </mc:Choice>
    <mc:Fallback xmlns="">
      <p:transition spd="slow" advTm="631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4680</Words>
  <Application>Microsoft Macintosh PowerPoint</Application>
  <PresentationFormat>Widescreen</PresentationFormat>
  <Paragraphs>376</Paragraphs>
  <Slides>19</Slides>
  <Notes>19</Notes>
  <HiddenSlides>0</HiddenSlides>
  <MMClips>19</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8" baseType="lpstr">
      <vt:lpstr>Apple Symbols</vt:lpstr>
      <vt:lpstr>Arial</vt:lpstr>
      <vt:lpstr>Calibri</vt:lpstr>
      <vt:lpstr>Calibri Light</vt:lpstr>
      <vt:lpstr>Courier New</vt:lpstr>
      <vt:lpstr>Symbol</vt:lpstr>
      <vt:lpstr>Wingdings</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Herman Smit</dc:creator>
  <cp:lastModifiedBy>Smit, Herman G.J.</cp:lastModifiedBy>
  <cp:revision>195</cp:revision>
  <dcterms:created xsi:type="dcterms:W3CDTF">2022-10-25T20:22:45Z</dcterms:created>
  <dcterms:modified xsi:type="dcterms:W3CDTF">2024-03-28T14:47:16Z</dcterms:modified>
</cp:coreProperties>
</file>