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5" roundtripDataSignature="AMtx7mjLgsarJRYD8wBNHFHYGnERzSzq7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0FF"/>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B559367-89AB-4A2C-A547-D5E668523731}">
  <a:tblStyle styleId="{AB559367-89AB-4A2C-A547-D5E668523731}"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842"/>
    <p:restoredTop sz="90066" autoAdjust="0"/>
  </p:normalViewPr>
  <p:slideViewPr>
    <p:cSldViewPr snapToGrid="0">
      <p:cViewPr>
        <p:scale>
          <a:sx n="160" d="100"/>
          <a:sy n="160" d="100"/>
        </p:scale>
        <p:origin x="2288" y="360"/>
      </p:cViewPr>
      <p:guideLst/>
    </p:cSldViewPr>
  </p:slideViewPr>
  <p:notesTextViewPr>
    <p:cViewPr>
      <p:scale>
        <a:sx n="1" d="1"/>
        <a:sy n="1" d="1"/>
      </p:scale>
      <p:origin x="0" y="0"/>
    </p:cViewPr>
  </p:notesTextViewPr>
  <p:sorterViewPr>
    <p:cViewPr>
      <p:scale>
        <a:sx n="145" d="100"/>
        <a:sy n="14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latin typeface="Arial"/>
                <a:ea typeface="Arial"/>
                <a:cs typeface="Arial"/>
                <a:sym typeface="Arial"/>
              </a:rPr>
              <a:t>Time 1 min:</a:t>
            </a:r>
            <a:endParaRPr dirty="0"/>
          </a:p>
          <a:p>
            <a:pPr marL="285750" lvl="0" indent="-285750" algn="l" rtl="0">
              <a:spcBef>
                <a:spcPts val="0"/>
              </a:spcBef>
              <a:spcAft>
                <a:spcPts val="0"/>
              </a:spcAft>
              <a:buClr>
                <a:schemeClr val="dk1"/>
              </a:buClr>
              <a:buSzPts val="1200"/>
              <a:buFont typeface="Arial"/>
              <a:buChar char="•"/>
            </a:pPr>
            <a:r>
              <a:rPr lang="en-GB" sz="1200" dirty="0">
                <a:latin typeface="Arial"/>
                <a:ea typeface="Arial"/>
                <a:cs typeface="Arial"/>
                <a:sym typeface="Arial"/>
              </a:rPr>
              <a:t>Welcome to this ASOPOS-Webinar No. 4 on Data Processing of a series of 6 webinars dedicated to the implementation of the recommendations made by the ASOPOS 2.0 panel  and published in the GAW report No.268 with the title “</a:t>
            </a:r>
            <a:r>
              <a:rPr lang="en-GB" sz="1200" dirty="0" err="1">
                <a:latin typeface="Arial"/>
                <a:ea typeface="Arial"/>
                <a:cs typeface="Arial"/>
                <a:sym typeface="Arial"/>
              </a:rPr>
              <a:t>Ozonesonde</a:t>
            </a:r>
            <a:r>
              <a:rPr lang="en-GB" sz="1200" dirty="0">
                <a:latin typeface="Arial"/>
                <a:ea typeface="Arial"/>
                <a:cs typeface="Arial"/>
                <a:sym typeface="Arial"/>
              </a:rPr>
              <a:t> Measurement Principles and Best Operational Practices”. </a:t>
            </a:r>
            <a:endParaRPr dirty="0"/>
          </a:p>
          <a:p>
            <a:pPr marL="285750" lvl="0" indent="-285750" algn="l" rtl="0">
              <a:spcBef>
                <a:spcPts val="0"/>
              </a:spcBef>
              <a:spcAft>
                <a:spcPts val="0"/>
              </a:spcAft>
              <a:buClr>
                <a:schemeClr val="dk1"/>
              </a:buClr>
              <a:buSzPts val="1200"/>
              <a:buFont typeface="Arial"/>
              <a:buChar char="•"/>
            </a:pPr>
            <a:r>
              <a:rPr lang="en-GB" sz="1200" dirty="0">
                <a:latin typeface="Arial"/>
                <a:ea typeface="Arial"/>
                <a:cs typeface="Arial"/>
                <a:sym typeface="Arial"/>
              </a:rPr>
              <a:t>ASOPOS stands for Assessment of Standard Operating Procedures for Ozone </a:t>
            </a:r>
            <a:r>
              <a:rPr lang="en-GB" sz="1200" dirty="0" err="1">
                <a:latin typeface="Arial"/>
                <a:ea typeface="Arial"/>
                <a:cs typeface="Arial"/>
                <a:sym typeface="Arial"/>
              </a:rPr>
              <a:t>Sondes</a:t>
            </a:r>
            <a:endParaRPr dirty="0"/>
          </a:p>
          <a:p>
            <a:pPr marL="285750" lvl="0" indent="-285750" algn="l" rtl="0">
              <a:spcBef>
                <a:spcPts val="0"/>
              </a:spcBef>
              <a:spcAft>
                <a:spcPts val="0"/>
              </a:spcAft>
              <a:buClr>
                <a:schemeClr val="dk1"/>
              </a:buClr>
              <a:buSzPts val="1200"/>
              <a:buFont typeface="Arial"/>
              <a:buChar char="•"/>
            </a:pPr>
            <a:r>
              <a:rPr lang="en-GB" sz="1200" dirty="0">
                <a:latin typeface="Arial"/>
                <a:ea typeface="Arial"/>
                <a:cs typeface="Arial"/>
                <a:sym typeface="Arial"/>
              </a:rPr>
              <a:t>My name is Herman Smit and I am from the Research Centre </a:t>
            </a:r>
            <a:r>
              <a:rPr lang="en-GB" sz="1200" dirty="0" err="1">
                <a:latin typeface="Arial"/>
                <a:ea typeface="Arial"/>
                <a:cs typeface="Arial"/>
                <a:sym typeface="Arial"/>
              </a:rPr>
              <a:t>Jülich</a:t>
            </a:r>
            <a:r>
              <a:rPr lang="en-GB" sz="1200" dirty="0">
                <a:latin typeface="Arial"/>
                <a:ea typeface="Arial"/>
                <a:cs typeface="Arial"/>
                <a:sym typeface="Arial"/>
              </a:rPr>
              <a:t> in Germany and together with my colleague David Tarasick of Environmental Canada Climate Change in Canada we will guide you through this webinar. </a:t>
            </a:r>
            <a:endParaRPr dirty="0"/>
          </a:p>
          <a:p>
            <a:pPr marL="0" lvl="0" indent="0" algn="l" rtl="0">
              <a:spcBef>
                <a:spcPts val="0"/>
              </a:spcBef>
              <a:spcAft>
                <a:spcPts val="0"/>
              </a:spcAft>
              <a:buNone/>
            </a:pPr>
            <a:endParaRPr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Time 1:30</a:t>
            </a:r>
            <a:endParaRPr dirty="0"/>
          </a:p>
          <a:p>
            <a:pPr marL="171450" lvl="0" indent="-171450" algn="l" rtl="0">
              <a:spcBef>
                <a:spcPts val="0"/>
              </a:spcBef>
              <a:spcAft>
                <a:spcPts val="0"/>
              </a:spcAft>
              <a:buClr>
                <a:schemeClr val="dk1"/>
              </a:buClr>
              <a:buSzPts val="1200"/>
              <a:buFont typeface="Arial"/>
              <a:buChar char="•"/>
            </a:pPr>
            <a:r>
              <a:rPr lang="en-GB" dirty="0"/>
              <a:t>An important parameter to measure carefully is the flowrate of the air sampling pump. </a:t>
            </a:r>
          </a:p>
          <a:p>
            <a:pPr marL="171450" lvl="0" indent="-171450" algn="l" rtl="0">
              <a:spcBef>
                <a:spcPts val="0"/>
              </a:spcBef>
              <a:spcAft>
                <a:spcPts val="0"/>
              </a:spcAft>
              <a:buClr>
                <a:schemeClr val="dk1"/>
              </a:buClr>
              <a:buSzPts val="1200"/>
              <a:buFont typeface="Arial"/>
              <a:buChar char="•"/>
            </a:pPr>
            <a:r>
              <a:rPr lang="en-GB" dirty="0"/>
              <a:t>Hereby, the pump flowrate Phi-PM is measured with an accurate bubble flow meter.</a:t>
            </a:r>
          </a:p>
          <a:p>
            <a:pPr marL="171450" lvl="0" indent="-171450" algn="l" rtl="0">
              <a:spcBef>
                <a:spcPts val="0"/>
              </a:spcBef>
              <a:spcAft>
                <a:spcPts val="0"/>
              </a:spcAft>
              <a:buClr>
                <a:schemeClr val="dk1"/>
              </a:buClr>
              <a:buSzPts val="1200"/>
              <a:buFont typeface="Arial"/>
              <a:buChar char="•"/>
            </a:pPr>
            <a:r>
              <a:rPr lang="en-GB" dirty="0"/>
              <a:t>This means one measures the time t _100 needed for a bubble to pass a 100 ml of volume of the meter. This can be done with an uncertainty of about 1 % of the measured value of the pump flowrate. </a:t>
            </a:r>
          </a:p>
          <a:p>
            <a:pPr marL="171450" lvl="0" indent="-171450" algn="l" rtl="0">
              <a:spcBef>
                <a:spcPts val="0"/>
              </a:spcBef>
              <a:spcAft>
                <a:spcPts val="0"/>
              </a:spcAft>
              <a:buClr>
                <a:schemeClr val="dk1"/>
              </a:buClr>
              <a:buSzPts val="1200"/>
              <a:buFont typeface="Arial"/>
              <a:buChar char="•"/>
            </a:pPr>
            <a:r>
              <a:rPr lang="en-GB" dirty="0"/>
              <a:t>For automated, but well calibrated and well maintained, flowmeter a similar uncertainty can be assumed.</a:t>
            </a:r>
            <a:endParaRPr dirty="0"/>
          </a:p>
          <a:p>
            <a:pPr marL="171450" lvl="0" indent="-171450" algn="l" rtl="0">
              <a:spcBef>
                <a:spcPts val="0"/>
              </a:spcBef>
              <a:spcAft>
                <a:spcPts val="0"/>
              </a:spcAft>
              <a:buClr>
                <a:schemeClr val="dk1"/>
              </a:buClr>
              <a:buSzPts val="1200"/>
              <a:buFont typeface="Arial"/>
              <a:buChar char="•"/>
            </a:pPr>
            <a:r>
              <a:rPr lang="en-GB" dirty="0"/>
              <a:t>The measured flowrate has to be corrected for two effects:</a:t>
            </a:r>
            <a:endParaRPr dirty="0"/>
          </a:p>
          <a:p>
            <a:pPr marL="0" lvl="0" indent="0" algn="l" rtl="0">
              <a:spcBef>
                <a:spcPts val="0"/>
              </a:spcBef>
              <a:spcAft>
                <a:spcPts val="0"/>
              </a:spcAft>
              <a:buNone/>
            </a:pPr>
            <a:r>
              <a:rPr lang="en-GB" dirty="0"/>
              <a:t> 1.) Small decrease in the flowrate through the slightly enhanced pump temperature inside the Teflon pump base compared to the laboratory temperature</a:t>
            </a:r>
            <a:endParaRPr dirty="0"/>
          </a:p>
          <a:p>
            <a:pPr marL="0" lvl="0" indent="0" algn="l" rtl="0">
              <a:spcBef>
                <a:spcPts val="0"/>
              </a:spcBef>
              <a:spcAft>
                <a:spcPts val="0"/>
              </a:spcAft>
              <a:buNone/>
            </a:pPr>
            <a:r>
              <a:rPr lang="en-GB" dirty="0"/>
              <a:t> 2.) Increase of flowrate due to evaporation in the cathode cell and bubble flowmeter. </a:t>
            </a:r>
            <a:endParaRPr dirty="0"/>
          </a:p>
          <a:p>
            <a:pPr marL="171450" lvl="0" indent="-171450" algn="l" rtl="0">
              <a:spcBef>
                <a:spcPts val="0"/>
              </a:spcBef>
              <a:spcAft>
                <a:spcPts val="0"/>
              </a:spcAft>
              <a:buClr>
                <a:schemeClr val="dk1"/>
              </a:buClr>
              <a:buSzPts val="1200"/>
              <a:buFont typeface="Arial"/>
              <a:buChar char="•"/>
            </a:pPr>
            <a:r>
              <a:rPr lang="en-GB" dirty="0"/>
              <a:t>Both effects have also to be corrected for when using an automated flowmeter</a:t>
            </a:r>
          </a:p>
          <a:p>
            <a:pPr marL="171450" lvl="0" indent="-171450" algn="l" rtl="0">
              <a:spcBef>
                <a:spcPts val="0"/>
              </a:spcBef>
              <a:spcAft>
                <a:spcPts val="0"/>
              </a:spcAft>
              <a:buClr>
                <a:schemeClr val="dk1"/>
              </a:buClr>
              <a:buSzPts val="1200"/>
              <a:buFont typeface="Arial"/>
              <a:buChar char="•"/>
            </a:pPr>
            <a:r>
              <a:rPr lang="en-GB" dirty="0"/>
              <a:t>In the next slide we will explain this in more detail.</a:t>
            </a:r>
            <a:endParaRPr dirty="0"/>
          </a:p>
        </p:txBody>
      </p:sp>
      <p:sp>
        <p:nvSpPr>
          <p:cNvPr id="314" name="Google Shape;31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Time </a:t>
            </a:r>
            <a:r>
              <a:rPr lang="de-DE" dirty="0"/>
              <a:t>0:45</a:t>
            </a:r>
            <a:endParaRPr dirty="0"/>
          </a:p>
          <a:p>
            <a:pPr marL="171450" lvl="0" indent="-171450" algn="l" rtl="0">
              <a:spcBef>
                <a:spcPts val="0"/>
              </a:spcBef>
              <a:spcAft>
                <a:spcPts val="0"/>
              </a:spcAft>
              <a:buClr>
                <a:schemeClr val="dk1"/>
              </a:buClr>
              <a:buSzPts val="1200"/>
              <a:buFont typeface="Arial"/>
              <a:buChar char="•"/>
            </a:pPr>
            <a:r>
              <a:rPr lang="en-GB" dirty="0"/>
              <a:t>In this slide both, the pump temperature and humidification corrections are explained and expressed in more detail.</a:t>
            </a:r>
          </a:p>
          <a:p>
            <a:pPr marL="171450" lvl="0" indent="-171450" algn="l" rtl="0">
              <a:spcBef>
                <a:spcPts val="0"/>
              </a:spcBef>
              <a:spcAft>
                <a:spcPts val="0"/>
              </a:spcAft>
              <a:buClr>
                <a:schemeClr val="dk1"/>
              </a:buClr>
              <a:buSzPts val="1200"/>
              <a:buFont typeface="Arial"/>
              <a:buChar char="•"/>
            </a:pPr>
            <a:r>
              <a:rPr lang="en-GB" dirty="0"/>
              <a:t>Hereby applying the necessary formulas to calculate the correction factors and their uncertainties.</a:t>
            </a:r>
            <a:endParaRPr dirty="0"/>
          </a:p>
          <a:p>
            <a:pPr marL="171450" lvl="0" indent="-171450" algn="l" rtl="0">
              <a:spcBef>
                <a:spcPts val="0"/>
              </a:spcBef>
              <a:spcAft>
                <a:spcPts val="0"/>
              </a:spcAft>
              <a:buClr>
                <a:schemeClr val="dk1"/>
              </a:buClr>
              <a:buSzPts val="1200"/>
              <a:buFont typeface="Arial"/>
              <a:buChar char="•"/>
            </a:pPr>
            <a:r>
              <a:rPr lang="en-GB" dirty="0"/>
              <a:t>The formulas are explained in detail in section 3.3.2 and annex-C of the GAW No.268 report.</a:t>
            </a:r>
          </a:p>
          <a:p>
            <a:pPr marL="171450" lvl="0" indent="-171450" algn="l" rtl="0">
              <a:spcBef>
                <a:spcPts val="0"/>
              </a:spcBef>
              <a:spcAft>
                <a:spcPts val="0"/>
              </a:spcAft>
              <a:buClr>
                <a:schemeClr val="dk1"/>
              </a:buClr>
              <a:buSzPts val="1200"/>
              <a:buFont typeface="Arial"/>
              <a:buChar char="•"/>
            </a:pPr>
            <a:r>
              <a:rPr lang="en-GB" dirty="0"/>
              <a:t>The applied corrections C_PL and C_PH can range between 0.01 and 0.04 with an uncertainties between 0.003 to 0.007</a:t>
            </a:r>
            <a:endParaRPr dirty="0"/>
          </a:p>
        </p:txBody>
      </p:sp>
      <p:sp>
        <p:nvSpPr>
          <p:cNvPr id="337" name="Google Shape;33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Time 0:45</a:t>
            </a:r>
            <a:endParaRPr dirty="0"/>
          </a:p>
          <a:p>
            <a:pPr marL="171450" lvl="0" indent="-171450" algn="l" rtl="0">
              <a:spcBef>
                <a:spcPts val="0"/>
              </a:spcBef>
              <a:spcAft>
                <a:spcPts val="0"/>
              </a:spcAft>
              <a:buClr>
                <a:schemeClr val="dk1"/>
              </a:buClr>
              <a:buSzPts val="1200"/>
              <a:buFont typeface="Arial"/>
              <a:buChar char="•"/>
            </a:pPr>
            <a:r>
              <a:rPr lang="en-GB" dirty="0"/>
              <a:t>As next the three efficiencies in the basic ECC Equation will be presented. </a:t>
            </a:r>
          </a:p>
          <a:p>
            <a:pPr marL="171450" lvl="0" indent="-171450" algn="l" rtl="0">
              <a:spcBef>
                <a:spcPts val="0"/>
              </a:spcBef>
              <a:spcAft>
                <a:spcPts val="0"/>
              </a:spcAft>
              <a:buClr>
                <a:schemeClr val="dk1"/>
              </a:buClr>
              <a:buSzPts val="1200"/>
              <a:buFont typeface="Arial"/>
              <a:buChar char="•"/>
            </a:pPr>
            <a:r>
              <a:rPr lang="en-GB" dirty="0"/>
              <a:t>Here, the first one is the absorption efficiency, which is the efficiency that the gaseous ozone molecules bubbling through the cathode cell solution are absorbed, captured, by the sensing solution-</a:t>
            </a:r>
          </a:p>
          <a:p>
            <a:pPr marL="171450" lvl="0" indent="-171450" algn="l" rtl="0">
              <a:spcBef>
                <a:spcPts val="0"/>
              </a:spcBef>
              <a:spcAft>
                <a:spcPts val="0"/>
              </a:spcAft>
              <a:buClr>
                <a:schemeClr val="dk1"/>
              </a:buClr>
              <a:buSzPts val="1200"/>
              <a:buFont typeface="Arial"/>
              <a:buChar char="•"/>
            </a:pPr>
            <a:r>
              <a:rPr lang="en-GB" dirty="0"/>
              <a:t>Or in other words that the ozone molecules are transferred from the gaseous into the liquid phase. </a:t>
            </a:r>
          </a:p>
          <a:p>
            <a:pPr marL="171450" lvl="0" indent="-171450" algn="l" rtl="0">
              <a:spcBef>
                <a:spcPts val="0"/>
              </a:spcBef>
              <a:spcAft>
                <a:spcPts val="0"/>
              </a:spcAft>
              <a:buClr>
                <a:schemeClr val="dk1"/>
              </a:buClr>
              <a:buSzPts val="1200"/>
              <a:buFont typeface="Arial"/>
              <a:buChar char="•"/>
            </a:pPr>
            <a:r>
              <a:rPr lang="en-GB" dirty="0"/>
              <a:t>Only after this the ozone can first react with the potassium iodide.</a:t>
            </a:r>
            <a:endParaRPr dirty="0"/>
          </a:p>
          <a:p>
            <a:pPr marL="171450" lvl="0" indent="-171450" algn="l" rtl="0">
              <a:spcBef>
                <a:spcPts val="0"/>
              </a:spcBef>
              <a:spcAft>
                <a:spcPts val="0"/>
              </a:spcAft>
              <a:buClr>
                <a:schemeClr val="dk1"/>
              </a:buClr>
              <a:buSzPts val="1200"/>
              <a:buFont typeface="Arial"/>
              <a:buChar char="•"/>
            </a:pPr>
            <a:r>
              <a:rPr lang="en-GB" dirty="0"/>
              <a:t>Usually when using 3 ml of cathode solution the absorption efficiency is 1.00 for the entire sounding with an uncertainty of 0.01.</a:t>
            </a:r>
            <a:endParaRPr dirty="0"/>
          </a:p>
          <a:p>
            <a:pPr marL="171450" lvl="0" indent="-171450" algn="l" rtl="0">
              <a:spcBef>
                <a:spcPts val="0"/>
              </a:spcBef>
              <a:spcAft>
                <a:spcPts val="0"/>
              </a:spcAft>
              <a:buClr>
                <a:schemeClr val="dk1"/>
              </a:buClr>
              <a:buSzPts val="1200"/>
              <a:buFont typeface="Arial"/>
              <a:buChar char="•"/>
            </a:pPr>
            <a:r>
              <a:rPr lang="en-GB" dirty="0"/>
              <a:t>However, stations who use 2.5 ml cathode solution a small pressure dependent correction of about 0 to 4 % in the first 10 km of the profile as shown in the graph. </a:t>
            </a:r>
          </a:p>
          <a:p>
            <a:pPr marL="171450" lvl="0" indent="-171450" algn="l" rtl="0">
              <a:spcBef>
                <a:spcPts val="0"/>
              </a:spcBef>
              <a:spcAft>
                <a:spcPts val="0"/>
              </a:spcAft>
              <a:buClr>
                <a:schemeClr val="dk1"/>
              </a:buClr>
              <a:buSzPts val="1200"/>
              <a:buFont typeface="Arial"/>
              <a:buChar char="•"/>
            </a:pPr>
            <a:r>
              <a:rPr lang="en-GB" dirty="0"/>
              <a:t>The pressure dependent correction formula is given in section 3.3.4 of the GAW Report No.268.</a:t>
            </a:r>
          </a:p>
        </p:txBody>
      </p:sp>
      <p:sp>
        <p:nvSpPr>
          <p:cNvPr id="361" name="Google Shape;361;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Time 1:30</a:t>
            </a:r>
            <a:endParaRPr dirty="0"/>
          </a:p>
          <a:p>
            <a:pPr marL="171450" lvl="0" indent="-171450" algn="l" rtl="0">
              <a:spcBef>
                <a:spcPts val="0"/>
              </a:spcBef>
              <a:spcAft>
                <a:spcPts val="0"/>
              </a:spcAft>
              <a:buClr>
                <a:schemeClr val="dk1"/>
              </a:buClr>
              <a:buSzPts val="1200"/>
              <a:buFont typeface="Arial"/>
              <a:buChar char="•"/>
            </a:pPr>
            <a:r>
              <a:rPr lang="en-GB" dirty="0"/>
              <a:t>The next efficiency term in the basic ECC equation is that of the pump efficiency. </a:t>
            </a:r>
          </a:p>
          <a:p>
            <a:pPr marL="171450" lvl="0" indent="-171450" algn="l" rtl="0">
              <a:spcBef>
                <a:spcPts val="0"/>
              </a:spcBef>
              <a:spcAft>
                <a:spcPts val="0"/>
              </a:spcAft>
              <a:buClr>
                <a:schemeClr val="dk1"/>
              </a:buClr>
              <a:buSzPts val="1200"/>
              <a:buFont typeface="Arial"/>
              <a:buChar char="•"/>
            </a:pPr>
            <a:r>
              <a:rPr lang="en-GB" dirty="0"/>
              <a:t>It is well known that the pump efficiency declines at lower pressures below 100 </a:t>
            </a:r>
            <a:r>
              <a:rPr lang="en-GB" dirty="0" err="1"/>
              <a:t>hPa</a:t>
            </a:r>
            <a:r>
              <a:rPr lang="en-GB" dirty="0"/>
              <a:t> which can become significant in the upper part of the profile. </a:t>
            </a:r>
          </a:p>
          <a:p>
            <a:pPr marL="171450" lvl="0" indent="-171450" algn="l" rtl="0">
              <a:spcBef>
                <a:spcPts val="0"/>
              </a:spcBef>
              <a:spcAft>
                <a:spcPts val="0"/>
              </a:spcAft>
              <a:buClr>
                <a:schemeClr val="dk1"/>
              </a:buClr>
              <a:buSzPts val="1200"/>
              <a:buFont typeface="Arial"/>
              <a:buChar char="•"/>
            </a:pPr>
            <a:r>
              <a:rPr lang="en-GB" dirty="0"/>
              <a:t>The pressure dependent efficiency tables used are empirically derived and shown in the graph on this slide.</a:t>
            </a:r>
            <a:endParaRPr dirty="0"/>
          </a:p>
          <a:p>
            <a:pPr marL="171450" lvl="0" indent="-171450" algn="l" rtl="0">
              <a:spcBef>
                <a:spcPts val="0"/>
              </a:spcBef>
              <a:spcAft>
                <a:spcPts val="0"/>
              </a:spcAft>
              <a:buClr>
                <a:schemeClr val="dk1"/>
              </a:buClr>
              <a:buSzPts val="1200"/>
              <a:buFont typeface="Arial"/>
              <a:buChar char="•"/>
            </a:pPr>
            <a:r>
              <a:rPr lang="en-GB" dirty="0"/>
              <a:t>Using SST1.0 or SST0.5 ASOPOS recommend to use the </a:t>
            </a:r>
            <a:r>
              <a:rPr lang="en-GB" dirty="0" err="1"/>
              <a:t>Komhyr</a:t>
            </a:r>
            <a:r>
              <a:rPr lang="en-GB" dirty="0"/>
              <a:t> 1986 tables for the SPC sonde type and the </a:t>
            </a:r>
            <a:r>
              <a:rPr lang="en-GB" dirty="0" err="1"/>
              <a:t>Komhyr</a:t>
            </a:r>
            <a:r>
              <a:rPr lang="en-GB" dirty="0"/>
              <a:t> 1995 table for the </a:t>
            </a:r>
            <a:r>
              <a:rPr lang="en-GB" dirty="0" err="1"/>
              <a:t>En</a:t>
            </a:r>
            <a:r>
              <a:rPr lang="en-GB" dirty="0"/>
              <a:t>-Sci.</a:t>
            </a:r>
            <a:endParaRPr dirty="0"/>
          </a:p>
          <a:p>
            <a:pPr marL="171450" lvl="0" indent="-171450" algn="l" rtl="0">
              <a:spcBef>
                <a:spcPts val="0"/>
              </a:spcBef>
              <a:spcAft>
                <a:spcPts val="0"/>
              </a:spcAft>
              <a:buClr>
                <a:schemeClr val="dk1"/>
              </a:buClr>
              <a:buSzPts val="1200"/>
              <a:buFont typeface="Arial"/>
              <a:buChar char="•"/>
            </a:pPr>
            <a:r>
              <a:rPr lang="en-GB" dirty="0"/>
              <a:t>These recommendations are the same as in the previous ASOPOS 1.0 in GAW Report No. 201 from 2014.</a:t>
            </a:r>
            <a:endParaRPr dirty="0"/>
          </a:p>
          <a:p>
            <a:pPr marL="171450" lvl="0" indent="-171450" algn="l" rtl="0">
              <a:spcBef>
                <a:spcPts val="0"/>
              </a:spcBef>
              <a:spcAft>
                <a:spcPts val="0"/>
              </a:spcAft>
              <a:buClr>
                <a:schemeClr val="dk1"/>
              </a:buClr>
              <a:buSzPts val="1200"/>
              <a:buFont typeface="Arial"/>
              <a:buChar char="•"/>
            </a:pPr>
            <a:r>
              <a:rPr lang="en-GB" dirty="0"/>
              <a:t>New here is that for </a:t>
            </a:r>
            <a:r>
              <a:rPr lang="en-GB" dirty="0" err="1"/>
              <a:t>En</a:t>
            </a:r>
            <a:r>
              <a:rPr lang="en-GB" dirty="0"/>
              <a:t>-Sci sondes using the low buffered SST0.1 , which means 1%KI but only with a tenth of a buffer, it is recommended to use the efficiencies measured by CMDL or JMA. These efficiency tables all agree within 1 %. </a:t>
            </a:r>
            <a:endParaRPr dirty="0"/>
          </a:p>
          <a:p>
            <a:pPr marL="0" lvl="0" indent="0" algn="l" rtl="0">
              <a:spcBef>
                <a:spcPts val="0"/>
              </a:spcBef>
              <a:spcAft>
                <a:spcPts val="0"/>
              </a:spcAft>
              <a:buNone/>
            </a:pPr>
            <a:endParaRPr dirty="0"/>
          </a:p>
        </p:txBody>
      </p:sp>
      <p:sp>
        <p:nvSpPr>
          <p:cNvPr id="383" name="Google Shape;383;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Time 0:45</a:t>
            </a:r>
          </a:p>
          <a:p>
            <a:pPr marL="171450" lvl="0" indent="-171450" algn="l" rtl="0">
              <a:spcBef>
                <a:spcPts val="0"/>
              </a:spcBef>
              <a:spcAft>
                <a:spcPts val="0"/>
              </a:spcAft>
              <a:buFont typeface="Arial" panose="020B0604020202020204" pitchFamily="34" charset="0"/>
              <a:buChar char="•"/>
            </a:pPr>
            <a:r>
              <a:rPr lang="en-GB" dirty="0"/>
              <a:t>The third efficiency term in the basic ECC equation is the conversion efficiency which indicates the efficiency conversion of the absorbed ozone in the sensing solution into the measured electrical cell current. </a:t>
            </a:r>
          </a:p>
          <a:p>
            <a:pPr marL="171450" lvl="0" indent="-171450" algn="l" rtl="0">
              <a:spcBef>
                <a:spcPts val="0"/>
              </a:spcBef>
              <a:spcAft>
                <a:spcPts val="0"/>
              </a:spcAft>
              <a:buFont typeface="Arial" panose="020B0604020202020204" pitchFamily="34" charset="0"/>
              <a:buChar char="•"/>
            </a:pPr>
            <a:r>
              <a:rPr lang="en-GB" dirty="0"/>
              <a:t>The conversion includes the chemical reaction and the following electrochemical processes</a:t>
            </a:r>
          </a:p>
          <a:p>
            <a:pPr marL="171450" lvl="0" indent="-171450" algn="l" rtl="0">
              <a:spcBef>
                <a:spcPts val="0"/>
              </a:spcBef>
              <a:spcAft>
                <a:spcPts val="0"/>
              </a:spcAft>
              <a:buFont typeface="Arial" panose="020B0604020202020204" pitchFamily="34" charset="0"/>
              <a:buChar char="•"/>
            </a:pPr>
            <a:r>
              <a:rPr lang="en-GB" dirty="0"/>
              <a:t>In the new ASOPOS Report in Chapter 3 of the GAW Report No.268 the underlying processes, which are not fully understood, have been discussed in detail. </a:t>
            </a:r>
          </a:p>
          <a:p>
            <a:pPr marL="171450" lvl="0" indent="-171450" algn="l" rtl="0">
              <a:spcBef>
                <a:spcPts val="0"/>
              </a:spcBef>
              <a:spcAft>
                <a:spcPts val="0"/>
              </a:spcAft>
              <a:buFont typeface="Arial" panose="020B0604020202020204" pitchFamily="34" charset="0"/>
              <a:buChar char="•"/>
            </a:pPr>
            <a:r>
              <a:rPr lang="en-GB" dirty="0"/>
              <a:t>However, the same as for ASOPOS 1.0 still a good approach is to use the recommended value  of 1.00 for the conversion efficiency with an uncertainty of 0.03.</a:t>
            </a:r>
            <a:endParaRPr dirty="0"/>
          </a:p>
        </p:txBody>
      </p:sp>
      <p:sp>
        <p:nvSpPr>
          <p:cNvPr id="405" name="Google Shape;405;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Time: 2:00</a:t>
            </a:r>
            <a:endParaRPr dirty="0"/>
          </a:p>
          <a:p>
            <a:pPr marL="171450" lvl="0" indent="-171450" algn="l" rtl="0">
              <a:spcBef>
                <a:spcPts val="0"/>
              </a:spcBef>
              <a:spcAft>
                <a:spcPts val="0"/>
              </a:spcAft>
              <a:buFont typeface="Arial" panose="020B0604020202020204" pitchFamily="34" charset="0"/>
              <a:buChar char="•"/>
            </a:pPr>
            <a:r>
              <a:rPr lang="en-GB" dirty="0"/>
              <a:t>Now in the previous slides we have described and discussed the individual parameters and their uncertainty contributions </a:t>
            </a:r>
          </a:p>
          <a:p>
            <a:pPr marL="171450" lvl="0" indent="-171450" algn="l" rtl="0">
              <a:spcBef>
                <a:spcPts val="0"/>
              </a:spcBef>
              <a:spcAft>
                <a:spcPts val="0"/>
              </a:spcAft>
              <a:buFont typeface="Arial" panose="020B0604020202020204" pitchFamily="34" charset="0"/>
              <a:buChar char="•"/>
            </a:pPr>
            <a:r>
              <a:rPr lang="en-GB" dirty="0"/>
              <a:t>In this slide the individual contributions and the overall uncertainty are displayed here in two graphs as a function of altitude once for a typical mid-latitude and once for a typical tropical ozone profile</a:t>
            </a:r>
            <a:endParaRPr dirty="0"/>
          </a:p>
          <a:p>
            <a:pPr marL="171450" lvl="0" indent="-171450" algn="l" rtl="0">
              <a:spcBef>
                <a:spcPts val="0"/>
              </a:spcBef>
              <a:spcAft>
                <a:spcPts val="0"/>
              </a:spcAft>
              <a:buFont typeface="Arial" panose="020B0604020202020204" pitchFamily="34" charset="0"/>
              <a:buChar char="•"/>
            </a:pPr>
            <a:r>
              <a:rPr lang="en-GB" dirty="0"/>
              <a:t>The graphs are based on a study done by </a:t>
            </a:r>
            <a:r>
              <a:rPr lang="en-GB" dirty="0" err="1"/>
              <a:t>Tarasick</a:t>
            </a:r>
            <a:r>
              <a:rPr lang="en-GB" dirty="0"/>
              <a:t> et al in 2021. </a:t>
            </a:r>
          </a:p>
          <a:p>
            <a:pPr marL="171450" lvl="0" indent="-171450" algn="l" rtl="0">
              <a:spcBef>
                <a:spcPts val="0"/>
              </a:spcBef>
              <a:spcAft>
                <a:spcPts val="0"/>
              </a:spcAft>
              <a:buFont typeface="Arial" panose="020B0604020202020204" pitchFamily="34" charset="0"/>
              <a:buChar char="•"/>
            </a:pPr>
            <a:r>
              <a:rPr lang="en-GB" dirty="0"/>
              <a:t>Both graphs demonstrate clearly the different contributions and that they can vary significantly with altitude mostly due to their pressure dependence.</a:t>
            </a:r>
          </a:p>
          <a:p>
            <a:pPr marL="171450" lvl="0" indent="-171450" algn="l" rtl="0">
              <a:spcBef>
                <a:spcPts val="0"/>
              </a:spcBef>
              <a:spcAft>
                <a:spcPts val="0"/>
              </a:spcAft>
              <a:buFont typeface="Arial" panose="020B0604020202020204" pitchFamily="34" charset="0"/>
              <a:buChar char="•"/>
            </a:pPr>
            <a:r>
              <a:rPr lang="de-DE" dirty="0"/>
              <a:t>In </a:t>
            </a:r>
            <a:r>
              <a:rPr lang="de-DE" dirty="0" err="1"/>
              <a:t>the</a:t>
            </a:r>
            <a:r>
              <a:rPr lang="de-DE" dirty="0"/>
              <a:t> </a:t>
            </a:r>
            <a:r>
              <a:rPr lang="de-DE" dirty="0" err="1"/>
              <a:t>Troposhere</a:t>
            </a:r>
            <a:r>
              <a:rPr lang="de-DE" dirty="0"/>
              <a:t> </a:t>
            </a:r>
            <a:r>
              <a:rPr lang="de-DE" dirty="0" err="1"/>
              <a:t>the</a:t>
            </a:r>
            <a:r>
              <a:rPr lang="de-DE" dirty="0"/>
              <a:t> </a:t>
            </a:r>
            <a:r>
              <a:rPr lang="de-DE" dirty="0" err="1"/>
              <a:t>dominating</a:t>
            </a:r>
            <a:r>
              <a:rPr lang="de-DE" dirty="0"/>
              <a:t> </a:t>
            </a:r>
            <a:r>
              <a:rPr lang="de-DE" dirty="0" err="1"/>
              <a:t>contribution</a:t>
            </a:r>
            <a:r>
              <a:rPr lang="de-DE" dirty="0"/>
              <a:t> </a:t>
            </a:r>
            <a:r>
              <a:rPr lang="de-DE" dirty="0" err="1"/>
              <a:t>is</a:t>
            </a:r>
            <a:r>
              <a:rPr lang="de-DE" dirty="0"/>
              <a:t> </a:t>
            </a:r>
            <a:r>
              <a:rPr lang="de-DE" dirty="0" err="1"/>
              <a:t>from</a:t>
            </a:r>
            <a:r>
              <a:rPr lang="de-DE" dirty="0"/>
              <a:t> </a:t>
            </a:r>
            <a:r>
              <a:rPr lang="de-DE" dirty="0" err="1"/>
              <a:t>the</a:t>
            </a:r>
            <a:r>
              <a:rPr lang="de-DE" dirty="0"/>
              <a:t> </a:t>
            </a:r>
            <a:r>
              <a:rPr lang="de-DE" dirty="0" err="1"/>
              <a:t>background</a:t>
            </a:r>
            <a:r>
              <a:rPr lang="de-DE" dirty="0"/>
              <a:t> </a:t>
            </a:r>
            <a:r>
              <a:rPr lang="de-DE" dirty="0" err="1"/>
              <a:t>current</a:t>
            </a:r>
            <a:endParaRPr lang="de-DE" dirty="0"/>
          </a:p>
          <a:p>
            <a:pPr marL="171450" lvl="0" indent="-171450" algn="l" rtl="0">
              <a:spcBef>
                <a:spcPts val="0"/>
              </a:spcBef>
              <a:spcAft>
                <a:spcPts val="0"/>
              </a:spcAft>
              <a:buFont typeface="Arial" panose="020B0604020202020204" pitchFamily="34" charset="0"/>
              <a:buChar char="•"/>
            </a:pPr>
            <a:r>
              <a:rPr lang="de-DE" dirty="0" err="1"/>
              <a:t>While</a:t>
            </a:r>
            <a:r>
              <a:rPr lang="de-DE" dirty="0"/>
              <a:t> in </a:t>
            </a:r>
            <a:r>
              <a:rPr lang="de-DE" dirty="0" err="1"/>
              <a:t>the</a:t>
            </a:r>
            <a:r>
              <a:rPr lang="de-DE" dirty="0"/>
              <a:t> </a:t>
            </a:r>
            <a:r>
              <a:rPr lang="de-DE" dirty="0" err="1"/>
              <a:t>Stratosphere</a:t>
            </a:r>
            <a:r>
              <a:rPr lang="de-DE" dirty="0"/>
              <a:t> </a:t>
            </a:r>
            <a:r>
              <a:rPr lang="de-DE" dirty="0" err="1"/>
              <a:t>the</a:t>
            </a:r>
            <a:r>
              <a:rPr lang="de-DE" dirty="0"/>
              <a:t> pump </a:t>
            </a:r>
            <a:r>
              <a:rPr lang="de-DE" dirty="0" err="1"/>
              <a:t>flow</a:t>
            </a:r>
            <a:r>
              <a:rPr lang="de-DE" dirty="0"/>
              <a:t> </a:t>
            </a:r>
            <a:r>
              <a:rPr lang="de-DE" dirty="0" err="1"/>
              <a:t>efficiency</a:t>
            </a:r>
            <a:r>
              <a:rPr lang="de-DE" dirty="0"/>
              <a:t> </a:t>
            </a:r>
            <a:r>
              <a:rPr lang="de-DE" dirty="0" err="1"/>
              <a:t>is</a:t>
            </a:r>
            <a:r>
              <a:rPr lang="de-DE" dirty="0"/>
              <a:t> </a:t>
            </a:r>
            <a:r>
              <a:rPr lang="de-DE" dirty="0" err="1"/>
              <a:t>the</a:t>
            </a:r>
            <a:r>
              <a:rPr lang="de-DE" dirty="0"/>
              <a:t> </a:t>
            </a:r>
            <a:r>
              <a:rPr lang="de-DE" dirty="0" err="1"/>
              <a:t>dominating</a:t>
            </a:r>
            <a:r>
              <a:rPr lang="de-DE" dirty="0"/>
              <a:t> </a:t>
            </a:r>
            <a:r>
              <a:rPr lang="de-DE" dirty="0" err="1"/>
              <a:t>factor</a:t>
            </a:r>
            <a:r>
              <a:rPr lang="de-DE" dirty="0"/>
              <a:t>.</a:t>
            </a:r>
          </a:p>
          <a:p>
            <a:pPr marL="171450" lvl="0" indent="-171450" algn="l" rtl="0">
              <a:spcBef>
                <a:spcPts val="0"/>
              </a:spcBef>
              <a:spcAft>
                <a:spcPts val="0"/>
              </a:spcAft>
              <a:buFont typeface="Arial" panose="020B0604020202020204" pitchFamily="34" charset="0"/>
              <a:buChar char="•"/>
            </a:pPr>
            <a:r>
              <a:rPr lang="de-DE" dirty="0"/>
              <a:t>In </a:t>
            </a:r>
            <a:r>
              <a:rPr lang="de-DE" dirty="0" err="1"/>
              <a:t>addition</a:t>
            </a:r>
            <a:r>
              <a:rPr lang="de-DE" dirty="0"/>
              <a:t>, </a:t>
            </a:r>
            <a:r>
              <a:rPr lang="de-DE" dirty="0" err="1"/>
              <a:t>the</a:t>
            </a:r>
            <a:r>
              <a:rPr lang="de-DE" dirty="0"/>
              <a:t> </a:t>
            </a:r>
            <a:r>
              <a:rPr lang="de-DE" dirty="0" err="1"/>
              <a:t>impact</a:t>
            </a:r>
            <a:r>
              <a:rPr lang="de-DE" dirty="0"/>
              <a:t> </a:t>
            </a:r>
            <a:r>
              <a:rPr lang="de-DE" dirty="0" err="1"/>
              <a:t>of</a:t>
            </a:r>
            <a:r>
              <a:rPr lang="de-DE" dirty="0"/>
              <a:t> </a:t>
            </a:r>
            <a:r>
              <a:rPr lang="de-DE" dirty="0" err="1"/>
              <a:t>the</a:t>
            </a:r>
            <a:r>
              <a:rPr lang="de-DE" dirty="0"/>
              <a:t> </a:t>
            </a:r>
            <a:r>
              <a:rPr lang="de-DE" dirty="0" err="1"/>
              <a:t>pressure</a:t>
            </a:r>
            <a:r>
              <a:rPr lang="de-DE" dirty="0"/>
              <a:t> </a:t>
            </a:r>
            <a:r>
              <a:rPr lang="de-DE" dirty="0" err="1"/>
              <a:t>uncertainty</a:t>
            </a:r>
            <a:r>
              <a:rPr lang="de-DE" dirty="0"/>
              <a:t> </a:t>
            </a:r>
            <a:r>
              <a:rPr lang="de-DE" dirty="0" err="1"/>
              <a:t>of</a:t>
            </a:r>
            <a:r>
              <a:rPr lang="de-DE" dirty="0"/>
              <a:t> </a:t>
            </a:r>
            <a:r>
              <a:rPr lang="de-DE" dirty="0" err="1"/>
              <a:t>the</a:t>
            </a:r>
            <a:r>
              <a:rPr lang="de-DE" dirty="0"/>
              <a:t> </a:t>
            </a:r>
            <a:r>
              <a:rPr lang="de-DE" dirty="0" err="1"/>
              <a:t>radiosonde</a:t>
            </a:r>
            <a:r>
              <a:rPr lang="de-DE" dirty="0"/>
              <a:t> </a:t>
            </a:r>
            <a:r>
              <a:rPr lang="de-DE" dirty="0" err="1"/>
              <a:t>is</a:t>
            </a:r>
            <a:r>
              <a:rPr lang="de-DE" dirty="0"/>
              <a:t> </a:t>
            </a:r>
            <a:r>
              <a:rPr lang="de-DE" dirty="0" err="1"/>
              <a:t>shown</a:t>
            </a:r>
            <a:r>
              <a:rPr lang="de-DE" dirty="0"/>
              <a:t>, </a:t>
            </a:r>
            <a:r>
              <a:rPr lang="de-DE" dirty="0" err="1"/>
              <a:t>which</a:t>
            </a:r>
            <a:r>
              <a:rPr lang="de-DE" dirty="0"/>
              <a:t> </a:t>
            </a:r>
            <a:r>
              <a:rPr lang="de-DE" dirty="0" err="1"/>
              <a:t>can</a:t>
            </a:r>
            <a:r>
              <a:rPr lang="de-DE" dirty="0"/>
              <a:t> </a:t>
            </a:r>
            <a:r>
              <a:rPr lang="de-DE" dirty="0" err="1"/>
              <a:t>be</a:t>
            </a:r>
            <a:r>
              <a:rPr lang="de-DE" dirty="0"/>
              <a:t> </a:t>
            </a:r>
            <a:r>
              <a:rPr lang="de-DE" dirty="0" err="1"/>
              <a:t>significantly</a:t>
            </a:r>
            <a:r>
              <a:rPr lang="de-DE" dirty="0"/>
              <a:t> </a:t>
            </a:r>
            <a:r>
              <a:rPr lang="de-DE" dirty="0" err="1"/>
              <a:t>above</a:t>
            </a:r>
            <a:r>
              <a:rPr lang="de-DE" dirty="0"/>
              <a:t> 28 km.</a:t>
            </a:r>
          </a:p>
          <a:p>
            <a:pPr marL="171450" lvl="0" indent="-171450" algn="l" rtl="0">
              <a:spcBef>
                <a:spcPts val="0"/>
              </a:spcBef>
              <a:spcAft>
                <a:spcPts val="0"/>
              </a:spcAft>
              <a:buFont typeface="Arial" panose="020B0604020202020204" pitchFamily="34" charset="0"/>
              <a:buChar char="•"/>
            </a:pPr>
            <a:r>
              <a:rPr lang="de-DE" dirty="0"/>
              <a:t>The last </a:t>
            </a:r>
            <a:r>
              <a:rPr lang="de-DE" dirty="0" err="1"/>
              <a:t>is</a:t>
            </a:r>
            <a:r>
              <a:rPr lang="de-DE" dirty="0"/>
              <a:t> </a:t>
            </a:r>
            <a:r>
              <a:rPr lang="de-DE" dirty="0" err="1"/>
              <a:t>particularly</a:t>
            </a:r>
            <a:r>
              <a:rPr lang="de-DE" dirty="0"/>
              <a:t> </a:t>
            </a:r>
            <a:r>
              <a:rPr lang="de-DE" dirty="0" err="1"/>
              <a:t>the</a:t>
            </a:r>
            <a:r>
              <a:rPr lang="de-DE" dirty="0"/>
              <a:t> </a:t>
            </a:r>
            <a:r>
              <a:rPr lang="de-DE" dirty="0" err="1"/>
              <a:t>case</a:t>
            </a:r>
            <a:r>
              <a:rPr lang="de-DE" dirty="0"/>
              <a:t> in </a:t>
            </a:r>
            <a:r>
              <a:rPr lang="de-DE" dirty="0" err="1"/>
              <a:t>the</a:t>
            </a:r>
            <a:r>
              <a:rPr lang="de-DE" dirty="0"/>
              <a:t> </a:t>
            </a:r>
            <a:r>
              <a:rPr lang="de-DE" dirty="0" err="1"/>
              <a:t>era</a:t>
            </a:r>
            <a:r>
              <a:rPr lang="de-DE" dirty="0"/>
              <a:t> </a:t>
            </a:r>
            <a:r>
              <a:rPr lang="de-DE" dirty="0" err="1"/>
              <a:t>before</a:t>
            </a:r>
            <a:r>
              <a:rPr lang="de-DE" dirty="0"/>
              <a:t> 2000 </a:t>
            </a:r>
            <a:r>
              <a:rPr lang="de-DE" dirty="0" err="1"/>
              <a:t>by</a:t>
            </a:r>
            <a:r>
              <a:rPr lang="de-DE" dirty="0"/>
              <a:t> not </a:t>
            </a:r>
            <a:r>
              <a:rPr lang="de-DE" dirty="0" err="1"/>
              <a:t>having</a:t>
            </a:r>
            <a:r>
              <a:rPr lang="de-DE" dirty="0"/>
              <a:t> GPS </a:t>
            </a:r>
            <a:r>
              <a:rPr lang="de-DE" dirty="0" err="1"/>
              <a:t>included</a:t>
            </a:r>
            <a:r>
              <a:rPr lang="de-DE" dirty="0"/>
              <a:t> in </a:t>
            </a:r>
            <a:r>
              <a:rPr lang="de-DE" dirty="0" err="1"/>
              <a:t>the</a:t>
            </a:r>
            <a:r>
              <a:rPr lang="de-DE" dirty="0"/>
              <a:t> </a:t>
            </a:r>
            <a:r>
              <a:rPr lang="de-DE" dirty="0" err="1"/>
              <a:t>radiosondes</a:t>
            </a:r>
            <a:r>
              <a:rPr lang="de-DE" dirty="0"/>
              <a:t> </a:t>
            </a:r>
            <a:r>
              <a:rPr lang="de-DE" dirty="0" err="1"/>
              <a:t>for</a:t>
            </a:r>
            <a:r>
              <a:rPr lang="de-DE" dirty="0"/>
              <a:t> </a:t>
            </a:r>
            <a:r>
              <a:rPr lang="de-DE" dirty="0" err="1"/>
              <a:t>accurate</a:t>
            </a:r>
            <a:r>
              <a:rPr lang="de-DE" dirty="0"/>
              <a:t> </a:t>
            </a:r>
            <a:r>
              <a:rPr lang="de-DE" dirty="0" err="1"/>
              <a:t>altitude</a:t>
            </a:r>
            <a:r>
              <a:rPr lang="de-DE" dirty="0"/>
              <a:t> </a:t>
            </a:r>
            <a:r>
              <a:rPr lang="de-DE" dirty="0" err="1"/>
              <a:t>measurements</a:t>
            </a:r>
            <a:r>
              <a:rPr lang="de-DE" dirty="0"/>
              <a:t>. </a:t>
            </a:r>
            <a:endParaRPr dirty="0"/>
          </a:p>
          <a:p>
            <a:pPr marL="0" lvl="0" indent="0" algn="l" rtl="0">
              <a:spcBef>
                <a:spcPts val="0"/>
              </a:spcBef>
              <a:spcAft>
                <a:spcPts val="0"/>
              </a:spcAft>
              <a:buNone/>
            </a:pPr>
            <a:endParaRPr dirty="0"/>
          </a:p>
        </p:txBody>
      </p:sp>
      <p:sp>
        <p:nvSpPr>
          <p:cNvPr id="427" name="Google Shape;42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dirty="0"/>
              <a:t>Time 1:00</a:t>
            </a:r>
            <a:endParaRPr dirty="0"/>
          </a:p>
        </p:txBody>
      </p:sp>
      <p:sp>
        <p:nvSpPr>
          <p:cNvPr id="452" name="Google Shape;45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Time:  0.5 min.</a:t>
            </a:r>
            <a:endParaRPr dirty="0"/>
          </a:p>
          <a:p>
            <a:pPr marL="171450" lvl="0" indent="-171450" algn="l" rtl="0">
              <a:spcBef>
                <a:spcPts val="0"/>
              </a:spcBef>
              <a:spcAft>
                <a:spcPts val="0"/>
              </a:spcAft>
              <a:buClr>
                <a:schemeClr val="dk1"/>
              </a:buClr>
              <a:buSzPts val="1200"/>
              <a:buFont typeface="Arial"/>
              <a:buChar char="•"/>
            </a:pPr>
            <a:r>
              <a:rPr lang="en-GB" dirty="0"/>
              <a:t>And finally, some closing remarks:</a:t>
            </a:r>
            <a:endParaRPr dirty="0"/>
          </a:p>
          <a:p>
            <a:pPr marL="171450" lvl="0" indent="-171450" algn="l" rtl="0">
              <a:spcBef>
                <a:spcPts val="0"/>
              </a:spcBef>
              <a:spcAft>
                <a:spcPts val="0"/>
              </a:spcAft>
              <a:buClr>
                <a:schemeClr val="dk1"/>
              </a:buClr>
              <a:buSzPts val="1200"/>
              <a:buFont typeface="Arial"/>
              <a:buChar char="•"/>
            </a:pPr>
            <a:r>
              <a:rPr lang="en-GB" dirty="0"/>
              <a:t>This webinar No.4 is part of a series of 6 ASOPOS webinars aiming the implementation of the recommendations made by the ASOPOS panel in the GAW Report No.268.</a:t>
            </a:r>
            <a:endParaRPr dirty="0"/>
          </a:p>
          <a:p>
            <a:pPr marL="171450" lvl="0" indent="-171450" algn="l" rtl="0">
              <a:spcBef>
                <a:spcPts val="0"/>
              </a:spcBef>
              <a:spcAft>
                <a:spcPts val="0"/>
              </a:spcAft>
              <a:buClr>
                <a:schemeClr val="dk1"/>
              </a:buClr>
              <a:buSzPts val="1200"/>
              <a:buFont typeface="Arial"/>
              <a:buChar char="•"/>
            </a:pPr>
            <a:r>
              <a:rPr lang="en-GB" dirty="0" err="1"/>
              <a:t>Bullit</a:t>
            </a:r>
            <a:r>
              <a:rPr lang="en-GB" dirty="0"/>
              <a:t> 2 and 3 to mention</a:t>
            </a:r>
            <a:endParaRPr dirty="0"/>
          </a:p>
          <a:p>
            <a:pPr marL="171450" marR="0" lvl="0" indent="-171450" algn="l" rtl="0">
              <a:lnSpc>
                <a:spcPct val="100000"/>
              </a:lnSpc>
              <a:spcBef>
                <a:spcPts val="0"/>
              </a:spcBef>
              <a:spcAft>
                <a:spcPts val="0"/>
              </a:spcAft>
              <a:buClr>
                <a:srgbClr val="002060"/>
              </a:buClr>
              <a:buSzPts val="1200"/>
              <a:buFont typeface="Arial"/>
              <a:buChar char="•"/>
            </a:pPr>
            <a:r>
              <a:rPr lang="en-GB" sz="1200" dirty="0">
                <a:solidFill>
                  <a:srgbClr val="002060"/>
                </a:solidFill>
                <a:latin typeface="Arial"/>
                <a:ea typeface="Arial"/>
                <a:cs typeface="Arial"/>
                <a:sym typeface="Arial"/>
              </a:rPr>
              <a:t>Thank you for your attention and let us go for good collaborations in the future !!!</a:t>
            </a:r>
            <a:endParaRPr dirty="0"/>
          </a:p>
          <a:p>
            <a:pPr marL="171450" marR="0" lvl="0" indent="-171450" algn="l" rtl="0">
              <a:lnSpc>
                <a:spcPct val="100000"/>
              </a:lnSpc>
              <a:spcBef>
                <a:spcPts val="0"/>
              </a:spcBef>
              <a:spcAft>
                <a:spcPts val="0"/>
              </a:spcAft>
              <a:buClr>
                <a:srgbClr val="002060"/>
              </a:buClr>
              <a:buSzPts val="1200"/>
              <a:buFont typeface="Arial"/>
              <a:buChar char="•"/>
            </a:pPr>
            <a:r>
              <a:rPr lang="en-GB" sz="1200" dirty="0">
                <a:solidFill>
                  <a:srgbClr val="002060"/>
                </a:solidFill>
                <a:latin typeface="Arial"/>
                <a:ea typeface="Arial"/>
                <a:cs typeface="Arial"/>
                <a:sym typeface="Arial"/>
              </a:rPr>
              <a:t>Bye Bye.........</a:t>
            </a:r>
            <a:endParaRPr sz="1200" dirty="0"/>
          </a:p>
          <a:p>
            <a:pPr marL="0" lvl="0" indent="0" algn="l" rtl="0">
              <a:spcBef>
                <a:spcPts val="0"/>
              </a:spcBef>
              <a:spcAft>
                <a:spcPts val="0"/>
              </a:spcAft>
              <a:buNone/>
            </a:pPr>
            <a:endParaRPr dirty="0"/>
          </a:p>
        </p:txBody>
      </p:sp>
      <p:sp>
        <p:nvSpPr>
          <p:cNvPr id="471" name="Google Shape;471;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90" name="Google Shape;49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8" name="Google Shape;49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Time: 1.0 min</a:t>
            </a:r>
            <a:endParaRPr dirty="0"/>
          </a:p>
          <a:p>
            <a:pPr marL="0" lvl="0" indent="0" algn="l" rtl="0">
              <a:spcBef>
                <a:spcPts val="0"/>
              </a:spcBef>
              <a:spcAft>
                <a:spcPts val="0"/>
              </a:spcAft>
              <a:buNone/>
            </a:pPr>
            <a:r>
              <a:rPr lang="en-GB" dirty="0"/>
              <a:t>But before we start with this webinar first a few remarks to avoid any misunderstandings. </a:t>
            </a:r>
            <a:endParaRPr dirty="0"/>
          </a:p>
          <a:p>
            <a:pPr marL="171450" lvl="0" indent="-171450" algn="l" rtl="0">
              <a:spcBef>
                <a:spcPts val="0"/>
              </a:spcBef>
              <a:spcAft>
                <a:spcPts val="0"/>
              </a:spcAft>
              <a:buClr>
                <a:schemeClr val="dk1"/>
              </a:buClr>
              <a:buSzPts val="1200"/>
              <a:buFont typeface="Arial"/>
              <a:buChar char="•"/>
            </a:pPr>
            <a:r>
              <a:rPr lang="en-GB" dirty="0"/>
              <a:t>First of all, this new ASOPOS report builds on the earlier  ASOPOS-GAW Report No. 201 from 2014.</a:t>
            </a:r>
            <a:endParaRPr dirty="0"/>
          </a:p>
          <a:p>
            <a:pPr marL="171450" lvl="0" indent="-171450" algn="l" rtl="0">
              <a:spcBef>
                <a:spcPts val="0"/>
              </a:spcBef>
              <a:spcAft>
                <a:spcPts val="0"/>
              </a:spcAft>
              <a:buClr>
                <a:schemeClr val="dk1"/>
              </a:buClr>
              <a:buSzPts val="1200"/>
              <a:buFont typeface="Arial"/>
              <a:buChar char="•"/>
            </a:pPr>
            <a:r>
              <a:rPr lang="en-GB" dirty="0"/>
              <a:t>Secondly, in this webinar we will highlight the data processing and the </a:t>
            </a:r>
            <a:r>
              <a:rPr lang="en-GB" dirty="0" err="1"/>
              <a:t>ozonesonde</a:t>
            </a:r>
            <a:r>
              <a:rPr lang="en-GB" dirty="0"/>
              <a:t> uncertainty budget</a:t>
            </a:r>
            <a:endParaRPr dirty="0"/>
          </a:p>
          <a:p>
            <a:pPr marL="171450" lvl="0" indent="-171450" algn="l" rtl="0">
              <a:spcBef>
                <a:spcPts val="0"/>
              </a:spcBef>
              <a:spcAft>
                <a:spcPts val="0"/>
              </a:spcAft>
              <a:buClr>
                <a:schemeClr val="dk1"/>
              </a:buClr>
              <a:buSzPts val="1200"/>
              <a:buFont typeface="Arial"/>
              <a:buChar char="•"/>
            </a:pPr>
            <a:r>
              <a:rPr lang="en-GB" dirty="0"/>
              <a:t>Hereby, particularly the composition of the uncertainty budget and the overall uncertainty are new important contributions of this new ASOPOS 2.0</a:t>
            </a:r>
            <a:endParaRPr dirty="0"/>
          </a:p>
          <a:p>
            <a:pPr marL="171450" lvl="0" indent="-171450" algn="l" rtl="0">
              <a:spcBef>
                <a:spcPts val="0"/>
              </a:spcBef>
              <a:spcAft>
                <a:spcPts val="0"/>
              </a:spcAft>
              <a:buClr>
                <a:schemeClr val="dk1"/>
              </a:buClr>
              <a:buSzPts val="1200"/>
              <a:buFont typeface="Arial"/>
              <a:buChar char="•"/>
            </a:pPr>
            <a:r>
              <a:rPr lang="en-GB" dirty="0"/>
              <a:t>Actually, this goes hand in hand with the new sections on the description of meta data which will be treated further in Webinar No. 6 </a:t>
            </a:r>
            <a:endParaRPr dirty="0"/>
          </a:p>
          <a:p>
            <a:pPr marL="171450" lvl="0" indent="-171450" algn="l" rtl="0">
              <a:spcBef>
                <a:spcPts val="0"/>
              </a:spcBef>
              <a:spcAft>
                <a:spcPts val="0"/>
              </a:spcAft>
              <a:buClr>
                <a:schemeClr val="dk1"/>
              </a:buClr>
              <a:buSzPts val="1200"/>
              <a:buFont typeface="Arial"/>
              <a:buChar char="•"/>
            </a:pPr>
            <a:r>
              <a:rPr lang="en-GB" dirty="0"/>
              <a:t>Details of the data processing, the uncertainty budget and their practical guidelines are described in the GAW Report No. 268.</a:t>
            </a:r>
            <a:endParaRPr dirty="0"/>
          </a:p>
          <a:p>
            <a:pPr marL="0" lvl="0" indent="0" algn="l" rtl="0">
              <a:spcBef>
                <a:spcPts val="0"/>
              </a:spcBef>
              <a:spcAft>
                <a:spcPts val="0"/>
              </a:spcAft>
              <a:buNone/>
            </a:pPr>
            <a:endParaRPr dirty="0"/>
          </a:p>
        </p:txBody>
      </p:sp>
      <p:sp>
        <p:nvSpPr>
          <p:cNvPr id="132" name="Google Shape;13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Time:1.0 min</a:t>
            </a:r>
            <a:endParaRPr dirty="0"/>
          </a:p>
          <a:p>
            <a:pPr marL="171450" marR="0" lvl="0" indent="-171450" algn="l" rtl="0">
              <a:lnSpc>
                <a:spcPct val="100000"/>
              </a:lnSpc>
              <a:spcBef>
                <a:spcPts val="0"/>
              </a:spcBef>
              <a:spcAft>
                <a:spcPts val="0"/>
              </a:spcAft>
              <a:buClr>
                <a:schemeClr val="dk1"/>
              </a:buClr>
              <a:buSzPts val="1200"/>
              <a:buFont typeface="Arial"/>
              <a:buChar char="•"/>
            </a:pPr>
            <a:r>
              <a:rPr lang="en-GB" dirty="0"/>
              <a:t>But before going into any details here first a short outline of this webinar.</a:t>
            </a:r>
            <a:endParaRPr dirty="0"/>
          </a:p>
          <a:p>
            <a:pPr marL="171450" marR="0" lvl="0" indent="-171450" algn="l" rtl="0">
              <a:lnSpc>
                <a:spcPct val="100000"/>
              </a:lnSpc>
              <a:spcBef>
                <a:spcPts val="0"/>
              </a:spcBef>
              <a:spcAft>
                <a:spcPts val="0"/>
              </a:spcAft>
              <a:buClr>
                <a:schemeClr val="dk1"/>
              </a:buClr>
              <a:buSzPts val="1200"/>
              <a:buFont typeface="Arial"/>
              <a:buChar char="•"/>
            </a:pPr>
            <a:r>
              <a:rPr lang="en-GB" dirty="0"/>
              <a:t>We will start giving a short overview of the parameters from which the vertical profiles are derived</a:t>
            </a:r>
            <a:endParaRPr dirty="0"/>
          </a:p>
          <a:p>
            <a:pPr marL="171450" marR="0" lvl="0" indent="-171450" algn="l" rtl="0">
              <a:lnSpc>
                <a:spcPct val="100000"/>
              </a:lnSpc>
              <a:spcBef>
                <a:spcPts val="0"/>
              </a:spcBef>
              <a:spcAft>
                <a:spcPts val="0"/>
              </a:spcAft>
              <a:buClr>
                <a:schemeClr val="dk1"/>
              </a:buClr>
              <a:buSzPts val="1200"/>
              <a:buFont typeface="Arial"/>
              <a:buChar char="•"/>
            </a:pPr>
            <a:r>
              <a:rPr lang="en-GB" dirty="0"/>
              <a:t>Then some words on the flight time as the independent flight variable</a:t>
            </a:r>
            <a:endParaRPr dirty="0"/>
          </a:p>
          <a:p>
            <a:pPr marL="171450" marR="0" lvl="0" indent="-171450" algn="l" rtl="0">
              <a:lnSpc>
                <a:spcPct val="100000"/>
              </a:lnSpc>
              <a:spcBef>
                <a:spcPts val="0"/>
              </a:spcBef>
              <a:spcAft>
                <a:spcPts val="0"/>
              </a:spcAft>
              <a:buClr>
                <a:schemeClr val="dk1"/>
              </a:buClr>
              <a:buSzPts val="1200"/>
              <a:buFont typeface="Arial"/>
              <a:buChar char="•"/>
            </a:pPr>
            <a:r>
              <a:rPr lang="en-GB" dirty="0"/>
              <a:t>Followed by the composition of the uncertainty budget</a:t>
            </a:r>
            <a:endParaRPr dirty="0"/>
          </a:p>
          <a:p>
            <a:pPr marL="171450" marR="0" lvl="0" indent="-171450" algn="l" rtl="0">
              <a:lnSpc>
                <a:spcPct val="100000"/>
              </a:lnSpc>
              <a:spcBef>
                <a:spcPts val="0"/>
              </a:spcBef>
              <a:spcAft>
                <a:spcPts val="0"/>
              </a:spcAft>
              <a:buClr>
                <a:schemeClr val="dk1"/>
              </a:buClr>
              <a:buSzPts val="1200"/>
              <a:buFont typeface="Arial"/>
              <a:buChar char="•"/>
            </a:pPr>
            <a:r>
              <a:rPr lang="en-GB" dirty="0"/>
              <a:t>The focus of this webinars will be on the individual </a:t>
            </a:r>
            <a:r>
              <a:rPr lang="en-GB" dirty="0" err="1"/>
              <a:t>ozonesonde</a:t>
            </a:r>
            <a:r>
              <a:rPr lang="en-GB" dirty="0"/>
              <a:t> parameters and their contributions to the uncertainty budget.</a:t>
            </a:r>
            <a:endParaRPr dirty="0"/>
          </a:p>
          <a:p>
            <a:pPr marL="171450" marR="0" lvl="0" indent="-171450" algn="l" rtl="0">
              <a:lnSpc>
                <a:spcPct val="100000"/>
              </a:lnSpc>
              <a:spcBef>
                <a:spcPts val="0"/>
              </a:spcBef>
              <a:spcAft>
                <a:spcPts val="0"/>
              </a:spcAft>
              <a:buClr>
                <a:schemeClr val="dk1"/>
              </a:buClr>
              <a:buSzPts val="1200"/>
              <a:buFont typeface="Arial"/>
              <a:buChar char="•"/>
            </a:pPr>
            <a:r>
              <a:rPr lang="en-GB" dirty="0"/>
              <a:t>After this we will give two examples of uncertainty budgets once for a mid-latitude and once for a tropical vertical </a:t>
            </a:r>
            <a:r>
              <a:rPr lang="en-GB" dirty="0" err="1"/>
              <a:t>ozonesonde</a:t>
            </a:r>
            <a:r>
              <a:rPr lang="en-GB" dirty="0"/>
              <a:t> profile, respectively.</a:t>
            </a:r>
            <a:endParaRPr dirty="0"/>
          </a:p>
          <a:p>
            <a:pPr marL="171450" marR="0" lvl="0" indent="-171450" algn="l" rtl="0">
              <a:lnSpc>
                <a:spcPct val="100000"/>
              </a:lnSpc>
              <a:spcBef>
                <a:spcPts val="0"/>
              </a:spcBef>
              <a:spcAft>
                <a:spcPts val="0"/>
              </a:spcAft>
              <a:buClr>
                <a:schemeClr val="dk1"/>
              </a:buClr>
              <a:buSzPts val="1200"/>
              <a:buFont typeface="Arial"/>
              <a:buChar char="•"/>
            </a:pPr>
            <a:r>
              <a:rPr lang="en-GB" dirty="0"/>
              <a:t>And finally, some key notes from this webinar as take away messages. </a:t>
            </a:r>
            <a:endParaRPr dirty="0"/>
          </a:p>
          <a:p>
            <a:pPr marL="171450" marR="0" lvl="0" indent="-95250" algn="l" rtl="0">
              <a:lnSpc>
                <a:spcPct val="100000"/>
              </a:lnSpc>
              <a:spcBef>
                <a:spcPts val="0"/>
              </a:spcBef>
              <a:spcAft>
                <a:spcPts val="0"/>
              </a:spcAft>
              <a:buClr>
                <a:schemeClr val="dk1"/>
              </a:buClr>
              <a:buSzPts val="1200"/>
              <a:buFont typeface="Arial"/>
              <a:buNone/>
            </a:pPr>
            <a:endParaRPr dirty="0"/>
          </a:p>
          <a:p>
            <a:pPr marL="0" lvl="0" indent="0" algn="l" rtl="0">
              <a:spcBef>
                <a:spcPts val="0"/>
              </a:spcBef>
              <a:spcAft>
                <a:spcPts val="0"/>
              </a:spcAft>
              <a:buNone/>
            </a:pPr>
            <a:endParaRPr dirty="0"/>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Time 1:30</a:t>
            </a:r>
            <a:endParaRPr dirty="0"/>
          </a:p>
          <a:p>
            <a:pPr marL="171450" lvl="0" indent="-171450" algn="l" rtl="0">
              <a:spcBef>
                <a:spcPts val="0"/>
              </a:spcBef>
              <a:spcAft>
                <a:spcPts val="0"/>
              </a:spcAft>
              <a:buFont typeface="Arial" panose="020B0604020202020204" pitchFamily="34" charset="0"/>
              <a:buChar char="•"/>
            </a:pPr>
            <a:r>
              <a:rPr lang="en-GB" dirty="0"/>
              <a:t>But let us start by giving an overview of all the parameters determining the ozone partial pressure PO3.</a:t>
            </a:r>
            <a:endParaRPr dirty="0"/>
          </a:p>
          <a:p>
            <a:pPr marL="171450" lvl="0" indent="-171450" algn="l" rtl="0">
              <a:spcBef>
                <a:spcPts val="0"/>
              </a:spcBef>
              <a:spcAft>
                <a:spcPts val="0"/>
              </a:spcAft>
              <a:buFont typeface="Arial" panose="020B0604020202020204" pitchFamily="34" charset="0"/>
              <a:buChar char="•"/>
            </a:pPr>
            <a:r>
              <a:rPr lang="en-GB" dirty="0"/>
              <a:t>This is expressed in the basic ECC </a:t>
            </a:r>
            <a:r>
              <a:rPr lang="en-GB" dirty="0" err="1"/>
              <a:t>ozonesonde</a:t>
            </a:r>
            <a:r>
              <a:rPr lang="en-GB" dirty="0"/>
              <a:t> equation shown here as E-2-1.</a:t>
            </a:r>
          </a:p>
          <a:p>
            <a:pPr marL="171450" lvl="0" indent="-171450" algn="l" rtl="0">
              <a:spcBef>
                <a:spcPts val="0"/>
              </a:spcBef>
              <a:spcAft>
                <a:spcPts val="0"/>
              </a:spcAft>
              <a:buFont typeface="Arial" panose="020B0604020202020204" pitchFamily="34" charset="0"/>
              <a:buChar char="•"/>
            </a:pPr>
            <a:r>
              <a:rPr lang="de-DE" dirty="0" err="1"/>
              <a:t>Whereby</a:t>
            </a:r>
            <a:r>
              <a:rPr lang="de-DE" dirty="0"/>
              <a:t> </a:t>
            </a:r>
            <a:r>
              <a:rPr lang="de-DE" dirty="0" err="1"/>
              <a:t>the</a:t>
            </a:r>
            <a:r>
              <a:rPr lang="de-DE" dirty="0"/>
              <a:t> </a:t>
            </a:r>
            <a:r>
              <a:rPr lang="de-DE" dirty="0" err="1"/>
              <a:t>measured</a:t>
            </a:r>
            <a:r>
              <a:rPr lang="de-DE" dirty="0"/>
              <a:t> </a:t>
            </a:r>
            <a:r>
              <a:rPr lang="de-DE" dirty="0" err="1"/>
              <a:t>sonde</a:t>
            </a:r>
            <a:r>
              <a:rPr lang="de-DE" dirty="0"/>
              <a:t> </a:t>
            </a:r>
            <a:r>
              <a:rPr lang="de-DE" dirty="0" err="1"/>
              <a:t>parameters</a:t>
            </a:r>
            <a:r>
              <a:rPr lang="de-DE" dirty="0"/>
              <a:t> </a:t>
            </a:r>
            <a:r>
              <a:rPr lang="de-DE" dirty="0" err="1"/>
              <a:t>are</a:t>
            </a:r>
            <a:r>
              <a:rPr lang="de-DE" dirty="0"/>
              <a:t>:  </a:t>
            </a:r>
            <a:r>
              <a:rPr lang="de-DE" dirty="0" err="1"/>
              <a:t>the</a:t>
            </a:r>
            <a:r>
              <a:rPr lang="de-DE" dirty="0"/>
              <a:t> </a:t>
            </a:r>
            <a:r>
              <a:rPr lang="de-DE" dirty="0" err="1"/>
              <a:t>Cell</a:t>
            </a:r>
            <a:r>
              <a:rPr lang="de-DE" dirty="0"/>
              <a:t> </a:t>
            </a:r>
            <a:r>
              <a:rPr lang="de-DE" dirty="0" err="1"/>
              <a:t>Current</a:t>
            </a:r>
            <a:r>
              <a:rPr lang="de-DE" dirty="0"/>
              <a:t>, </a:t>
            </a:r>
            <a:r>
              <a:rPr lang="de-DE" dirty="0" err="1"/>
              <a:t>the</a:t>
            </a:r>
            <a:r>
              <a:rPr lang="de-DE" dirty="0"/>
              <a:t> Background </a:t>
            </a:r>
            <a:r>
              <a:rPr lang="de-DE" dirty="0" err="1"/>
              <a:t>Current</a:t>
            </a:r>
            <a:r>
              <a:rPr lang="de-DE" dirty="0"/>
              <a:t>, </a:t>
            </a:r>
            <a:r>
              <a:rPr lang="de-DE" dirty="0" err="1"/>
              <a:t>the</a:t>
            </a:r>
            <a:r>
              <a:rPr lang="de-DE" dirty="0"/>
              <a:t> Pump </a:t>
            </a:r>
            <a:r>
              <a:rPr lang="de-DE" dirty="0" err="1"/>
              <a:t>Temperature</a:t>
            </a:r>
            <a:r>
              <a:rPr lang="de-DE" dirty="0"/>
              <a:t> and </a:t>
            </a:r>
            <a:r>
              <a:rPr lang="de-DE" dirty="0" err="1"/>
              <a:t>the</a:t>
            </a:r>
            <a:r>
              <a:rPr lang="de-DE" dirty="0"/>
              <a:t> Pump </a:t>
            </a:r>
            <a:r>
              <a:rPr lang="de-DE" dirty="0" err="1"/>
              <a:t>Flowrate</a:t>
            </a:r>
            <a:r>
              <a:rPr lang="de-DE" dirty="0"/>
              <a:t> and in </a:t>
            </a:r>
            <a:r>
              <a:rPr lang="de-DE" dirty="0" err="1"/>
              <a:t>addition</a:t>
            </a:r>
            <a:r>
              <a:rPr lang="de-DE" dirty="0"/>
              <a:t> </a:t>
            </a:r>
            <a:r>
              <a:rPr lang="de-DE" dirty="0" err="1"/>
              <a:t>the</a:t>
            </a:r>
            <a:r>
              <a:rPr lang="de-DE" dirty="0"/>
              <a:t> </a:t>
            </a:r>
            <a:r>
              <a:rPr lang="de-DE" dirty="0" err="1"/>
              <a:t>empirically</a:t>
            </a:r>
            <a:r>
              <a:rPr lang="de-DE" dirty="0"/>
              <a:t> </a:t>
            </a:r>
            <a:r>
              <a:rPr lang="de-DE" dirty="0" err="1"/>
              <a:t>derived</a:t>
            </a:r>
            <a:r>
              <a:rPr lang="de-DE" dirty="0"/>
              <a:t> </a:t>
            </a:r>
            <a:r>
              <a:rPr lang="de-DE" dirty="0" err="1"/>
              <a:t>sonde</a:t>
            </a:r>
            <a:r>
              <a:rPr lang="de-DE" dirty="0"/>
              <a:t> </a:t>
            </a:r>
            <a:r>
              <a:rPr lang="de-DE" dirty="0" err="1"/>
              <a:t>parameters</a:t>
            </a:r>
            <a:r>
              <a:rPr lang="de-DE" dirty="0"/>
              <a:t> </a:t>
            </a:r>
            <a:r>
              <a:rPr lang="de-DE" dirty="0" err="1"/>
              <a:t>of</a:t>
            </a:r>
            <a:r>
              <a:rPr lang="de-DE" dirty="0"/>
              <a:t> </a:t>
            </a:r>
            <a:r>
              <a:rPr lang="de-DE" dirty="0" err="1"/>
              <a:t>absorption</a:t>
            </a:r>
            <a:r>
              <a:rPr lang="de-DE" dirty="0"/>
              <a:t>, pump and </a:t>
            </a:r>
            <a:r>
              <a:rPr lang="de-DE" dirty="0" err="1"/>
              <a:t>conversion</a:t>
            </a:r>
            <a:r>
              <a:rPr lang="de-DE" dirty="0"/>
              <a:t> </a:t>
            </a:r>
            <a:r>
              <a:rPr lang="de-DE" dirty="0" err="1"/>
              <a:t>efficiency</a:t>
            </a:r>
            <a:r>
              <a:rPr lang="de-DE" dirty="0"/>
              <a:t>, </a:t>
            </a:r>
            <a:r>
              <a:rPr lang="de-DE" dirty="0" err="1"/>
              <a:t>respectively</a:t>
            </a:r>
            <a:r>
              <a:rPr lang="de-DE" dirty="0"/>
              <a:t>.</a:t>
            </a:r>
            <a:endParaRPr dirty="0"/>
          </a:p>
          <a:p>
            <a:pPr marL="171450" lvl="0" indent="-171450" algn="l" rtl="0">
              <a:spcBef>
                <a:spcPts val="0"/>
              </a:spcBef>
              <a:spcAft>
                <a:spcPts val="0"/>
              </a:spcAft>
              <a:buFont typeface="Arial" panose="020B0604020202020204" pitchFamily="34" charset="0"/>
              <a:buChar char="•"/>
            </a:pPr>
            <a:r>
              <a:rPr lang="en-GB" dirty="0"/>
              <a:t>Each of the parameters shown in this equation we will now present here in more detail.</a:t>
            </a:r>
            <a:endParaRPr dirty="0"/>
          </a:p>
          <a:p>
            <a:pPr marL="171450" lvl="0" indent="-171450" algn="l" rtl="0">
              <a:spcBef>
                <a:spcPts val="0"/>
              </a:spcBef>
              <a:spcAft>
                <a:spcPts val="0"/>
              </a:spcAft>
              <a:buFont typeface="Arial" panose="020B0604020202020204" pitchFamily="34" charset="0"/>
              <a:buChar char="•"/>
            </a:pPr>
            <a:r>
              <a:rPr lang="en-GB" dirty="0"/>
              <a:t>However, the radiosonde-parameters mentioned here are beyond the scope of this webinar and are described in more detail in Section 2.4.3 of the GAW Report No. 268.</a:t>
            </a:r>
            <a:endParaRPr dirty="0"/>
          </a:p>
          <a:p>
            <a:pPr marL="171450" lvl="0" indent="-171450" algn="l" rtl="0">
              <a:spcBef>
                <a:spcPts val="0"/>
              </a:spcBef>
              <a:spcAft>
                <a:spcPts val="0"/>
              </a:spcAft>
              <a:buFont typeface="Arial" panose="020B0604020202020204" pitchFamily="34" charset="0"/>
              <a:buChar char="•"/>
            </a:pPr>
            <a:r>
              <a:rPr lang="en-GB" dirty="0"/>
              <a:t>Here, the focus in this webinar will be </a:t>
            </a:r>
            <a:r>
              <a:rPr lang="en-GB" sz="1200" dirty="0">
                <a:solidFill>
                  <a:srgbClr val="0432FF"/>
                </a:solidFill>
                <a:latin typeface="Arial"/>
                <a:ea typeface="Arial"/>
                <a:cs typeface="Arial"/>
                <a:sym typeface="Arial"/>
              </a:rPr>
              <a:t>on the most critical sonde parameters and their contributions to the overall uncertainty of the </a:t>
            </a:r>
            <a:r>
              <a:rPr lang="en-GB" sz="1200" dirty="0" err="1">
                <a:solidFill>
                  <a:srgbClr val="0432FF"/>
                </a:solidFill>
                <a:latin typeface="Arial"/>
                <a:ea typeface="Arial"/>
                <a:cs typeface="Arial"/>
                <a:sym typeface="Arial"/>
              </a:rPr>
              <a:t>ozonesonde</a:t>
            </a:r>
            <a:r>
              <a:rPr lang="en-GB" sz="1200" dirty="0">
                <a:solidFill>
                  <a:srgbClr val="0432FF"/>
                </a:solidFill>
                <a:latin typeface="Arial"/>
                <a:ea typeface="Arial"/>
                <a:cs typeface="Arial"/>
                <a:sym typeface="Arial"/>
              </a:rPr>
              <a:t> measurement PO3.</a:t>
            </a:r>
            <a:endParaRPr dirty="0"/>
          </a:p>
        </p:txBody>
      </p:sp>
      <p:sp>
        <p:nvSpPr>
          <p:cNvPr id="177" name="Google Shape;17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Time 1 min</a:t>
            </a:r>
            <a:endParaRPr dirty="0"/>
          </a:p>
          <a:p>
            <a:pPr marL="171450" lvl="0" indent="-171450" algn="l" rtl="0">
              <a:spcBef>
                <a:spcPts val="0"/>
              </a:spcBef>
              <a:spcAft>
                <a:spcPts val="0"/>
              </a:spcAft>
              <a:buFont typeface="Arial" panose="020B0604020202020204" pitchFamily="34" charset="0"/>
              <a:buChar char="•"/>
            </a:pPr>
            <a:r>
              <a:rPr lang="en-GB" dirty="0"/>
              <a:t>Concerning the flight time which is actually the independent profile variable of the </a:t>
            </a:r>
            <a:r>
              <a:rPr lang="en-GB" dirty="0" err="1"/>
              <a:t>ozonesounding</a:t>
            </a:r>
            <a:r>
              <a:rPr lang="en-GB" dirty="0"/>
              <a:t>, some remarks are to make here.</a:t>
            </a:r>
          </a:p>
          <a:p>
            <a:pPr marL="171450" lvl="0" indent="-171450" algn="l" rtl="0">
              <a:spcBef>
                <a:spcPts val="0"/>
              </a:spcBef>
              <a:spcAft>
                <a:spcPts val="0"/>
              </a:spcAft>
              <a:buFont typeface="Arial" panose="020B0604020202020204" pitchFamily="34" charset="0"/>
              <a:buChar char="•"/>
            </a:pPr>
            <a:r>
              <a:rPr lang="en-GB" dirty="0"/>
              <a:t>Its horizontal timeline shown here, has been </a:t>
            </a:r>
            <a:r>
              <a:rPr lang="en-GB" dirty="0" err="1"/>
              <a:t>splitted</a:t>
            </a:r>
            <a:r>
              <a:rPr lang="en-GB" dirty="0"/>
              <a:t> into different phases before and after the launch of the balloon sonde. </a:t>
            </a:r>
            <a:endParaRPr dirty="0"/>
          </a:p>
          <a:p>
            <a:pPr marL="171450" lvl="0" indent="-171450" algn="l" rtl="0">
              <a:spcBef>
                <a:spcPts val="0"/>
              </a:spcBef>
              <a:spcAft>
                <a:spcPts val="0"/>
              </a:spcAft>
              <a:buFont typeface="Arial" panose="020B0604020202020204" pitchFamily="34" charset="0"/>
              <a:buChar char="•"/>
            </a:pPr>
            <a:r>
              <a:rPr lang="en-GB" dirty="0"/>
              <a:t>At the time of the launch the flight time is assumed to be zero, such that the pre-launch period towards the preparation period the flight time can be assumed to evolve with negative values relative to the Launch time</a:t>
            </a:r>
            <a:endParaRPr dirty="0"/>
          </a:p>
          <a:p>
            <a:pPr marL="171450" lvl="0" indent="-171450" algn="l" rtl="0">
              <a:spcBef>
                <a:spcPts val="0"/>
              </a:spcBef>
              <a:spcAft>
                <a:spcPts val="0"/>
              </a:spcAft>
              <a:buFont typeface="Arial" panose="020B0604020202020204" pitchFamily="34" charset="0"/>
              <a:buChar char="•"/>
            </a:pPr>
            <a:r>
              <a:rPr lang="en-GB" dirty="0"/>
              <a:t>While after launch the flight time, in the course of the sounding, evolves with positive values.</a:t>
            </a:r>
            <a:endParaRPr dirty="0"/>
          </a:p>
          <a:p>
            <a:pPr marL="171450" lvl="0" indent="-171450" algn="l" rtl="0">
              <a:spcBef>
                <a:spcPts val="0"/>
              </a:spcBef>
              <a:spcAft>
                <a:spcPts val="0"/>
              </a:spcAft>
              <a:buFont typeface="Arial" panose="020B0604020202020204" pitchFamily="34" charset="0"/>
              <a:buChar char="•"/>
            </a:pPr>
            <a:r>
              <a:rPr lang="en-GB" dirty="0"/>
              <a:t>Three important time stamps are here to mention:</a:t>
            </a:r>
            <a:endParaRPr dirty="0"/>
          </a:p>
          <a:p>
            <a:pPr marL="228600" lvl="0" indent="-228600" algn="l" rtl="0">
              <a:spcBef>
                <a:spcPts val="0"/>
              </a:spcBef>
              <a:spcAft>
                <a:spcPts val="0"/>
              </a:spcAft>
              <a:buClr>
                <a:schemeClr val="dk1"/>
              </a:buClr>
              <a:buSzPts val="1200"/>
              <a:buFont typeface="Calibri"/>
              <a:buAutoNum type="arabicPeriod"/>
            </a:pPr>
            <a:r>
              <a:rPr lang="en-GB" dirty="0"/>
              <a:t>UTC-time of the recording of the IB1 background current after exposure with ozone as part of the sonde preparation before launch.</a:t>
            </a:r>
            <a:endParaRPr dirty="0"/>
          </a:p>
          <a:p>
            <a:pPr marL="228600" lvl="0" indent="-228600" algn="l" rtl="0">
              <a:spcBef>
                <a:spcPts val="0"/>
              </a:spcBef>
              <a:spcAft>
                <a:spcPts val="0"/>
              </a:spcAft>
              <a:buClr>
                <a:schemeClr val="dk1"/>
              </a:buClr>
              <a:buSzPts val="1200"/>
              <a:buFont typeface="Calibri"/>
              <a:buAutoNum type="arabicPeriod"/>
            </a:pPr>
            <a:r>
              <a:rPr lang="en-GB" dirty="0"/>
              <a:t>UTC-time of the launch as the start of measuring the vertical </a:t>
            </a:r>
            <a:r>
              <a:rPr lang="en-GB" dirty="0" err="1"/>
              <a:t>ozonesonde</a:t>
            </a:r>
            <a:r>
              <a:rPr lang="en-GB" dirty="0"/>
              <a:t> profile</a:t>
            </a:r>
            <a:endParaRPr dirty="0"/>
          </a:p>
          <a:p>
            <a:pPr marL="228600" lvl="0" indent="-228600" algn="l" rtl="0">
              <a:spcBef>
                <a:spcPts val="0"/>
              </a:spcBef>
              <a:spcAft>
                <a:spcPts val="0"/>
              </a:spcAft>
              <a:buClr>
                <a:schemeClr val="dk1"/>
              </a:buClr>
              <a:buSzPts val="1200"/>
              <a:buFont typeface="Calibri"/>
              <a:buAutoNum type="arabicPeriod"/>
            </a:pPr>
            <a:r>
              <a:rPr lang="en-GB" dirty="0"/>
              <a:t>UTC-time of the burst of the balloon as the top of the measured vertical </a:t>
            </a:r>
            <a:r>
              <a:rPr lang="en-GB" dirty="0" err="1"/>
              <a:t>ozonesonde</a:t>
            </a:r>
            <a:r>
              <a:rPr lang="en-GB" dirty="0"/>
              <a:t> profile.</a:t>
            </a:r>
            <a:endParaRPr dirty="0"/>
          </a:p>
        </p:txBody>
      </p:sp>
      <p:sp>
        <p:nvSpPr>
          <p:cNvPr id="199" name="Google Shape;19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Time: 1:30</a:t>
            </a:r>
            <a:endParaRPr dirty="0"/>
          </a:p>
          <a:p>
            <a:pPr marL="171450" lvl="0" indent="-171450" algn="l" rtl="0">
              <a:spcBef>
                <a:spcPts val="0"/>
              </a:spcBef>
              <a:spcAft>
                <a:spcPts val="0"/>
              </a:spcAft>
              <a:buFont typeface="Arial" panose="020B0604020202020204" pitchFamily="34" charset="0"/>
              <a:buChar char="•"/>
            </a:pPr>
            <a:r>
              <a:rPr lang="en-GB" dirty="0"/>
              <a:t>Talking about the uncertainty budget and the contributions of the individual parameters first a few words on precision, accuracy, bias and uncertainty.</a:t>
            </a:r>
            <a:endParaRPr dirty="0"/>
          </a:p>
          <a:p>
            <a:pPr marL="171450" lvl="0" indent="-171450" algn="l" rtl="0">
              <a:spcBef>
                <a:spcPts val="0"/>
              </a:spcBef>
              <a:spcAft>
                <a:spcPts val="0"/>
              </a:spcAft>
              <a:buFont typeface="Arial" panose="020B0604020202020204" pitchFamily="34" charset="0"/>
              <a:buChar char="•"/>
            </a:pPr>
            <a:r>
              <a:rPr lang="en-GB" dirty="0"/>
              <a:t>In the upper left cartoon the difference between high and low accuracy and precision is demonstrated</a:t>
            </a:r>
            <a:endParaRPr dirty="0"/>
          </a:p>
          <a:p>
            <a:pPr marL="171450" lvl="0" indent="-171450" algn="l" rtl="0">
              <a:spcBef>
                <a:spcPts val="0"/>
              </a:spcBef>
              <a:spcAft>
                <a:spcPts val="0"/>
              </a:spcAft>
              <a:buFont typeface="Arial" panose="020B0604020202020204" pitchFamily="34" charset="0"/>
              <a:buChar char="•"/>
            </a:pPr>
            <a:r>
              <a:rPr lang="en-GB" dirty="0"/>
              <a:t>While in the lower left figure is expressed what uncertainty is as a statistical number of the measured values which often also can be seen as precision of the measurement.</a:t>
            </a:r>
            <a:endParaRPr dirty="0"/>
          </a:p>
          <a:p>
            <a:pPr marL="171450" lvl="0" indent="-171450" algn="l" rtl="0">
              <a:spcBef>
                <a:spcPts val="0"/>
              </a:spcBef>
              <a:spcAft>
                <a:spcPts val="0"/>
              </a:spcAft>
              <a:buFont typeface="Arial" panose="020B0604020202020204" pitchFamily="34" charset="0"/>
              <a:buChar char="•"/>
            </a:pPr>
            <a:r>
              <a:rPr lang="en-GB" dirty="0"/>
              <a:t>Bias is thereby the systematic difference between the measured and the true value. The combination of bias and uncertainty is often expressed in qualitative terms as the accuracy of the measurement.</a:t>
            </a:r>
            <a:endParaRPr dirty="0"/>
          </a:p>
          <a:p>
            <a:pPr marL="171450" lvl="0" indent="-171450" algn="l" rtl="0">
              <a:spcBef>
                <a:spcPts val="0"/>
              </a:spcBef>
              <a:spcAft>
                <a:spcPts val="0"/>
              </a:spcAft>
              <a:buFont typeface="Arial" panose="020B0604020202020204" pitchFamily="34" charset="0"/>
              <a:buChar char="•"/>
            </a:pPr>
            <a:r>
              <a:rPr lang="en-GB" dirty="0"/>
              <a:t>Now coming to the uncertainty budget of the </a:t>
            </a:r>
            <a:r>
              <a:rPr lang="en-GB" dirty="0" err="1"/>
              <a:t>ozonesonde</a:t>
            </a:r>
            <a:r>
              <a:rPr lang="en-GB" dirty="0"/>
              <a:t> which is expressed in Equation E-3-1 which is derived from the basic </a:t>
            </a:r>
            <a:r>
              <a:rPr lang="en-GB" dirty="0" err="1"/>
              <a:t>ozonesonde</a:t>
            </a:r>
            <a:r>
              <a:rPr lang="en-GB" dirty="0"/>
              <a:t> equation E-2-1 and this has been described in detail in section 3.3.1 of the GAW No. 268 Report.</a:t>
            </a:r>
          </a:p>
          <a:p>
            <a:pPr marL="171450" lvl="0" indent="-171450" algn="l" rtl="0">
              <a:spcBef>
                <a:spcPts val="0"/>
              </a:spcBef>
              <a:spcAft>
                <a:spcPts val="0"/>
              </a:spcAft>
              <a:buFont typeface="Arial" panose="020B0604020202020204" pitchFamily="34" charset="0"/>
              <a:buChar char="•"/>
            </a:pPr>
            <a:r>
              <a:rPr lang="en-GB" dirty="0"/>
              <a:t>In the following slides the different parameters and their uncertainty contributions to the overall uncertainty of the </a:t>
            </a:r>
            <a:r>
              <a:rPr lang="en-GB" dirty="0" err="1"/>
              <a:t>ozonesonde</a:t>
            </a:r>
            <a:r>
              <a:rPr lang="en-GB" dirty="0"/>
              <a:t> PO3 measurement will be presented.</a:t>
            </a:r>
            <a:endParaRPr dirty="0"/>
          </a:p>
        </p:txBody>
      </p:sp>
      <p:sp>
        <p:nvSpPr>
          <p:cNvPr id="220" name="Google Shape;22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Time </a:t>
            </a:r>
            <a:r>
              <a:rPr lang="de-DE" dirty="0"/>
              <a:t>1:00</a:t>
            </a:r>
            <a:endParaRPr dirty="0"/>
          </a:p>
          <a:p>
            <a:pPr marL="171450" lvl="0" indent="-171450" algn="l" rtl="0">
              <a:spcBef>
                <a:spcPts val="0"/>
              </a:spcBef>
              <a:spcAft>
                <a:spcPts val="0"/>
              </a:spcAft>
              <a:buFont typeface="Arial" panose="020B0604020202020204" pitchFamily="34" charset="0"/>
              <a:buChar char="•"/>
            </a:pPr>
            <a:r>
              <a:rPr lang="en-GB" dirty="0"/>
              <a:t>But now going to the individual parameters that determine the ozone partial pressure and their individual contributions to the uncertainty budget.</a:t>
            </a:r>
          </a:p>
          <a:p>
            <a:pPr marL="171450" lvl="0" indent="-171450" algn="l" rtl="0">
              <a:spcBef>
                <a:spcPts val="0"/>
              </a:spcBef>
              <a:spcAft>
                <a:spcPts val="0"/>
              </a:spcAft>
              <a:buFont typeface="Arial" panose="020B0604020202020204" pitchFamily="34" charset="0"/>
              <a:buChar char="•"/>
            </a:pPr>
            <a:r>
              <a:rPr lang="en-GB" dirty="0"/>
              <a:t>The first parameter to deal with is the measured cell current and its uncertainty.  The cell current is measured by a current to a voltage converter  as part of the data interface board and the uncertainty of the measured cell current is mainly </a:t>
            </a:r>
            <a:r>
              <a:rPr lang="en-GB" dirty="0" err="1"/>
              <a:t>determinded</a:t>
            </a:r>
            <a:r>
              <a:rPr lang="en-GB" dirty="0"/>
              <a:t> by this converter. The uncertainty values given here are conservative estimated values</a:t>
            </a:r>
          </a:p>
          <a:p>
            <a:pPr marL="171450" lvl="0" indent="-171450" algn="l" rtl="0">
              <a:spcBef>
                <a:spcPts val="0"/>
              </a:spcBef>
              <a:spcAft>
                <a:spcPts val="0"/>
              </a:spcAft>
              <a:buFont typeface="Arial" panose="020B0604020202020204" pitchFamily="34" charset="0"/>
              <a:buChar char="•"/>
            </a:pPr>
            <a:r>
              <a:rPr lang="en-GB" dirty="0"/>
              <a:t>In the graph is shown the relative uncertainty contribution in blue as a function of the altitude or log pressure for a typical mid-latitude and a typical tropical vertical ozone profile, here shown as the equivalent of the measured cell current.</a:t>
            </a:r>
          </a:p>
          <a:p>
            <a:pPr marL="171450" lvl="0" indent="-171450" algn="l" rtl="0">
              <a:spcBef>
                <a:spcPts val="0"/>
              </a:spcBef>
              <a:spcAft>
                <a:spcPts val="0"/>
              </a:spcAft>
              <a:buFont typeface="Arial" panose="020B0604020202020204" pitchFamily="34" charset="0"/>
              <a:buChar char="•"/>
            </a:pPr>
            <a:r>
              <a:rPr lang="en-GB" dirty="0"/>
              <a:t>For a mid-latitude profile the relative contribution is less than 1%.</a:t>
            </a:r>
          </a:p>
          <a:p>
            <a:pPr marL="171450" lvl="0" indent="-171450" algn="l" rtl="0">
              <a:spcBef>
                <a:spcPts val="0"/>
              </a:spcBef>
              <a:spcAft>
                <a:spcPts val="0"/>
              </a:spcAft>
              <a:buFont typeface="Arial" panose="020B0604020202020204" pitchFamily="34" charset="0"/>
              <a:buChar char="•"/>
            </a:pPr>
            <a:r>
              <a:rPr lang="en-GB" dirty="0"/>
              <a:t>However, for a tropical ozone profile in the upper troposphere with relative low ozone values the relative uncertainty can increase to  values of 2 to 3%</a:t>
            </a:r>
          </a:p>
          <a:p>
            <a:pPr marL="171450" lvl="0" indent="-171450" algn="l" rtl="0">
              <a:spcBef>
                <a:spcPts val="0"/>
              </a:spcBef>
              <a:spcAft>
                <a:spcPts val="0"/>
              </a:spcAft>
              <a:buFont typeface="Arial" panose="020B0604020202020204" pitchFamily="34" charset="0"/>
              <a:buChar char="•"/>
            </a:pPr>
            <a:r>
              <a:rPr lang="en-GB" dirty="0"/>
              <a:t>In the stratosphere the relative uncertainty of the measured cell current  is about 0.5% and thus rather small. </a:t>
            </a:r>
            <a:endParaRPr dirty="0"/>
          </a:p>
          <a:p>
            <a:pPr marL="0" lvl="0" indent="0" algn="l" rtl="0">
              <a:spcBef>
                <a:spcPts val="0"/>
              </a:spcBef>
              <a:spcAft>
                <a:spcPts val="0"/>
              </a:spcAft>
              <a:buNone/>
            </a:pPr>
            <a:endParaRPr dirty="0"/>
          </a:p>
        </p:txBody>
      </p:sp>
      <p:sp>
        <p:nvSpPr>
          <p:cNvPr id="247" name="Google Shape;24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Time </a:t>
            </a:r>
            <a:r>
              <a:rPr lang="de-DE" dirty="0"/>
              <a:t>2:00</a:t>
            </a:r>
            <a:endParaRPr dirty="0"/>
          </a:p>
          <a:p>
            <a:pPr marL="171450" lvl="0" indent="-171450" algn="l" rtl="0">
              <a:spcBef>
                <a:spcPts val="0"/>
              </a:spcBef>
              <a:spcAft>
                <a:spcPts val="0"/>
              </a:spcAft>
              <a:buFont typeface="Arial" panose="020B0604020202020204" pitchFamily="34" charset="0"/>
              <a:buChar char="•"/>
            </a:pPr>
            <a:r>
              <a:rPr lang="en-GB" dirty="0"/>
              <a:t>As second parameter in the basic ECC equation is the background current measured as part of the pre-flight preparation.</a:t>
            </a:r>
            <a:endParaRPr dirty="0"/>
          </a:p>
          <a:p>
            <a:pPr marL="171450" lvl="0" indent="-171450" algn="l" rtl="0">
              <a:spcBef>
                <a:spcPts val="0"/>
              </a:spcBef>
              <a:spcAft>
                <a:spcPts val="0"/>
              </a:spcAft>
              <a:buFont typeface="Arial" panose="020B0604020202020204" pitchFamily="34" charset="0"/>
              <a:buChar char="•"/>
            </a:pPr>
            <a:r>
              <a:rPr lang="en-GB" dirty="0"/>
              <a:t>It is recommended to use a constant background current IB, namely the IB1-value, which is the background current measured after exposure of ozone with an uncertainty of about 0.02 µA.</a:t>
            </a:r>
            <a:endParaRPr dirty="0"/>
          </a:p>
          <a:p>
            <a:pPr marL="171450" lvl="0" indent="-171450" algn="l" rtl="0">
              <a:spcBef>
                <a:spcPts val="0"/>
              </a:spcBef>
              <a:spcAft>
                <a:spcPts val="0"/>
              </a:spcAft>
              <a:buFont typeface="Arial" panose="020B0604020202020204" pitchFamily="34" charset="0"/>
              <a:buChar char="•"/>
            </a:pPr>
            <a:r>
              <a:rPr lang="en-GB" dirty="0"/>
              <a:t>It is to mention here that in the previous ASOPOS, in GAW Report No 201 it was recommended to use IB2 measured just before the launch. This has been rejected now.</a:t>
            </a:r>
          </a:p>
          <a:p>
            <a:pPr marL="171450" lvl="0" indent="-171450" algn="l" rtl="0">
              <a:spcBef>
                <a:spcPts val="0"/>
              </a:spcBef>
              <a:spcAft>
                <a:spcPts val="0"/>
              </a:spcAft>
              <a:buFont typeface="Arial" panose="020B0604020202020204" pitchFamily="34" charset="0"/>
              <a:buChar char="•"/>
            </a:pPr>
            <a:r>
              <a:rPr lang="en-GB" dirty="0"/>
              <a:t>The two graphs show for mid-latitudes and tropics as a function of air pressure the contributions of the relative uncertainty of the difference of the measured cell current and background current IB1</a:t>
            </a:r>
          </a:p>
          <a:p>
            <a:pPr marL="171450" lvl="0" indent="-171450" algn="l" rtl="0">
              <a:spcBef>
                <a:spcPts val="0"/>
              </a:spcBef>
              <a:spcAft>
                <a:spcPts val="0"/>
              </a:spcAft>
              <a:buFont typeface="Arial" panose="020B0604020202020204" pitchFamily="34" charset="0"/>
              <a:buChar char="•"/>
            </a:pPr>
            <a:r>
              <a:rPr lang="en-GB" dirty="0"/>
              <a:t>Hereby IB1 is varying between moderate values of 0.04 to 0.08 µA and enhanced values of 0.08 to 0.16 µA.</a:t>
            </a:r>
          </a:p>
          <a:p>
            <a:pPr marL="171450" lvl="0" indent="-171450" algn="l" rtl="0">
              <a:spcBef>
                <a:spcPts val="0"/>
              </a:spcBef>
              <a:spcAft>
                <a:spcPts val="0"/>
              </a:spcAft>
              <a:buFont typeface="Arial" panose="020B0604020202020204" pitchFamily="34" charset="0"/>
              <a:buChar char="•"/>
            </a:pPr>
            <a:r>
              <a:rPr lang="en-GB" dirty="0"/>
              <a:t>From the graph it can be seen that for large IB1 values the contribution of the relative uncertainty can become significantly large in the middle upper troposphere when the ozone concentrations are low, which can be particularly the case in the Tropics.</a:t>
            </a:r>
          </a:p>
          <a:p>
            <a:pPr marL="171450" lvl="0" indent="-171450" algn="l" rtl="0">
              <a:spcBef>
                <a:spcPts val="0"/>
              </a:spcBef>
              <a:spcAft>
                <a:spcPts val="0"/>
              </a:spcAft>
              <a:buFont typeface="Arial" panose="020B0604020202020204" pitchFamily="34" charset="0"/>
              <a:buChar char="•"/>
            </a:pPr>
            <a:r>
              <a:rPr lang="en-GB" dirty="0"/>
              <a:t>It is obvious that a proper measurement of the background current IB1 with values below 0.07µA is essential.</a:t>
            </a:r>
          </a:p>
          <a:p>
            <a:pPr marL="171450" lvl="0" indent="-171450" algn="l" rtl="0">
              <a:spcBef>
                <a:spcPts val="0"/>
              </a:spcBef>
              <a:spcAft>
                <a:spcPts val="0"/>
              </a:spcAft>
              <a:buFont typeface="Arial" panose="020B0604020202020204" pitchFamily="34" charset="0"/>
              <a:buChar char="•"/>
            </a:pPr>
            <a:r>
              <a:rPr lang="en-GB" dirty="0"/>
              <a:t>This can only be achieved during the pre-flight preparation by the use of a good gas filter to achieve zero air.</a:t>
            </a:r>
          </a:p>
          <a:p>
            <a:pPr marL="171450" lvl="0" indent="-171450" algn="l" rtl="0">
              <a:spcBef>
                <a:spcPts val="0"/>
              </a:spcBef>
              <a:spcAft>
                <a:spcPts val="0"/>
              </a:spcAft>
              <a:buFont typeface="Arial" panose="020B0604020202020204" pitchFamily="34" charset="0"/>
              <a:buChar char="•"/>
            </a:pPr>
            <a:r>
              <a:rPr lang="en-GB" dirty="0"/>
              <a:t>This means that the gas filter should remove the air flow not only from ozone but also purify it from other contaminants that can cause artifacts and enhance the recorded background current IB1.</a:t>
            </a:r>
          </a:p>
          <a:p>
            <a:pPr marL="171450" lvl="0" indent="-171450" algn="l" rtl="0">
              <a:spcBef>
                <a:spcPts val="0"/>
              </a:spcBef>
              <a:spcAft>
                <a:spcPts val="0"/>
              </a:spcAft>
              <a:buFont typeface="Arial" panose="020B0604020202020204" pitchFamily="34" charset="0"/>
              <a:buChar char="•"/>
            </a:pPr>
            <a:r>
              <a:rPr lang="en-GB" dirty="0"/>
              <a:t>The proper use of a good gas filter is presented in more detail in ASOPOS Webinar No. 2 on the Hardware.</a:t>
            </a:r>
          </a:p>
          <a:p>
            <a:pPr marL="171450" lvl="0" indent="-171450" algn="l" rtl="0">
              <a:spcBef>
                <a:spcPts val="0"/>
              </a:spcBef>
              <a:spcAft>
                <a:spcPts val="0"/>
              </a:spcAft>
              <a:buFont typeface="Arial" panose="020B0604020202020204" pitchFamily="34" charset="0"/>
              <a:buChar char="•"/>
            </a:pPr>
            <a:r>
              <a:rPr lang="en-GB" dirty="0"/>
              <a:t>Finally, ASOPOS recommend that  IB1 should not be larger than 0.07 µA  whereby the uncertainty of IB1 is estimated to be 0.02 µA.</a:t>
            </a:r>
            <a:endParaRPr dirty="0"/>
          </a:p>
        </p:txBody>
      </p:sp>
      <p:sp>
        <p:nvSpPr>
          <p:cNvPr id="268" name="Google Shape;268;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Time1:00</a:t>
            </a:r>
            <a:endParaRPr dirty="0"/>
          </a:p>
          <a:p>
            <a:pPr marL="171450" lvl="0" indent="-171450" algn="l" rtl="0">
              <a:spcBef>
                <a:spcPts val="0"/>
              </a:spcBef>
              <a:spcAft>
                <a:spcPts val="0"/>
              </a:spcAft>
              <a:buFont typeface="Arial" panose="020B0604020202020204" pitchFamily="34" charset="0"/>
              <a:buChar char="•"/>
            </a:pPr>
            <a:r>
              <a:rPr lang="en-GB" dirty="0"/>
              <a:t>In-flight the pump temperature is measured with a thermistor in a hole drilled  in the Teflon base of the pump. The measured pump temperature TPM has to be corrected in order to approach the best representative pump temperature TP inside the pump-piston volume</a:t>
            </a:r>
          </a:p>
          <a:p>
            <a:pPr marL="171450" lvl="0" indent="-171450" algn="l" rtl="0">
              <a:spcBef>
                <a:spcPts val="0"/>
              </a:spcBef>
              <a:spcAft>
                <a:spcPts val="0"/>
              </a:spcAft>
              <a:buFont typeface="Arial" panose="020B0604020202020204" pitchFamily="34" charset="0"/>
              <a:buChar char="•"/>
            </a:pPr>
            <a:r>
              <a:rPr lang="en-GB" dirty="0"/>
              <a:t>Therefore, the empirical correction formula as expressed in Equation E-3-15 has to be applied. It is a small but systematic log pressure dependent correction of 1-3 K as shown in the graph </a:t>
            </a:r>
          </a:p>
          <a:p>
            <a:pPr marL="171450" lvl="0" indent="-171450" algn="l" rtl="0">
              <a:spcBef>
                <a:spcPts val="0"/>
              </a:spcBef>
              <a:spcAft>
                <a:spcPts val="0"/>
              </a:spcAft>
              <a:buFont typeface="Arial" panose="020B0604020202020204" pitchFamily="34" charset="0"/>
              <a:buChar char="•"/>
            </a:pPr>
            <a:r>
              <a:rPr lang="en-GB" dirty="0"/>
              <a:t>The uncertainty that can be approximated by 0.7 K, such that the relative uncertainty contribution is about 0.3% and thus rather small. </a:t>
            </a:r>
          </a:p>
          <a:p>
            <a:pPr marL="171450" lvl="0" indent="-171450" algn="l" rtl="0">
              <a:spcBef>
                <a:spcPts val="0"/>
              </a:spcBef>
              <a:spcAft>
                <a:spcPts val="0"/>
              </a:spcAft>
              <a:buFont typeface="Arial" panose="020B0604020202020204" pitchFamily="34" charset="0"/>
              <a:buChar char="•"/>
            </a:pPr>
            <a:r>
              <a:rPr lang="en-GB" dirty="0"/>
              <a:t>It is to be noted that even when these corrections are small, they are needed to avoid any systematic bias effects in the long term </a:t>
            </a:r>
            <a:r>
              <a:rPr lang="en-GB" dirty="0" err="1"/>
              <a:t>ozonesonde</a:t>
            </a:r>
            <a:r>
              <a:rPr lang="en-GB" dirty="0"/>
              <a:t> records.</a:t>
            </a:r>
            <a:endParaRPr dirty="0"/>
          </a:p>
        </p:txBody>
      </p:sp>
      <p:sp>
        <p:nvSpPr>
          <p:cNvPr id="290" name="Google Shape;29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9"/>
          <p:cNvSpPr>
            <a:spLocks noGrp="1"/>
          </p:cNvSpPr>
          <p:nvPr>
            <p:ph type="pic" idx="2"/>
          </p:nvPr>
        </p:nvSpPr>
        <p:spPr>
          <a:xfrm>
            <a:off x="5183188" y="987425"/>
            <a:ext cx="6172200" cy="4873625"/>
          </a:xfrm>
          <a:prstGeom prst="rect">
            <a:avLst/>
          </a:prstGeom>
          <a:noFill/>
          <a:ln>
            <a:noFill/>
          </a:ln>
        </p:spPr>
      </p:sp>
      <p:sp>
        <p:nvSpPr>
          <p:cNvPr id="68" name="Google Shape;68;p2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g"/><Relationship Id="rId13"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audio" Target="../media/media1.m4a"/><Relationship Id="rId16" Type="http://schemas.openxmlformats.org/officeDocument/2006/relationships/image" Target="../media/image12.png"/><Relationship Id="rId1" Type="http://schemas.microsoft.com/office/2007/relationships/media" Target="../media/media1.m4a"/><Relationship Id="rId6" Type="http://schemas.openxmlformats.org/officeDocument/2006/relationships/image" Target="../media/image2.png"/><Relationship Id="rId11" Type="http://schemas.openxmlformats.org/officeDocument/2006/relationships/image" Target="../media/image7.jpg"/><Relationship Id="rId5" Type="http://schemas.openxmlformats.org/officeDocument/2006/relationships/image" Target="../media/image1.jpg"/><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2.jpeg"/><Relationship Id="rId1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4.jp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audio" Target="../media/media10.m4a"/><Relationship Id="rId16" Type="http://schemas.openxmlformats.org/officeDocument/2006/relationships/image" Target="../media/image35.jpeg"/><Relationship Id="rId1" Type="http://schemas.microsoft.com/office/2007/relationships/media" Target="../media/media10.m4a"/><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34.png"/><Relationship Id="rId10" Type="http://schemas.openxmlformats.org/officeDocument/2006/relationships/image" Target="../media/image7.jpg"/><Relationship Id="rId4" Type="http://schemas.openxmlformats.org/officeDocument/2006/relationships/notesSlide" Target="../notesSlides/notesSlide10.xml"/><Relationship Id="rId9" Type="http://schemas.openxmlformats.org/officeDocument/2006/relationships/image" Target="../media/image6.png"/><Relationship Id="rId14" Type="http://schemas.openxmlformats.org/officeDocument/2006/relationships/image" Target="../media/image33.tmp"/></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8.png"/><Relationship Id="rId3" Type="http://schemas.openxmlformats.org/officeDocument/2006/relationships/slideLayout" Target="../slideLayouts/slideLayout2.xml"/><Relationship Id="rId7" Type="http://schemas.openxmlformats.org/officeDocument/2006/relationships/image" Target="../media/image4.jpg"/><Relationship Id="rId12" Type="http://schemas.openxmlformats.org/officeDocument/2006/relationships/image" Target="../media/image37.png"/><Relationship Id="rId2" Type="http://schemas.openxmlformats.org/officeDocument/2006/relationships/audio" Target="../media/media11.m4a"/><Relationship Id="rId16" Type="http://schemas.openxmlformats.org/officeDocument/2006/relationships/image" Target="../media/image12.png"/><Relationship Id="rId1" Type="http://schemas.microsoft.com/office/2007/relationships/media" Target="../media/media11.m4a"/><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40.png"/><Relationship Id="rId10" Type="http://schemas.openxmlformats.org/officeDocument/2006/relationships/image" Target="../media/image7.jpg"/><Relationship Id="rId4" Type="http://schemas.openxmlformats.org/officeDocument/2006/relationships/notesSlide" Target="../notesSlides/notesSlide11.xml"/><Relationship Id="rId9" Type="http://schemas.openxmlformats.org/officeDocument/2006/relationships/image" Target="../media/image6.png"/><Relationship Id="rId1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42.emf"/><Relationship Id="rId3" Type="http://schemas.openxmlformats.org/officeDocument/2006/relationships/slideLayout" Target="../slideLayouts/slideLayout2.xml"/><Relationship Id="rId7" Type="http://schemas.openxmlformats.org/officeDocument/2006/relationships/image" Target="../media/image4.jpg"/><Relationship Id="rId12" Type="http://schemas.openxmlformats.org/officeDocument/2006/relationships/image" Target="../media/image41.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12.png"/><Relationship Id="rId10" Type="http://schemas.openxmlformats.org/officeDocument/2006/relationships/image" Target="../media/image7.jpg"/><Relationship Id="rId4" Type="http://schemas.openxmlformats.org/officeDocument/2006/relationships/notesSlide" Target="../notesSlides/notesSlide12.xml"/><Relationship Id="rId9" Type="http://schemas.openxmlformats.org/officeDocument/2006/relationships/image" Target="../media/image6.png"/><Relationship Id="rId1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40.png"/><Relationship Id="rId3" Type="http://schemas.openxmlformats.org/officeDocument/2006/relationships/slideLayout" Target="../slideLayouts/slideLayout2.xml"/><Relationship Id="rId7" Type="http://schemas.openxmlformats.org/officeDocument/2006/relationships/image" Target="../media/image4.jpg"/><Relationship Id="rId12" Type="http://schemas.openxmlformats.org/officeDocument/2006/relationships/image" Target="../media/image43.emf"/><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jpg"/><Relationship Id="rId4" Type="http://schemas.openxmlformats.org/officeDocument/2006/relationships/notesSlide" Target="../notesSlides/notesSlide13.xml"/><Relationship Id="rId9" Type="http://schemas.openxmlformats.org/officeDocument/2006/relationships/image" Target="../media/image6.png"/><Relationship Id="rId14"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2.png"/><Relationship Id="rId3" Type="http://schemas.openxmlformats.org/officeDocument/2006/relationships/slideLayout" Target="../slideLayouts/slideLayout2.xml"/><Relationship Id="rId7" Type="http://schemas.openxmlformats.org/officeDocument/2006/relationships/image" Target="../media/image4.jpg"/><Relationship Id="rId12" Type="http://schemas.openxmlformats.org/officeDocument/2006/relationships/image" Target="../media/image4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12.png"/><Relationship Id="rId10" Type="http://schemas.openxmlformats.org/officeDocument/2006/relationships/image" Target="../media/image7.jpg"/><Relationship Id="rId4" Type="http://schemas.openxmlformats.org/officeDocument/2006/relationships/notesSlide" Target="../notesSlides/notesSlide14.xml"/><Relationship Id="rId9" Type="http://schemas.openxmlformats.org/officeDocument/2006/relationships/image" Target="../media/image6.png"/><Relationship Id="rId1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46.png"/><Relationship Id="rId3" Type="http://schemas.openxmlformats.org/officeDocument/2006/relationships/slideLayout" Target="../slideLayouts/slideLayout2.xml"/><Relationship Id="rId7" Type="http://schemas.openxmlformats.org/officeDocument/2006/relationships/image" Target="../media/image4.jpg"/><Relationship Id="rId12" Type="http://schemas.openxmlformats.org/officeDocument/2006/relationships/image" Target="../media/image45.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12.png"/><Relationship Id="rId10" Type="http://schemas.openxmlformats.org/officeDocument/2006/relationships/image" Target="../media/image7.jpg"/><Relationship Id="rId4" Type="http://schemas.openxmlformats.org/officeDocument/2006/relationships/notesSlide" Target="../notesSlides/notesSlide15.xml"/><Relationship Id="rId9" Type="http://schemas.openxmlformats.org/officeDocument/2006/relationships/image" Target="../media/image6.png"/><Relationship Id="rId14"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jpg"/><Relationship Id="rId12" Type="http://schemas.openxmlformats.org/officeDocument/2006/relationships/image" Target="../media/image1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jpg"/><Relationship Id="rId4" Type="http://schemas.openxmlformats.org/officeDocument/2006/relationships/notesSlide" Target="../notesSlides/notesSlide16.xml"/><Relationship Id="rId9"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jpg"/><Relationship Id="rId12" Type="http://schemas.openxmlformats.org/officeDocument/2006/relationships/image" Target="../media/image1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jpg"/><Relationship Id="rId4" Type="http://schemas.openxmlformats.org/officeDocument/2006/relationships/notesSlide" Target="../notesSlides/notesSlide17.xml"/><Relationship Id="rId9" Type="http://schemas.openxmlformats.org/officeDocument/2006/relationships/image" Target="../media/image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10" Type="http://schemas.openxmlformats.org/officeDocument/2006/relationships/hyperlink" Target="https://doi.org/10.5194/egusphere-2022-565" TargetMode="External"/><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4.jpg"/><Relationship Id="rId12" Type="http://schemas.openxmlformats.org/officeDocument/2006/relationships/image" Target="../media/image1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jpg"/><Relationship Id="rId4" Type="http://schemas.openxmlformats.org/officeDocument/2006/relationships/notesSlide" Target="../notesSlides/notesSlide2.xml"/><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4.jpg"/><Relationship Id="rId13" Type="http://schemas.openxmlformats.org/officeDocument/2006/relationships/image" Target="../media/image15.png"/><Relationship Id="rId3" Type="http://schemas.openxmlformats.org/officeDocument/2006/relationships/slideLayout" Target="../slideLayouts/slideLayout1.xml"/><Relationship Id="rId7" Type="http://schemas.openxmlformats.org/officeDocument/2006/relationships/image" Target="../media/image3.png"/><Relationship Id="rId12" Type="http://schemas.openxmlformats.org/officeDocument/2006/relationships/image" Target="../media/image8.png"/><Relationship Id="rId17" Type="http://schemas.openxmlformats.org/officeDocument/2006/relationships/image" Target="../media/image12.png"/><Relationship Id="rId2" Type="http://schemas.openxmlformats.org/officeDocument/2006/relationships/audio" Target="../media/media3.m4a"/><Relationship Id="rId16" Type="http://schemas.openxmlformats.org/officeDocument/2006/relationships/image" Target="../media/image18.png"/><Relationship Id="rId1" Type="http://schemas.microsoft.com/office/2007/relationships/media" Target="../media/media3.m4a"/><Relationship Id="rId6" Type="http://schemas.openxmlformats.org/officeDocument/2006/relationships/image" Target="../media/image2.png"/><Relationship Id="rId11" Type="http://schemas.openxmlformats.org/officeDocument/2006/relationships/image" Target="../media/image7.jpg"/><Relationship Id="rId5" Type="http://schemas.openxmlformats.org/officeDocument/2006/relationships/image" Target="../media/image14.jpg"/><Relationship Id="rId15" Type="http://schemas.openxmlformats.org/officeDocument/2006/relationships/image" Target="../media/image17.png"/><Relationship Id="rId10" Type="http://schemas.openxmlformats.org/officeDocument/2006/relationships/image" Target="../media/image6.png"/><Relationship Id="rId4" Type="http://schemas.openxmlformats.org/officeDocument/2006/relationships/notesSlide" Target="../notesSlides/notesSlide3.xml"/><Relationship Id="rId9" Type="http://schemas.openxmlformats.org/officeDocument/2006/relationships/image" Target="../media/image5.pn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4.jpg"/><Relationship Id="rId12" Type="http://schemas.openxmlformats.org/officeDocument/2006/relationships/image" Target="../media/image1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jpg"/><Relationship Id="rId4" Type="http://schemas.openxmlformats.org/officeDocument/2006/relationships/notesSlide" Target="../notesSlides/notesSlide4.xml"/><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4.jpg"/><Relationship Id="rId12" Type="http://schemas.openxmlformats.org/officeDocument/2006/relationships/image" Target="../media/image18.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jpg"/><Relationship Id="rId4" Type="http://schemas.openxmlformats.org/officeDocument/2006/relationships/notesSlide" Target="../notesSlides/notesSlide5.xml"/><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0.emf"/><Relationship Id="rId3" Type="http://schemas.openxmlformats.org/officeDocument/2006/relationships/slideLayout" Target="../slideLayouts/slideLayout2.xml"/><Relationship Id="rId7" Type="http://schemas.openxmlformats.org/officeDocument/2006/relationships/image" Target="../media/image4.jpg"/><Relationship Id="rId12" Type="http://schemas.openxmlformats.org/officeDocument/2006/relationships/image" Target="../media/image19.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12.png"/><Relationship Id="rId10" Type="http://schemas.openxmlformats.org/officeDocument/2006/relationships/image" Target="../media/image7.jpg"/><Relationship Id="rId4" Type="http://schemas.openxmlformats.org/officeDocument/2006/relationships/notesSlide" Target="../notesSlides/notesSlide6.xml"/><Relationship Id="rId9" Type="http://schemas.openxmlformats.org/officeDocument/2006/relationships/image" Target="../media/image6.png"/><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4.jpg"/><Relationship Id="rId12" Type="http://schemas.openxmlformats.org/officeDocument/2006/relationships/image" Target="../media/image20.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jpg"/><Relationship Id="rId4" Type="http://schemas.openxmlformats.org/officeDocument/2006/relationships/notesSlide" Target="../notesSlides/notesSlide7.xml"/><Relationship Id="rId9" Type="http://schemas.openxmlformats.org/officeDocument/2006/relationships/image" Target="../media/image6.png"/><Relationship Id="rId1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4.jpg"/><Relationship Id="rId12" Type="http://schemas.openxmlformats.org/officeDocument/2006/relationships/image" Target="../media/image22.png"/><Relationship Id="rId2" Type="http://schemas.openxmlformats.org/officeDocument/2006/relationships/audio" Target="../media/media8.m4a"/><Relationship Id="rId16" Type="http://schemas.openxmlformats.org/officeDocument/2006/relationships/image" Target="../media/image12.png"/><Relationship Id="rId1" Type="http://schemas.microsoft.com/office/2007/relationships/media" Target="../media/media8.m4a"/><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25.png"/><Relationship Id="rId10" Type="http://schemas.openxmlformats.org/officeDocument/2006/relationships/image" Target="../media/image7.jpg"/><Relationship Id="rId4" Type="http://schemas.openxmlformats.org/officeDocument/2006/relationships/notesSlide" Target="../notesSlides/notesSlide8.xml"/><Relationship Id="rId9" Type="http://schemas.openxmlformats.org/officeDocument/2006/relationships/image" Target="../media/image6.png"/><Relationship Id="rId1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image" Target="../media/image4.jpg"/><Relationship Id="rId12" Type="http://schemas.openxmlformats.org/officeDocument/2006/relationships/image" Target="../media/image26.png"/><Relationship Id="rId17" Type="http://schemas.openxmlformats.org/officeDocument/2006/relationships/image" Target="../media/image12.png"/><Relationship Id="rId2" Type="http://schemas.openxmlformats.org/officeDocument/2006/relationships/audio" Target="../media/media9.m4a"/><Relationship Id="rId16" Type="http://schemas.openxmlformats.org/officeDocument/2006/relationships/image" Target="../media/image30.png"/><Relationship Id="rId1" Type="http://schemas.microsoft.com/office/2007/relationships/media" Target="../media/media9.m4a"/><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29.png"/><Relationship Id="rId10" Type="http://schemas.openxmlformats.org/officeDocument/2006/relationships/image" Target="../media/image7.jpg"/><Relationship Id="rId4" Type="http://schemas.openxmlformats.org/officeDocument/2006/relationships/notesSlide" Target="../notesSlides/notesSlide9.xml"/><Relationship Id="rId9" Type="http://schemas.openxmlformats.org/officeDocument/2006/relationships/image" Target="../media/image6.png"/><Relationship Id="rId1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5">
            <a:alphaModFix/>
          </a:blip>
          <a:srcRect/>
          <a:stretch/>
        </p:blipFill>
        <p:spPr>
          <a:xfrm>
            <a:off x="-6762" y="5803"/>
            <a:ext cx="12198762" cy="6865241"/>
          </a:xfrm>
          <a:prstGeom prst="rect">
            <a:avLst/>
          </a:prstGeom>
          <a:noFill/>
          <a:ln>
            <a:noFill/>
          </a:ln>
        </p:spPr>
      </p:pic>
      <p:grpSp>
        <p:nvGrpSpPr>
          <p:cNvPr id="90" name="Google Shape;90;p1"/>
          <p:cNvGrpSpPr/>
          <p:nvPr/>
        </p:nvGrpSpPr>
        <p:grpSpPr>
          <a:xfrm>
            <a:off x="309152" y="5723413"/>
            <a:ext cx="11740243" cy="1057054"/>
            <a:chOff x="297089" y="5754124"/>
            <a:chExt cx="11740243" cy="1057054"/>
          </a:xfrm>
        </p:grpSpPr>
        <p:pic>
          <p:nvPicPr>
            <p:cNvPr id="91" name="Google Shape;91;p1"/>
            <p:cNvPicPr preferRelativeResize="0"/>
            <p:nvPr/>
          </p:nvPicPr>
          <p:blipFill rotWithShape="1">
            <a:blip r:embed="rId6">
              <a:alphaModFix/>
            </a:blip>
            <a:srcRect/>
            <a:stretch/>
          </p:blipFill>
          <p:spPr>
            <a:xfrm>
              <a:off x="297089" y="5754124"/>
              <a:ext cx="1289932" cy="1025715"/>
            </a:xfrm>
            <a:prstGeom prst="rect">
              <a:avLst/>
            </a:prstGeom>
            <a:noFill/>
            <a:ln>
              <a:noFill/>
            </a:ln>
          </p:spPr>
        </p:pic>
        <p:grpSp>
          <p:nvGrpSpPr>
            <p:cNvPr id="92" name="Google Shape;92;p1"/>
            <p:cNvGrpSpPr/>
            <p:nvPr/>
          </p:nvGrpSpPr>
          <p:grpSpPr>
            <a:xfrm>
              <a:off x="10235883" y="5964541"/>
              <a:ext cx="1801449" cy="670340"/>
              <a:chOff x="3282754" y="4672340"/>
              <a:chExt cx="1801449" cy="670340"/>
            </a:xfrm>
          </p:grpSpPr>
          <p:sp>
            <p:nvSpPr>
              <p:cNvPr id="93" name="Google Shape;93;p1"/>
              <p:cNvSpPr/>
              <p:nvPr/>
            </p:nvSpPr>
            <p:spPr>
              <a:xfrm>
                <a:off x="4121609" y="4812669"/>
                <a:ext cx="962594" cy="447249"/>
              </a:xfrm>
              <a:custGeom>
                <a:avLst/>
                <a:gdLst/>
                <a:ahLst/>
                <a:cxnLst/>
                <a:rect l="l" t="t" r="r" b="b"/>
                <a:pathLst>
                  <a:path w="1145" h="532" extrusionOk="0">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94" name="Google Shape;94;p1"/>
              <p:cNvPicPr preferRelativeResize="0"/>
              <p:nvPr/>
            </p:nvPicPr>
            <p:blipFill rotWithShape="1">
              <a:blip r:embed="rId7">
                <a:alphaModFix/>
              </a:blip>
              <a:srcRect/>
              <a:stretch/>
            </p:blipFill>
            <p:spPr>
              <a:xfrm>
                <a:off x="3282754" y="4672340"/>
                <a:ext cx="668790" cy="670340"/>
              </a:xfrm>
              <a:prstGeom prst="rect">
                <a:avLst/>
              </a:prstGeom>
              <a:noFill/>
              <a:ln>
                <a:noFill/>
              </a:ln>
            </p:spPr>
          </p:pic>
        </p:grpSp>
        <p:pic>
          <p:nvPicPr>
            <p:cNvPr id="95" name="Google Shape;95;p1"/>
            <p:cNvPicPr preferRelativeResize="0"/>
            <p:nvPr/>
          </p:nvPicPr>
          <p:blipFill rotWithShape="1">
            <a:blip r:embed="rId8">
              <a:alphaModFix/>
            </a:blip>
            <a:srcRect/>
            <a:stretch/>
          </p:blipFill>
          <p:spPr>
            <a:xfrm>
              <a:off x="5528849" y="5940593"/>
              <a:ext cx="1080135" cy="870585"/>
            </a:xfrm>
            <a:prstGeom prst="rect">
              <a:avLst/>
            </a:prstGeom>
            <a:noFill/>
            <a:ln>
              <a:noFill/>
            </a:ln>
          </p:spPr>
        </p:pic>
        <p:pic>
          <p:nvPicPr>
            <p:cNvPr id="96" name="Google Shape;96;p1"/>
            <p:cNvPicPr preferRelativeResize="0"/>
            <p:nvPr/>
          </p:nvPicPr>
          <p:blipFill rotWithShape="1">
            <a:blip r:embed="rId9">
              <a:alphaModFix/>
            </a:blip>
            <a:srcRect/>
            <a:stretch/>
          </p:blipFill>
          <p:spPr>
            <a:xfrm>
              <a:off x="7132917" y="5992580"/>
              <a:ext cx="1080135" cy="720090"/>
            </a:xfrm>
            <a:prstGeom prst="rect">
              <a:avLst/>
            </a:prstGeom>
            <a:noFill/>
            <a:ln>
              <a:noFill/>
            </a:ln>
          </p:spPr>
        </p:pic>
        <p:pic>
          <p:nvPicPr>
            <p:cNvPr id="97" name="Google Shape;97;p1"/>
            <p:cNvPicPr preferRelativeResize="0"/>
            <p:nvPr/>
          </p:nvPicPr>
          <p:blipFill rotWithShape="1">
            <a:blip r:embed="rId10">
              <a:alphaModFix/>
            </a:blip>
            <a:srcRect/>
            <a:stretch/>
          </p:blipFill>
          <p:spPr>
            <a:xfrm>
              <a:off x="3348606" y="6133161"/>
              <a:ext cx="1659105" cy="492591"/>
            </a:xfrm>
            <a:prstGeom prst="rect">
              <a:avLst/>
            </a:prstGeom>
            <a:noFill/>
            <a:ln>
              <a:noFill/>
            </a:ln>
          </p:spPr>
        </p:pic>
        <p:pic>
          <p:nvPicPr>
            <p:cNvPr id="98" name="Google Shape;98;p1"/>
            <p:cNvPicPr preferRelativeResize="0"/>
            <p:nvPr/>
          </p:nvPicPr>
          <p:blipFill rotWithShape="1">
            <a:blip r:embed="rId11">
              <a:alphaModFix/>
            </a:blip>
            <a:srcRect/>
            <a:stretch/>
          </p:blipFill>
          <p:spPr>
            <a:xfrm>
              <a:off x="1715981" y="6032170"/>
              <a:ext cx="1080135" cy="720090"/>
            </a:xfrm>
            <a:prstGeom prst="rect">
              <a:avLst/>
            </a:prstGeom>
            <a:noFill/>
            <a:ln>
              <a:noFill/>
            </a:ln>
          </p:spPr>
        </p:pic>
        <p:pic>
          <p:nvPicPr>
            <p:cNvPr id="99" name="Google Shape;99;p1"/>
            <p:cNvPicPr preferRelativeResize="0"/>
            <p:nvPr/>
          </p:nvPicPr>
          <p:blipFill rotWithShape="1">
            <a:blip r:embed="rId12">
              <a:alphaModFix/>
            </a:blip>
            <a:srcRect/>
            <a:stretch/>
          </p:blipFill>
          <p:spPr>
            <a:xfrm>
              <a:off x="8955957" y="5945380"/>
              <a:ext cx="693878" cy="777016"/>
            </a:xfrm>
            <a:prstGeom prst="rect">
              <a:avLst/>
            </a:prstGeom>
            <a:noFill/>
            <a:ln>
              <a:noFill/>
            </a:ln>
          </p:spPr>
        </p:pic>
      </p:grpSp>
      <p:sp>
        <p:nvSpPr>
          <p:cNvPr id="100" name="Google Shape;100;p1"/>
          <p:cNvSpPr txBox="1"/>
          <p:nvPr/>
        </p:nvSpPr>
        <p:spPr>
          <a:xfrm>
            <a:off x="634365" y="461274"/>
            <a:ext cx="11550869" cy="133882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Arial"/>
              <a:buNone/>
            </a:pPr>
            <a:r>
              <a:rPr lang="en-GB" sz="2400" b="0" i="0" u="none" strike="noStrike" cap="none">
                <a:solidFill>
                  <a:srgbClr val="002060"/>
                </a:solidFill>
                <a:latin typeface="Arial"/>
                <a:ea typeface="Arial"/>
                <a:cs typeface="Arial"/>
                <a:sym typeface="Arial"/>
              </a:rPr>
              <a:t>Ozonesonde Measurement Principles and Best Operational Practices</a:t>
            </a:r>
            <a:endParaRPr/>
          </a:p>
          <a:p>
            <a:pPr marL="0" marR="0" lvl="0" indent="0" algn="ctr" rtl="0">
              <a:lnSpc>
                <a:spcPct val="100000"/>
              </a:lnSpc>
              <a:spcBef>
                <a:spcPts val="0"/>
              </a:spcBef>
              <a:spcAft>
                <a:spcPts val="0"/>
              </a:spcAft>
              <a:buClr>
                <a:schemeClr val="dk1"/>
              </a:buClr>
              <a:buSzPts val="1000"/>
              <a:buFont typeface="Calibri"/>
              <a:buNone/>
            </a:pPr>
            <a:endParaRPr sz="1000">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2060"/>
              </a:buClr>
              <a:buSzPts val="2400"/>
              <a:buFont typeface="Arial"/>
              <a:buNone/>
            </a:pPr>
            <a:r>
              <a:rPr lang="en-GB" sz="2400" b="0" i="0" u="none" strike="noStrike" cap="none">
                <a:solidFill>
                  <a:srgbClr val="002060"/>
                </a:solidFill>
                <a:latin typeface="Arial"/>
                <a:ea typeface="Arial"/>
                <a:cs typeface="Arial"/>
                <a:sym typeface="Arial"/>
              </a:rPr>
              <a:t>ASOPOS 2.0 (GAW Report No. 268)</a:t>
            </a:r>
            <a:endParaRPr/>
          </a:p>
          <a:p>
            <a:pPr marL="0" marR="0" lvl="0" indent="0" algn="ctr" rtl="0">
              <a:spcBef>
                <a:spcPts val="0"/>
              </a:spcBef>
              <a:spcAft>
                <a:spcPts val="0"/>
              </a:spcAft>
              <a:buNone/>
            </a:pPr>
            <a:r>
              <a:rPr lang="en-GB" sz="1800" b="0" i="1" u="none" strike="noStrike" cap="none">
                <a:solidFill>
                  <a:srgbClr val="002060"/>
                </a:solidFill>
                <a:latin typeface="Arial"/>
                <a:ea typeface="Arial"/>
                <a:cs typeface="Arial"/>
                <a:sym typeface="Arial"/>
              </a:rPr>
              <a:t>(Assessment of Standard Operating Procedures for Ozonesondes)</a:t>
            </a:r>
            <a:endParaRPr sz="1800" b="0"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500"/>
              <a:buFont typeface="Calibri"/>
              <a:buNone/>
            </a:pPr>
            <a:endParaRPr sz="500" b="0" i="0" u="none" strike="noStrike" cap="none">
              <a:solidFill>
                <a:srgbClr val="002060"/>
              </a:solidFill>
              <a:latin typeface="Arial"/>
              <a:ea typeface="Arial"/>
              <a:cs typeface="Arial"/>
              <a:sym typeface="Arial"/>
            </a:endParaRPr>
          </a:p>
        </p:txBody>
      </p:sp>
      <p:sp>
        <p:nvSpPr>
          <p:cNvPr id="101" name="Google Shape;101;p1"/>
          <p:cNvSpPr txBox="1"/>
          <p:nvPr/>
        </p:nvSpPr>
        <p:spPr>
          <a:xfrm>
            <a:off x="3640010" y="1957681"/>
            <a:ext cx="4365233"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b="1">
                <a:solidFill>
                  <a:srgbClr val="002060"/>
                </a:solidFill>
                <a:latin typeface="Arial"/>
                <a:ea typeface="Arial"/>
                <a:cs typeface="Arial"/>
                <a:sym typeface="Arial"/>
              </a:rPr>
              <a:t>ASOPOS-Webinar No. 4 </a:t>
            </a:r>
            <a:endParaRPr sz="2800" b="1">
              <a:solidFill>
                <a:srgbClr val="002060"/>
              </a:solidFill>
              <a:latin typeface="Arial"/>
              <a:ea typeface="Arial"/>
              <a:cs typeface="Arial"/>
              <a:sym typeface="Arial"/>
            </a:endParaRPr>
          </a:p>
          <a:p>
            <a:pPr marL="0" marR="0" lvl="0" indent="0" algn="ctr" rtl="0">
              <a:spcBef>
                <a:spcPts val="1200"/>
              </a:spcBef>
              <a:spcAft>
                <a:spcPts val="0"/>
              </a:spcAft>
              <a:buNone/>
            </a:pPr>
            <a:r>
              <a:rPr lang="en-GB" sz="2800" b="1">
                <a:solidFill>
                  <a:srgbClr val="002060"/>
                </a:solidFill>
                <a:latin typeface="Arial"/>
                <a:ea typeface="Arial"/>
                <a:cs typeface="Arial"/>
                <a:sym typeface="Arial"/>
              </a:rPr>
              <a:t>Data Processing</a:t>
            </a:r>
            <a:endParaRPr sz="2800" b="1">
              <a:solidFill>
                <a:srgbClr val="002060"/>
              </a:solidFill>
              <a:latin typeface="Arial"/>
              <a:ea typeface="Arial"/>
              <a:cs typeface="Arial"/>
              <a:sym typeface="Arial"/>
            </a:endParaRPr>
          </a:p>
        </p:txBody>
      </p:sp>
      <p:sp>
        <p:nvSpPr>
          <p:cNvPr id="102" name="Google Shape;102;p1"/>
          <p:cNvSpPr txBox="1"/>
          <p:nvPr/>
        </p:nvSpPr>
        <p:spPr>
          <a:xfrm>
            <a:off x="3448171" y="3449040"/>
            <a:ext cx="4822538" cy="123110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rgbClr val="002060"/>
                </a:solidFill>
                <a:latin typeface="Arial"/>
                <a:ea typeface="Arial"/>
                <a:cs typeface="Arial"/>
                <a:sym typeface="Arial"/>
              </a:rPr>
              <a:t>Herman Smit </a:t>
            </a:r>
            <a:r>
              <a:rPr lang="en-GB" sz="2400" baseline="30000">
                <a:solidFill>
                  <a:srgbClr val="002060"/>
                </a:solidFill>
                <a:latin typeface="Arial"/>
                <a:ea typeface="Arial"/>
                <a:cs typeface="Arial"/>
                <a:sym typeface="Arial"/>
              </a:rPr>
              <a:t>(1)</a:t>
            </a:r>
            <a:r>
              <a:rPr lang="en-GB" sz="2400">
                <a:solidFill>
                  <a:srgbClr val="002060"/>
                </a:solidFill>
                <a:latin typeface="Arial"/>
                <a:ea typeface="Arial"/>
                <a:cs typeface="Arial"/>
                <a:sym typeface="Arial"/>
              </a:rPr>
              <a:t>, David Tarasick </a:t>
            </a:r>
            <a:r>
              <a:rPr lang="en-GB" sz="2400" baseline="30000">
                <a:solidFill>
                  <a:srgbClr val="002060"/>
                </a:solidFill>
                <a:latin typeface="Arial"/>
                <a:ea typeface="Arial"/>
                <a:cs typeface="Arial"/>
                <a:sym typeface="Arial"/>
              </a:rPr>
              <a:t>(2)</a:t>
            </a:r>
            <a:endParaRPr/>
          </a:p>
          <a:p>
            <a:pPr marL="0" marR="0" lvl="0" indent="0" algn="ctr" rtl="0">
              <a:spcBef>
                <a:spcPts val="1200"/>
              </a:spcBef>
              <a:spcAft>
                <a:spcPts val="0"/>
              </a:spcAft>
              <a:buNone/>
            </a:pPr>
            <a:r>
              <a:rPr lang="en-GB" sz="2000">
                <a:solidFill>
                  <a:srgbClr val="002060"/>
                </a:solidFill>
                <a:latin typeface="Arial"/>
                <a:ea typeface="Arial"/>
                <a:cs typeface="Arial"/>
                <a:sym typeface="Arial"/>
              </a:rPr>
              <a:t>(</a:t>
            </a:r>
            <a:r>
              <a:rPr lang="en-GB" sz="2000" baseline="30000">
                <a:solidFill>
                  <a:srgbClr val="002060"/>
                </a:solidFill>
                <a:latin typeface="Arial"/>
                <a:ea typeface="Arial"/>
                <a:cs typeface="Arial"/>
                <a:sym typeface="Arial"/>
              </a:rPr>
              <a:t>1</a:t>
            </a:r>
            <a:r>
              <a:rPr lang="en-GB" sz="2000">
                <a:solidFill>
                  <a:srgbClr val="002060"/>
                </a:solidFill>
                <a:latin typeface="Arial"/>
                <a:ea typeface="Arial"/>
                <a:cs typeface="Arial"/>
                <a:sym typeface="Arial"/>
              </a:rPr>
              <a:t>) h.smit@fz-Juelich.de</a:t>
            </a:r>
            <a:endParaRPr sz="2000">
              <a:solidFill>
                <a:srgbClr val="002060"/>
              </a:solidFill>
              <a:latin typeface="Arial"/>
              <a:ea typeface="Arial"/>
              <a:cs typeface="Arial"/>
              <a:sym typeface="Arial"/>
            </a:endParaRPr>
          </a:p>
          <a:p>
            <a:pPr marL="0" marR="0" lvl="0" indent="0" algn="ctr" rtl="0">
              <a:spcBef>
                <a:spcPts val="0"/>
              </a:spcBef>
              <a:spcAft>
                <a:spcPts val="0"/>
              </a:spcAft>
              <a:buNone/>
            </a:pPr>
            <a:r>
              <a:rPr lang="en-GB" sz="2000">
                <a:solidFill>
                  <a:srgbClr val="002060"/>
                </a:solidFill>
                <a:latin typeface="Arial"/>
                <a:ea typeface="Arial"/>
                <a:cs typeface="Arial"/>
                <a:sym typeface="Arial"/>
              </a:rPr>
              <a:t>(</a:t>
            </a:r>
            <a:r>
              <a:rPr lang="en-GB" sz="2000" baseline="30000">
                <a:solidFill>
                  <a:srgbClr val="002060"/>
                </a:solidFill>
                <a:latin typeface="Arial"/>
                <a:ea typeface="Arial"/>
                <a:cs typeface="Arial"/>
                <a:sym typeface="Arial"/>
              </a:rPr>
              <a:t>2</a:t>
            </a:r>
            <a:r>
              <a:rPr lang="en-GB" sz="2000">
                <a:solidFill>
                  <a:srgbClr val="002060"/>
                </a:solidFill>
                <a:latin typeface="Arial"/>
                <a:ea typeface="Arial"/>
                <a:cs typeface="Arial"/>
                <a:sym typeface="Arial"/>
              </a:rPr>
              <a:t>) david.tarasick@ec.gc.ca</a:t>
            </a:r>
            <a:endParaRPr sz="2000">
              <a:solidFill>
                <a:srgbClr val="002060"/>
              </a:solidFill>
              <a:latin typeface="Arial"/>
              <a:ea typeface="Arial"/>
              <a:cs typeface="Arial"/>
              <a:sym typeface="Arial"/>
            </a:endParaRPr>
          </a:p>
        </p:txBody>
      </p:sp>
      <p:sp>
        <p:nvSpPr>
          <p:cNvPr id="103" name="Google Shape;103;p1"/>
          <p:cNvSpPr txBox="1"/>
          <p:nvPr/>
        </p:nvSpPr>
        <p:spPr>
          <a:xfrm>
            <a:off x="44693" y="-7241"/>
            <a:ext cx="12166138"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800"/>
              <a:buFont typeface="Arial"/>
              <a:buNone/>
            </a:pPr>
            <a:r>
              <a:rPr lang="en-GB" sz="1800" b="0" i="0" u="none" strike="noStrike" cap="none">
                <a:solidFill>
                  <a:schemeClr val="lt1"/>
                </a:solidFill>
                <a:latin typeface="Arial"/>
                <a:ea typeface="Arial"/>
                <a:cs typeface="Arial"/>
                <a:sym typeface="Arial"/>
              </a:rPr>
              <a:t>ASOPOS-Webinar Series on the Implementation of the Recommendations </a:t>
            </a:r>
            <a:r>
              <a:rPr lang="en-GB" sz="1800">
                <a:solidFill>
                  <a:schemeClr val="lt1"/>
                </a:solidFill>
                <a:latin typeface="Arial"/>
                <a:ea typeface="Arial"/>
                <a:cs typeface="Arial"/>
                <a:sym typeface="Arial"/>
              </a:rPr>
              <a:t>M</a:t>
            </a:r>
            <a:r>
              <a:rPr lang="en-GB" sz="1800" b="0" i="0" u="none" strike="noStrike" cap="none">
                <a:solidFill>
                  <a:schemeClr val="lt1"/>
                </a:solidFill>
                <a:latin typeface="Arial"/>
                <a:ea typeface="Arial"/>
                <a:cs typeface="Arial"/>
                <a:sym typeface="Arial"/>
              </a:rPr>
              <a:t>ade by the ASOPOS 2.0 Panel </a:t>
            </a:r>
            <a:endParaRPr sz="400" b="0" i="0" u="none" strike="noStrike" cap="none">
              <a:solidFill>
                <a:schemeClr val="lt1"/>
              </a:solidFill>
              <a:latin typeface="Arial"/>
              <a:ea typeface="Arial"/>
              <a:cs typeface="Arial"/>
              <a:sym typeface="Arial"/>
            </a:endParaRPr>
          </a:p>
        </p:txBody>
      </p:sp>
      <p:grpSp>
        <p:nvGrpSpPr>
          <p:cNvPr id="104" name="Google Shape;104;p1"/>
          <p:cNvGrpSpPr/>
          <p:nvPr/>
        </p:nvGrpSpPr>
        <p:grpSpPr>
          <a:xfrm>
            <a:off x="244211" y="868077"/>
            <a:ext cx="11785846" cy="5234373"/>
            <a:chOff x="232676" y="989907"/>
            <a:chExt cx="11785846" cy="5234373"/>
          </a:xfrm>
        </p:grpSpPr>
        <p:grpSp>
          <p:nvGrpSpPr>
            <p:cNvPr id="105" name="Google Shape;105;p1"/>
            <p:cNvGrpSpPr/>
            <p:nvPr/>
          </p:nvGrpSpPr>
          <p:grpSpPr>
            <a:xfrm>
              <a:off x="412176" y="3644305"/>
              <a:ext cx="10394535" cy="2579975"/>
              <a:chOff x="84704" y="3756787"/>
              <a:chExt cx="9779352" cy="2299250"/>
            </a:xfrm>
          </p:grpSpPr>
          <p:cxnSp>
            <p:nvCxnSpPr>
              <p:cNvPr id="106" name="Google Shape;106;p1"/>
              <p:cNvCxnSpPr/>
              <p:nvPr/>
            </p:nvCxnSpPr>
            <p:spPr>
              <a:xfrm>
                <a:off x="84704" y="4608053"/>
                <a:ext cx="0" cy="591371"/>
              </a:xfrm>
              <a:prstGeom prst="straightConnector1">
                <a:avLst/>
              </a:prstGeom>
              <a:noFill/>
              <a:ln w="31750" cap="flat" cmpd="sng">
                <a:solidFill>
                  <a:srgbClr val="0403FF"/>
                </a:solidFill>
                <a:prstDash val="solid"/>
                <a:miter lim="800000"/>
                <a:headEnd type="oval" w="lg" len="lg"/>
                <a:tailEnd type="none" w="sm" len="sm"/>
              </a:ln>
            </p:spPr>
          </p:cxnSp>
          <p:cxnSp>
            <p:nvCxnSpPr>
              <p:cNvPr id="107" name="Google Shape;107;p1"/>
              <p:cNvCxnSpPr/>
              <p:nvPr/>
            </p:nvCxnSpPr>
            <p:spPr>
              <a:xfrm flipH="1">
                <a:off x="84704" y="5189385"/>
                <a:ext cx="1108178" cy="10039"/>
              </a:xfrm>
              <a:prstGeom prst="straightConnector1">
                <a:avLst/>
              </a:prstGeom>
              <a:noFill/>
              <a:ln w="31750" cap="flat" cmpd="sng">
                <a:solidFill>
                  <a:srgbClr val="0403FF"/>
                </a:solidFill>
                <a:prstDash val="solid"/>
                <a:miter lim="800000"/>
                <a:headEnd type="stealth" w="lg" len="lg"/>
                <a:tailEnd type="none" w="sm" len="sm"/>
              </a:ln>
            </p:spPr>
          </p:cxnSp>
          <p:cxnSp>
            <p:nvCxnSpPr>
              <p:cNvPr id="108" name="Google Shape;108;p1"/>
              <p:cNvCxnSpPr/>
              <p:nvPr/>
            </p:nvCxnSpPr>
            <p:spPr>
              <a:xfrm flipH="1">
                <a:off x="8646781" y="5189385"/>
                <a:ext cx="1217275" cy="8950"/>
              </a:xfrm>
              <a:prstGeom prst="straightConnector1">
                <a:avLst/>
              </a:prstGeom>
              <a:noFill/>
              <a:ln w="31750" cap="flat" cmpd="sng">
                <a:solidFill>
                  <a:srgbClr val="0403FF"/>
                </a:solidFill>
                <a:prstDash val="solid"/>
                <a:miter lim="800000"/>
                <a:headEnd type="none" w="sm" len="sm"/>
                <a:tailEnd type="none" w="sm" len="sm"/>
              </a:ln>
            </p:spPr>
          </p:cxnSp>
          <p:cxnSp>
            <p:nvCxnSpPr>
              <p:cNvPr id="109" name="Google Shape;109;p1"/>
              <p:cNvCxnSpPr/>
              <p:nvPr/>
            </p:nvCxnSpPr>
            <p:spPr>
              <a:xfrm>
                <a:off x="9864055" y="3756787"/>
                <a:ext cx="0" cy="1441964"/>
              </a:xfrm>
              <a:prstGeom prst="straightConnector1">
                <a:avLst/>
              </a:prstGeom>
              <a:noFill/>
              <a:ln w="31750" cap="flat" cmpd="sng">
                <a:solidFill>
                  <a:srgbClr val="0403FF"/>
                </a:solidFill>
                <a:prstDash val="solid"/>
                <a:miter lim="800000"/>
                <a:headEnd type="stealth" w="lg" len="lg"/>
                <a:tailEnd type="none" w="sm" len="sm"/>
              </a:ln>
            </p:spPr>
          </p:cxnSp>
          <p:pic>
            <p:nvPicPr>
              <p:cNvPr id="110" name="Google Shape;110;p1" descr="Computer outline"/>
              <p:cNvPicPr preferRelativeResize="0"/>
              <p:nvPr/>
            </p:nvPicPr>
            <p:blipFill rotWithShape="1">
              <a:blip r:embed="rId13">
                <a:alphaModFix/>
              </a:blip>
              <a:srcRect/>
              <a:stretch/>
            </p:blipFill>
            <p:spPr>
              <a:xfrm>
                <a:off x="1151055" y="4198708"/>
                <a:ext cx="1857328" cy="1857329"/>
              </a:xfrm>
              <a:prstGeom prst="rect">
                <a:avLst/>
              </a:prstGeom>
              <a:noFill/>
              <a:ln>
                <a:noFill/>
              </a:ln>
            </p:spPr>
          </p:pic>
        </p:grpSp>
        <p:grpSp>
          <p:nvGrpSpPr>
            <p:cNvPr id="111" name="Google Shape;111;p1"/>
            <p:cNvGrpSpPr/>
            <p:nvPr/>
          </p:nvGrpSpPr>
          <p:grpSpPr>
            <a:xfrm rot="-242697">
              <a:off x="331379" y="989907"/>
              <a:ext cx="1586738" cy="2806572"/>
              <a:chOff x="361196" y="883036"/>
              <a:chExt cx="1586738" cy="2806572"/>
            </a:xfrm>
          </p:grpSpPr>
          <p:sp>
            <p:nvSpPr>
              <p:cNvPr id="112" name="Google Shape;112;p1"/>
              <p:cNvSpPr/>
              <p:nvPr/>
            </p:nvSpPr>
            <p:spPr>
              <a:xfrm rot="1587381">
                <a:off x="1032615" y="883036"/>
                <a:ext cx="915319" cy="914004"/>
              </a:xfrm>
              <a:prstGeom prst="ellipse">
                <a:avLst/>
              </a:prstGeom>
              <a:gradFill>
                <a:gsLst>
                  <a:gs pos="0">
                    <a:srgbClr val="F5F7FC"/>
                  </a:gs>
                  <a:gs pos="19000">
                    <a:srgbClr val="F5F7FC"/>
                  </a:gs>
                  <a:gs pos="74000">
                    <a:srgbClr val="A9BEE4"/>
                  </a:gs>
                  <a:gs pos="83000">
                    <a:srgbClr val="A9BEE4"/>
                  </a:gs>
                  <a:gs pos="100000">
                    <a:srgbClr val="C5D3ED"/>
                  </a:gs>
                </a:gsLst>
                <a:lin ang="5400000" scaled="0"/>
              </a:gradFill>
              <a:ln w="31750" cap="flat" cmpd="sng">
                <a:solidFill>
                  <a:srgbClr val="0403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cxnSp>
            <p:nvCxnSpPr>
              <p:cNvPr id="113" name="Google Shape;113;p1"/>
              <p:cNvCxnSpPr>
                <a:cxnSpLocks/>
                <a:endCxn id="114" idx="0"/>
              </p:cNvCxnSpPr>
              <p:nvPr/>
            </p:nvCxnSpPr>
            <p:spPr>
              <a:xfrm rot="242697" flipH="1">
                <a:off x="1188754" y="1762503"/>
                <a:ext cx="80945" cy="216668"/>
              </a:xfrm>
              <a:prstGeom prst="straightConnector1">
                <a:avLst/>
              </a:prstGeom>
              <a:noFill/>
              <a:ln w="31750" cap="flat" cmpd="sng">
                <a:solidFill>
                  <a:srgbClr val="0403FF"/>
                </a:solidFill>
                <a:prstDash val="solid"/>
                <a:miter lim="800000"/>
                <a:headEnd type="none" w="sm" len="sm"/>
                <a:tailEnd type="none" w="sm" len="sm"/>
              </a:ln>
            </p:spPr>
          </p:cxnSp>
          <p:sp>
            <p:nvSpPr>
              <p:cNvPr id="114" name="Google Shape;114;p1"/>
              <p:cNvSpPr/>
              <p:nvPr/>
            </p:nvSpPr>
            <p:spPr>
              <a:xfrm rot="1587381">
                <a:off x="1021529" y="1959091"/>
                <a:ext cx="175114" cy="323791"/>
              </a:xfrm>
              <a:prstGeom prst="triangle">
                <a:avLst>
                  <a:gd name="adj" fmla="val 50000"/>
                </a:avLst>
              </a:prstGeom>
              <a:gradFill>
                <a:gsLst>
                  <a:gs pos="0">
                    <a:srgbClr val="F5F7FC"/>
                  </a:gs>
                  <a:gs pos="49000">
                    <a:srgbClr val="F5F7FC"/>
                  </a:gs>
                  <a:gs pos="74000">
                    <a:srgbClr val="A9BEE4"/>
                  </a:gs>
                  <a:gs pos="83000">
                    <a:srgbClr val="A9BEE4"/>
                  </a:gs>
                  <a:gs pos="100000">
                    <a:srgbClr val="C5D3ED"/>
                  </a:gs>
                </a:gsLst>
                <a:lin ang="5400000" scaled="0"/>
              </a:gradFill>
              <a:ln w="31750" cap="flat" cmpd="sng">
                <a:solidFill>
                  <a:srgbClr val="0403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115" name="Google Shape;115;p1"/>
              <p:cNvCxnSpPr>
                <a:cxnSpLocks/>
              </p:cNvCxnSpPr>
              <p:nvPr/>
            </p:nvCxnSpPr>
            <p:spPr>
              <a:xfrm rot="242697" flipH="1">
                <a:off x="825625" y="2257597"/>
                <a:ext cx="200917" cy="511749"/>
              </a:xfrm>
              <a:prstGeom prst="straightConnector1">
                <a:avLst/>
              </a:prstGeom>
              <a:noFill/>
              <a:ln w="31750" cap="flat" cmpd="sng">
                <a:solidFill>
                  <a:srgbClr val="0403FF"/>
                </a:solidFill>
                <a:prstDash val="solid"/>
                <a:miter lim="800000"/>
                <a:headEnd type="none" w="sm" len="sm"/>
                <a:tailEnd type="none" w="sm" len="sm"/>
              </a:ln>
            </p:spPr>
          </p:cxnSp>
          <p:sp>
            <p:nvSpPr>
              <p:cNvPr id="116" name="Google Shape;116;p1"/>
              <p:cNvSpPr/>
              <p:nvPr/>
            </p:nvSpPr>
            <p:spPr>
              <a:xfrm rot="1587381">
                <a:off x="469811" y="2732906"/>
                <a:ext cx="399816" cy="517618"/>
              </a:xfrm>
              <a:prstGeom prst="rect">
                <a:avLst/>
              </a:prstGeom>
              <a:gradFill>
                <a:gsLst>
                  <a:gs pos="0">
                    <a:srgbClr val="F5F7FC"/>
                  </a:gs>
                  <a:gs pos="10000">
                    <a:srgbClr val="F5F7FC"/>
                  </a:gs>
                  <a:gs pos="74000">
                    <a:srgbClr val="A9BEE4"/>
                  </a:gs>
                  <a:gs pos="83000">
                    <a:srgbClr val="A9BEE4"/>
                  </a:gs>
                  <a:gs pos="100000">
                    <a:srgbClr val="C5D3ED"/>
                  </a:gs>
                </a:gsLst>
                <a:lin ang="5400000" scaled="0"/>
              </a:gradFill>
              <a:ln w="31750" cap="flat" cmpd="sng">
                <a:solidFill>
                  <a:srgbClr val="0403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7" name="Google Shape;117;p1"/>
              <p:cNvSpPr/>
              <p:nvPr/>
            </p:nvSpPr>
            <p:spPr>
              <a:xfrm rot="1587381">
                <a:off x="817625" y="2960722"/>
                <a:ext cx="163617" cy="407905"/>
              </a:xfrm>
              <a:prstGeom prst="rect">
                <a:avLst/>
              </a:prstGeom>
              <a:gradFill>
                <a:gsLst>
                  <a:gs pos="0">
                    <a:srgbClr val="F5F7FC"/>
                  </a:gs>
                  <a:gs pos="23000">
                    <a:srgbClr val="F5F7FC"/>
                  </a:gs>
                  <a:gs pos="74000">
                    <a:srgbClr val="A9BEE4"/>
                  </a:gs>
                  <a:gs pos="83000">
                    <a:srgbClr val="A9BEE4"/>
                  </a:gs>
                  <a:gs pos="100000">
                    <a:srgbClr val="C5D3ED"/>
                  </a:gs>
                </a:gsLst>
                <a:lin ang="5400000" scaled="0"/>
              </a:gradFill>
              <a:ln w="31750" cap="flat" cmpd="sng">
                <a:solidFill>
                  <a:srgbClr val="0403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118" name="Google Shape;118;p1"/>
              <p:cNvCxnSpPr/>
              <p:nvPr/>
            </p:nvCxnSpPr>
            <p:spPr>
              <a:xfrm rot="1587381" flipH="1">
                <a:off x="1022611" y="3003053"/>
                <a:ext cx="162002" cy="233522"/>
              </a:xfrm>
              <a:prstGeom prst="straightConnector1">
                <a:avLst/>
              </a:prstGeom>
              <a:noFill/>
              <a:ln w="31750" cap="flat" cmpd="sng">
                <a:solidFill>
                  <a:srgbClr val="0403FF"/>
                </a:solidFill>
                <a:prstDash val="solid"/>
                <a:miter lim="800000"/>
                <a:headEnd type="stealth" w="lg" len="lg"/>
                <a:tailEnd type="none" w="sm" len="sm"/>
              </a:ln>
            </p:spPr>
          </p:cxnSp>
          <p:cxnSp>
            <p:nvCxnSpPr>
              <p:cNvPr id="119" name="Google Shape;119;p1"/>
              <p:cNvCxnSpPr/>
              <p:nvPr/>
            </p:nvCxnSpPr>
            <p:spPr>
              <a:xfrm rot="10800000">
                <a:off x="726352" y="3330013"/>
                <a:ext cx="0" cy="359595"/>
              </a:xfrm>
              <a:prstGeom prst="straightConnector1">
                <a:avLst/>
              </a:prstGeom>
              <a:noFill/>
              <a:ln w="31750" cap="flat" cmpd="sng">
                <a:solidFill>
                  <a:srgbClr val="0403FF"/>
                </a:solidFill>
                <a:prstDash val="solid"/>
                <a:miter lim="800000"/>
                <a:headEnd type="stealth" w="lg" len="lg"/>
                <a:tailEnd type="none" w="sm" len="sm"/>
              </a:ln>
            </p:spPr>
          </p:cxnSp>
          <p:sp>
            <p:nvSpPr>
              <p:cNvPr id="120" name="Google Shape;120;p1"/>
              <p:cNvSpPr/>
              <p:nvPr/>
            </p:nvSpPr>
            <p:spPr>
              <a:xfrm rot="1587381">
                <a:off x="361196" y="2726880"/>
                <a:ext cx="284739" cy="62410"/>
              </a:xfrm>
              <a:prstGeom prst="rightArrow">
                <a:avLst>
                  <a:gd name="adj1" fmla="val 50000"/>
                  <a:gd name="adj2" fmla="val 50000"/>
                </a:avLst>
              </a:prstGeom>
              <a:noFill/>
              <a:ln w="31750" cap="flat" cmpd="sng">
                <a:solidFill>
                  <a:srgbClr val="0403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1" name="Google Shape;121;p1"/>
              <p:cNvSpPr/>
              <p:nvPr/>
            </p:nvSpPr>
            <p:spPr>
              <a:xfrm rot="1587381">
                <a:off x="510328" y="2776146"/>
                <a:ext cx="89438" cy="14629"/>
              </a:xfrm>
              <a:prstGeom prst="rect">
                <a:avLst/>
              </a:prstGeom>
              <a:solidFill>
                <a:schemeClr val="lt1"/>
              </a:solidFill>
              <a:ln w="31750" cap="flat" cmpd="sng">
                <a:solidFill>
                  <a:srgbClr val="0403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122" name="Google Shape;122;p1"/>
            <p:cNvGrpSpPr/>
            <p:nvPr/>
          </p:nvGrpSpPr>
          <p:grpSpPr>
            <a:xfrm>
              <a:off x="8317464" y="4137768"/>
              <a:ext cx="1280739" cy="1641345"/>
              <a:chOff x="10334995" y="1444275"/>
              <a:chExt cx="1652764" cy="2118118"/>
            </a:xfrm>
          </p:grpSpPr>
          <p:sp>
            <p:nvSpPr>
              <p:cNvPr id="123" name="Google Shape;123;p1"/>
              <p:cNvSpPr/>
              <p:nvPr/>
            </p:nvSpPr>
            <p:spPr>
              <a:xfrm>
                <a:off x="10334995" y="1444275"/>
                <a:ext cx="1652764" cy="2112722"/>
              </a:xfrm>
              <a:prstGeom prst="rect">
                <a:avLst/>
              </a:prstGeom>
              <a:gradFill>
                <a:gsLst>
                  <a:gs pos="0">
                    <a:srgbClr val="F5F7FC"/>
                  </a:gs>
                  <a:gs pos="74000">
                    <a:srgbClr val="A9BEE4"/>
                  </a:gs>
                  <a:gs pos="83000">
                    <a:srgbClr val="A9BEE4"/>
                  </a:gs>
                  <a:gs pos="100000">
                    <a:srgbClr val="C5D3ED"/>
                  </a:gs>
                </a:gsLst>
                <a:lin ang="5400000" scaled="0"/>
              </a:gradFill>
              <a:ln w="31750" cap="flat" cmpd="sng">
                <a:solidFill>
                  <a:srgbClr val="0403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4" name="Google Shape;124;p1"/>
              <p:cNvSpPr/>
              <p:nvPr/>
            </p:nvSpPr>
            <p:spPr>
              <a:xfrm>
                <a:off x="10563781" y="1449671"/>
                <a:ext cx="1313848" cy="2112722"/>
              </a:xfrm>
              <a:custGeom>
                <a:avLst/>
                <a:gdLst/>
                <a:ahLst/>
                <a:cxnLst/>
                <a:rect l="l" t="t" r="r" b="b"/>
                <a:pathLst>
                  <a:path w="1313848" h="2112722" extrusionOk="0">
                    <a:moveTo>
                      <a:pt x="303315" y="0"/>
                    </a:moveTo>
                    <a:cubicBezTo>
                      <a:pt x="312668" y="8893"/>
                      <a:pt x="326660" y="15206"/>
                      <a:pt x="334266" y="24760"/>
                    </a:cubicBezTo>
                    <a:cubicBezTo>
                      <a:pt x="345525" y="34292"/>
                      <a:pt x="346840" y="52288"/>
                      <a:pt x="359027" y="61901"/>
                    </a:cubicBezTo>
                    <a:cubicBezTo>
                      <a:pt x="420840" y="106118"/>
                      <a:pt x="348439" y="53314"/>
                      <a:pt x="389977" y="99041"/>
                    </a:cubicBezTo>
                    <a:cubicBezTo>
                      <a:pt x="396859" y="105554"/>
                      <a:pt x="402715" y="110534"/>
                      <a:pt x="408548" y="117612"/>
                    </a:cubicBezTo>
                    <a:cubicBezTo>
                      <a:pt x="415721" y="129026"/>
                      <a:pt x="421962" y="144024"/>
                      <a:pt x="433308" y="154753"/>
                    </a:cubicBezTo>
                    <a:cubicBezTo>
                      <a:pt x="447167" y="166332"/>
                      <a:pt x="455715" y="183726"/>
                      <a:pt x="470449" y="191893"/>
                    </a:cubicBezTo>
                    <a:cubicBezTo>
                      <a:pt x="477763" y="195405"/>
                      <a:pt x="484340" y="199348"/>
                      <a:pt x="489019" y="204274"/>
                    </a:cubicBezTo>
                    <a:cubicBezTo>
                      <a:pt x="496960" y="209861"/>
                      <a:pt x="500679" y="217654"/>
                      <a:pt x="507590" y="222845"/>
                    </a:cubicBezTo>
                    <a:cubicBezTo>
                      <a:pt x="518286" y="231906"/>
                      <a:pt x="531955" y="237993"/>
                      <a:pt x="544730" y="247605"/>
                    </a:cubicBezTo>
                    <a:cubicBezTo>
                      <a:pt x="552274" y="251178"/>
                      <a:pt x="556507" y="257029"/>
                      <a:pt x="563301" y="259985"/>
                    </a:cubicBezTo>
                    <a:cubicBezTo>
                      <a:pt x="571381" y="264353"/>
                      <a:pt x="579540" y="267641"/>
                      <a:pt x="588061" y="272365"/>
                    </a:cubicBezTo>
                    <a:cubicBezTo>
                      <a:pt x="641758" y="299825"/>
                      <a:pt x="606883" y="290990"/>
                      <a:pt x="643773" y="303316"/>
                    </a:cubicBezTo>
                    <a:cubicBezTo>
                      <a:pt x="706434" y="345900"/>
                      <a:pt x="591866" y="278411"/>
                      <a:pt x="687103" y="334266"/>
                    </a:cubicBezTo>
                    <a:cubicBezTo>
                      <a:pt x="697816" y="345046"/>
                      <a:pt x="711880" y="352235"/>
                      <a:pt x="724244" y="359027"/>
                    </a:cubicBezTo>
                    <a:cubicBezTo>
                      <a:pt x="740643" y="374372"/>
                      <a:pt x="753945" y="379033"/>
                      <a:pt x="761385" y="383787"/>
                    </a:cubicBezTo>
                    <a:cubicBezTo>
                      <a:pt x="767566" y="387386"/>
                      <a:pt x="771844" y="393311"/>
                      <a:pt x="779955" y="396168"/>
                    </a:cubicBezTo>
                    <a:cubicBezTo>
                      <a:pt x="797246" y="405386"/>
                      <a:pt x="801190" y="406449"/>
                      <a:pt x="817096" y="408548"/>
                    </a:cubicBezTo>
                    <a:cubicBezTo>
                      <a:pt x="832425" y="419413"/>
                      <a:pt x="839686" y="424206"/>
                      <a:pt x="860427" y="433308"/>
                    </a:cubicBezTo>
                    <a:cubicBezTo>
                      <a:pt x="874364" y="437460"/>
                      <a:pt x="885820" y="439059"/>
                      <a:pt x="897568" y="445689"/>
                    </a:cubicBezTo>
                    <a:cubicBezTo>
                      <a:pt x="954506" y="479806"/>
                      <a:pt x="886256" y="436050"/>
                      <a:pt x="934709" y="464259"/>
                    </a:cubicBezTo>
                    <a:cubicBezTo>
                      <a:pt x="978289" y="487051"/>
                      <a:pt x="931914" y="472571"/>
                      <a:pt x="978039" y="482829"/>
                    </a:cubicBezTo>
                    <a:cubicBezTo>
                      <a:pt x="1011261" y="499465"/>
                      <a:pt x="980866" y="488036"/>
                      <a:pt x="1015180" y="501400"/>
                    </a:cubicBezTo>
                    <a:cubicBezTo>
                      <a:pt x="1024087" y="504919"/>
                      <a:pt x="1031393" y="510259"/>
                      <a:pt x="1039941" y="513780"/>
                    </a:cubicBezTo>
                    <a:cubicBezTo>
                      <a:pt x="1048135" y="517414"/>
                      <a:pt x="1056080" y="517159"/>
                      <a:pt x="1064701" y="519970"/>
                    </a:cubicBezTo>
                    <a:cubicBezTo>
                      <a:pt x="1071355" y="522016"/>
                      <a:pt x="1076902" y="524152"/>
                      <a:pt x="1083272" y="526160"/>
                    </a:cubicBezTo>
                    <a:cubicBezTo>
                      <a:pt x="1141631" y="558561"/>
                      <a:pt x="1051950" y="498176"/>
                      <a:pt x="1126603" y="550921"/>
                    </a:cubicBezTo>
                    <a:cubicBezTo>
                      <a:pt x="1139634" y="555714"/>
                      <a:pt x="1152046" y="567453"/>
                      <a:pt x="1163743" y="575681"/>
                    </a:cubicBezTo>
                    <a:cubicBezTo>
                      <a:pt x="1170436" y="580010"/>
                      <a:pt x="1178037" y="582381"/>
                      <a:pt x="1182314" y="588062"/>
                    </a:cubicBezTo>
                    <a:cubicBezTo>
                      <a:pt x="1187111" y="593905"/>
                      <a:pt x="1194517" y="602865"/>
                      <a:pt x="1200884" y="606632"/>
                    </a:cubicBezTo>
                    <a:cubicBezTo>
                      <a:pt x="1212891" y="618226"/>
                      <a:pt x="1227304" y="621587"/>
                      <a:pt x="1238025" y="631393"/>
                    </a:cubicBezTo>
                    <a:cubicBezTo>
                      <a:pt x="1250351" y="645484"/>
                      <a:pt x="1266829" y="654075"/>
                      <a:pt x="1275166" y="668533"/>
                    </a:cubicBezTo>
                    <a:cubicBezTo>
                      <a:pt x="1281179" y="683675"/>
                      <a:pt x="1289169" y="695264"/>
                      <a:pt x="1299926" y="705674"/>
                    </a:cubicBezTo>
                    <a:cubicBezTo>
                      <a:pt x="1317324" y="765212"/>
                      <a:pt x="1316049" y="741479"/>
                      <a:pt x="1306116" y="817096"/>
                    </a:cubicBezTo>
                    <a:cubicBezTo>
                      <a:pt x="1305081" y="824940"/>
                      <a:pt x="1302113" y="833946"/>
                      <a:pt x="1299926" y="841857"/>
                    </a:cubicBezTo>
                    <a:cubicBezTo>
                      <a:pt x="1294788" y="860863"/>
                      <a:pt x="1293393" y="866118"/>
                      <a:pt x="1275166" y="878998"/>
                    </a:cubicBezTo>
                    <a:cubicBezTo>
                      <a:pt x="1269553" y="883048"/>
                      <a:pt x="1262596" y="884178"/>
                      <a:pt x="1256595" y="885188"/>
                    </a:cubicBezTo>
                    <a:cubicBezTo>
                      <a:pt x="1235888" y="893650"/>
                      <a:pt x="1228825" y="888247"/>
                      <a:pt x="1207074" y="897568"/>
                    </a:cubicBezTo>
                    <a:cubicBezTo>
                      <a:pt x="1184869" y="932638"/>
                      <a:pt x="1210692" y="905435"/>
                      <a:pt x="1176124" y="928519"/>
                    </a:cubicBezTo>
                    <a:cubicBezTo>
                      <a:pt x="1170194" y="934127"/>
                      <a:pt x="1166158" y="943690"/>
                      <a:pt x="1157553" y="947089"/>
                    </a:cubicBezTo>
                    <a:cubicBezTo>
                      <a:pt x="1143883" y="952737"/>
                      <a:pt x="1131230" y="953941"/>
                      <a:pt x="1120412" y="959469"/>
                    </a:cubicBezTo>
                    <a:cubicBezTo>
                      <a:pt x="1089912" y="974977"/>
                      <a:pt x="1102269" y="966899"/>
                      <a:pt x="1077082" y="978040"/>
                    </a:cubicBezTo>
                    <a:cubicBezTo>
                      <a:pt x="1067483" y="985340"/>
                      <a:pt x="1061973" y="992415"/>
                      <a:pt x="1052321" y="996610"/>
                    </a:cubicBezTo>
                    <a:cubicBezTo>
                      <a:pt x="1038559" y="1005747"/>
                      <a:pt x="1024028" y="1011915"/>
                      <a:pt x="1008990" y="1015181"/>
                    </a:cubicBezTo>
                    <a:cubicBezTo>
                      <a:pt x="955331" y="1027441"/>
                      <a:pt x="1026796" y="1007276"/>
                      <a:pt x="947089" y="1033751"/>
                    </a:cubicBezTo>
                    <a:cubicBezTo>
                      <a:pt x="941942" y="1036245"/>
                      <a:pt x="933960" y="1035811"/>
                      <a:pt x="928518" y="1039941"/>
                    </a:cubicBezTo>
                    <a:cubicBezTo>
                      <a:pt x="922277" y="1043390"/>
                      <a:pt x="916807" y="1048392"/>
                      <a:pt x="909948" y="1052321"/>
                    </a:cubicBezTo>
                    <a:cubicBezTo>
                      <a:pt x="894706" y="1060486"/>
                      <a:pt x="883171" y="1057859"/>
                      <a:pt x="866617" y="1064702"/>
                    </a:cubicBezTo>
                    <a:cubicBezTo>
                      <a:pt x="856358" y="1068014"/>
                      <a:pt x="851280" y="1073428"/>
                      <a:pt x="841857" y="1077082"/>
                    </a:cubicBezTo>
                    <a:cubicBezTo>
                      <a:pt x="835720" y="1079787"/>
                      <a:pt x="830457" y="1081357"/>
                      <a:pt x="823286" y="1083272"/>
                    </a:cubicBezTo>
                    <a:cubicBezTo>
                      <a:pt x="809390" y="1089525"/>
                      <a:pt x="800236" y="1104848"/>
                      <a:pt x="786145" y="1108032"/>
                    </a:cubicBezTo>
                    <a:cubicBezTo>
                      <a:pt x="779905" y="1110022"/>
                      <a:pt x="774075" y="1111450"/>
                      <a:pt x="767575" y="1114223"/>
                    </a:cubicBezTo>
                    <a:cubicBezTo>
                      <a:pt x="758181" y="1118984"/>
                      <a:pt x="752375" y="1123575"/>
                      <a:pt x="742815" y="1126603"/>
                    </a:cubicBezTo>
                    <a:cubicBezTo>
                      <a:pt x="735192" y="1129424"/>
                      <a:pt x="727924" y="1131251"/>
                      <a:pt x="718054" y="1132793"/>
                    </a:cubicBezTo>
                    <a:cubicBezTo>
                      <a:pt x="712495" y="1137032"/>
                      <a:pt x="706479" y="1142727"/>
                      <a:pt x="699484" y="1145173"/>
                    </a:cubicBezTo>
                    <a:cubicBezTo>
                      <a:pt x="691622" y="1150211"/>
                      <a:pt x="663264" y="1155976"/>
                      <a:pt x="656153" y="1157554"/>
                    </a:cubicBezTo>
                    <a:cubicBezTo>
                      <a:pt x="635578" y="1161963"/>
                      <a:pt x="594251" y="1169934"/>
                      <a:pt x="594251" y="1169934"/>
                    </a:cubicBezTo>
                    <a:cubicBezTo>
                      <a:pt x="542246" y="1221072"/>
                      <a:pt x="605818" y="1158837"/>
                      <a:pt x="550921" y="1213265"/>
                    </a:cubicBezTo>
                    <a:cubicBezTo>
                      <a:pt x="545426" y="1217863"/>
                      <a:pt x="538023" y="1220909"/>
                      <a:pt x="532350" y="1225645"/>
                    </a:cubicBezTo>
                    <a:cubicBezTo>
                      <a:pt x="532245" y="1225307"/>
                      <a:pt x="485913" y="1271499"/>
                      <a:pt x="476639" y="1281356"/>
                    </a:cubicBezTo>
                    <a:cubicBezTo>
                      <a:pt x="471119" y="1288010"/>
                      <a:pt x="462433" y="1293443"/>
                      <a:pt x="458069" y="1299926"/>
                    </a:cubicBezTo>
                    <a:cubicBezTo>
                      <a:pt x="436211" y="1335943"/>
                      <a:pt x="449020" y="1317549"/>
                      <a:pt x="408548" y="1355638"/>
                    </a:cubicBezTo>
                    <a:cubicBezTo>
                      <a:pt x="403583" y="1360966"/>
                      <a:pt x="394915" y="1368600"/>
                      <a:pt x="389977" y="1374208"/>
                    </a:cubicBezTo>
                    <a:cubicBezTo>
                      <a:pt x="386090" y="1380175"/>
                      <a:pt x="383086" y="1388855"/>
                      <a:pt x="377597" y="1392778"/>
                    </a:cubicBezTo>
                    <a:cubicBezTo>
                      <a:pt x="372324" y="1396059"/>
                      <a:pt x="364136" y="1397018"/>
                      <a:pt x="359027" y="1398969"/>
                    </a:cubicBezTo>
                    <a:cubicBezTo>
                      <a:pt x="353028" y="1402490"/>
                      <a:pt x="346450" y="1406310"/>
                      <a:pt x="340456" y="1411349"/>
                    </a:cubicBezTo>
                    <a:cubicBezTo>
                      <a:pt x="330731" y="1419646"/>
                      <a:pt x="310177" y="1436130"/>
                      <a:pt x="297125" y="1442299"/>
                    </a:cubicBezTo>
                    <a:cubicBezTo>
                      <a:pt x="280560" y="1454136"/>
                      <a:pt x="264530" y="1458155"/>
                      <a:pt x="247604" y="1467059"/>
                    </a:cubicBezTo>
                    <a:cubicBezTo>
                      <a:pt x="242257" y="1470578"/>
                      <a:pt x="233920" y="1475557"/>
                      <a:pt x="229034" y="1479440"/>
                    </a:cubicBezTo>
                    <a:cubicBezTo>
                      <a:pt x="221217" y="1487136"/>
                      <a:pt x="213156" y="1491299"/>
                      <a:pt x="204273" y="1498011"/>
                    </a:cubicBezTo>
                    <a:cubicBezTo>
                      <a:pt x="193015" y="1505467"/>
                      <a:pt x="183069" y="1509068"/>
                      <a:pt x="173323" y="1516580"/>
                    </a:cubicBezTo>
                    <a:cubicBezTo>
                      <a:pt x="165426" y="1524902"/>
                      <a:pt x="156667" y="1532703"/>
                      <a:pt x="148562" y="1541342"/>
                    </a:cubicBezTo>
                    <a:cubicBezTo>
                      <a:pt x="140952" y="1548659"/>
                      <a:pt x="131460" y="1553365"/>
                      <a:pt x="123802" y="1559911"/>
                    </a:cubicBezTo>
                    <a:cubicBezTo>
                      <a:pt x="95900" y="1584240"/>
                      <a:pt x="115209" y="1565124"/>
                      <a:pt x="80471" y="1584672"/>
                    </a:cubicBezTo>
                    <a:cubicBezTo>
                      <a:pt x="71548" y="1589839"/>
                      <a:pt x="43451" y="1610743"/>
                      <a:pt x="37140" y="1615623"/>
                    </a:cubicBezTo>
                    <a:cubicBezTo>
                      <a:pt x="31756" y="1620927"/>
                      <a:pt x="24060" y="1629338"/>
                      <a:pt x="18569" y="1634193"/>
                    </a:cubicBezTo>
                    <a:cubicBezTo>
                      <a:pt x="1716" y="1679384"/>
                      <a:pt x="8825" y="1656540"/>
                      <a:pt x="0" y="1696094"/>
                    </a:cubicBezTo>
                    <a:cubicBezTo>
                      <a:pt x="5200" y="1716941"/>
                      <a:pt x="18631" y="1737389"/>
                      <a:pt x="18569" y="1751805"/>
                    </a:cubicBezTo>
                    <a:cubicBezTo>
                      <a:pt x="20873" y="1758023"/>
                      <a:pt x="20521" y="1766374"/>
                      <a:pt x="24760" y="1770376"/>
                    </a:cubicBezTo>
                    <a:cubicBezTo>
                      <a:pt x="49797" y="1794230"/>
                      <a:pt x="36665" y="1782085"/>
                      <a:pt x="55710" y="1807517"/>
                    </a:cubicBezTo>
                    <a:cubicBezTo>
                      <a:pt x="56335" y="1844972"/>
                      <a:pt x="57854" y="1888877"/>
                      <a:pt x="61900" y="1925129"/>
                    </a:cubicBezTo>
                    <a:cubicBezTo>
                      <a:pt x="63116" y="1946008"/>
                      <a:pt x="71241" y="1964515"/>
                      <a:pt x="74281" y="1987030"/>
                    </a:cubicBezTo>
                    <a:cubicBezTo>
                      <a:pt x="76406" y="2002683"/>
                      <a:pt x="76896" y="2015166"/>
                      <a:pt x="80471" y="2030361"/>
                    </a:cubicBezTo>
                    <a:cubicBezTo>
                      <a:pt x="81285" y="2042895"/>
                      <a:pt x="86255" y="2057060"/>
                      <a:pt x="86661" y="2067502"/>
                    </a:cubicBezTo>
                    <a:cubicBezTo>
                      <a:pt x="95908" y="2115305"/>
                      <a:pt x="102447" y="2121466"/>
                      <a:pt x="86661" y="2104643"/>
                    </a:cubicBezTo>
                  </a:path>
                </a:pathLst>
              </a:custGeom>
              <a:noFill/>
              <a:ln w="28575"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5" name="Google Shape;125;p1"/>
              <p:cNvSpPr/>
              <p:nvPr/>
            </p:nvSpPr>
            <p:spPr>
              <a:xfrm>
                <a:off x="10530074" y="1459900"/>
                <a:ext cx="1027561" cy="2092263"/>
              </a:xfrm>
              <a:custGeom>
                <a:avLst/>
                <a:gdLst/>
                <a:ahLst/>
                <a:cxnLst/>
                <a:rect l="l" t="t" r="r" b="b"/>
                <a:pathLst>
                  <a:path w="1027561" h="2092263" extrusionOk="0">
                    <a:moveTo>
                      <a:pt x="222844" y="0"/>
                    </a:moveTo>
                    <a:cubicBezTo>
                      <a:pt x="211468" y="9663"/>
                      <a:pt x="202237" y="22695"/>
                      <a:pt x="191893" y="30950"/>
                    </a:cubicBezTo>
                    <a:cubicBezTo>
                      <a:pt x="186821" y="34896"/>
                      <a:pt x="178939" y="34229"/>
                      <a:pt x="173323" y="37140"/>
                    </a:cubicBezTo>
                    <a:cubicBezTo>
                      <a:pt x="165797" y="41318"/>
                      <a:pt x="160891" y="45683"/>
                      <a:pt x="154753" y="49520"/>
                    </a:cubicBezTo>
                    <a:cubicBezTo>
                      <a:pt x="128985" y="169119"/>
                      <a:pt x="181985" y="29664"/>
                      <a:pt x="142372" y="154752"/>
                    </a:cubicBezTo>
                    <a:cubicBezTo>
                      <a:pt x="138285" y="212620"/>
                      <a:pt x="143618" y="189383"/>
                      <a:pt x="123802" y="229034"/>
                    </a:cubicBezTo>
                    <a:cubicBezTo>
                      <a:pt x="121447" y="237243"/>
                      <a:pt x="119196" y="246323"/>
                      <a:pt x="117612" y="253794"/>
                    </a:cubicBezTo>
                    <a:cubicBezTo>
                      <a:pt x="115779" y="259673"/>
                      <a:pt x="112312" y="266808"/>
                      <a:pt x="111422" y="272365"/>
                    </a:cubicBezTo>
                    <a:cubicBezTo>
                      <a:pt x="110054" y="294752"/>
                      <a:pt x="107333" y="314698"/>
                      <a:pt x="99041" y="334266"/>
                    </a:cubicBezTo>
                    <a:cubicBezTo>
                      <a:pt x="95723" y="340253"/>
                      <a:pt x="96712" y="347699"/>
                      <a:pt x="92851" y="352837"/>
                    </a:cubicBezTo>
                    <a:cubicBezTo>
                      <a:pt x="85626" y="365845"/>
                      <a:pt x="68091" y="389978"/>
                      <a:pt x="68091" y="389977"/>
                    </a:cubicBezTo>
                    <a:cubicBezTo>
                      <a:pt x="63384" y="414803"/>
                      <a:pt x="54366" y="477993"/>
                      <a:pt x="43331" y="501400"/>
                    </a:cubicBezTo>
                    <a:cubicBezTo>
                      <a:pt x="38243" y="516481"/>
                      <a:pt x="38048" y="520927"/>
                      <a:pt x="30950" y="538540"/>
                    </a:cubicBezTo>
                    <a:cubicBezTo>
                      <a:pt x="30722" y="541632"/>
                      <a:pt x="27810" y="550687"/>
                      <a:pt x="24760" y="557111"/>
                    </a:cubicBezTo>
                    <a:cubicBezTo>
                      <a:pt x="20581" y="571405"/>
                      <a:pt x="19810" y="584026"/>
                      <a:pt x="18570" y="600442"/>
                    </a:cubicBezTo>
                    <a:cubicBezTo>
                      <a:pt x="16770" y="611390"/>
                      <a:pt x="13243" y="625319"/>
                      <a:pt x="12380" y="637582"/>
                    </a:cubicBezTo>
                    <a:cubicBezTo>
                      <a:pt x="7435" y="687028"/>
                      <a:pt x="1" y="786147"/>
                      <a:pt x="0" y="786146"/>
                    </a:cubicBezTo>
                    <a:cubicBezTo>
                      <a:pt x="1505" y="980992"/>
                      <a:pt x="10099" y="1144718"/>
                      <a:pt x="6189" y="1330877"/>
                    </a:cubicBezTo>
                    <a:cubicBezTo>
                      <a:pt x="5454" y="1345016"/>
                      <a:pt x="7948" y="1355857"/>
                      <a:pt x="12380" y="1368018"/>
                    </a:cubicBezTo>
                    <a:cubicBezTo>
                      <a:pt x="13847" y="1374490"/>
                      <a:pt x="13533" y="1382197"/>
                      <a:pt x="18570" y="1386588"/>
                    </a:cubicBezTo>
                    <a:cubicBezTo>
                      <a:pt x="29506" y="1394739"/>
                      <a:pt x="42704" y="1402359"/>
                      <a:pt x="55710" y="1411349"/>
                    </a:cubicBezTo>
                    <a:cubicBezTo>
                      <a:pt x="64936" y="1418375"/>
                      <a:pt x="71693" y="1425080"/>
                      <a:pt x="80471" y="1429919"/>
                    </a:cubicBezTo>
                    <a:cubicBezTo>
                      <a:pt x="85867" y="1435564"/>
                      <a:pt x="92468" y="1436397"/>
                      <a:pt x="99041" y="1442299"/>
                    </a:cubicBezTo>
                    <a:cubicBezTo>
                      <a:pt x="106822" y="1448235"/>
                      <a:pt x="110668" y="1454793"/>
                      <a:pt x="117612" y="1460870"/>
                    </a:cubicBezTo>
                    <a:cubicBezTo>
                      <a:pt x="129357" y="1470005"/>
                      <a:pt x="154752" y="1485630"/>
                      <a:pt x="154753" y="1485630"/>
                    </a:cubicBezTo>
                    <a:cubicBezTo>
                      <a:pt x="178333" y="1526449"/>
                      <a:pt x="151168" y="1482903"/>
                      <a:pt x="185703" y="1516581"/>
                    </a:cubicBezTo>
                    <a:cubicBezTo>
                      <a:pt x="197151" y="1525838"/>
                      <a:pt x="205937" y="1537511"/>
                      <a:pt x="216654" y="1547531"/>
                    </a:cubicBezTo>
                    <a:cubicBezTo>
                      <a:pt x="223422" y="1554023"/>
                      <a:pt x="233691" y="1559444"/>
                      <a:pt x="241414" y="1566102"/>
                    </a:cubicBezTo>
                    <a:cubicBezTo>
                      <a:pt x="260423" y="1580423"/>
                      <a:pt x="264670" y="1580121"/>
                      <a:pt x="284745" y="1597052"/>
                    </a:cubicBezTo>
                    <a:cubicBezTo>
                      <a:pt x="292175" y="1602594"/>
                      <a:pt x="296014" y="1611714"/>
                      <a:pt x="303316" y="1615623"/>
                    </a:cubicBezTo>
                    <a:cubicBezTo>
                      <a:pt x="335630" y="1640566"/>
                      <a:pt x="330943" y="1637020"/>
                      <a:pt x="359027" y="1646573"/>
                    </a:cubicBezTo>
                    <a:cubicBezTo>
                      <a:pt x="386650" y="1664213"/>
                      <a:pt x="394644" y="1672669"/>
                      <a:pt x="420928" y="1683714"/>
                    </a:cubicBezTo>
                    <a:cubicBezTo>
                      <a:pt x="427055" y="1686409"/>
                      <a:pt x="433406" y="1688081"/>
                      <a:pt x="439498" y="1689904"/>
                    </a:cubicBezTo>
                    <a:cubicBezTo>
                      <a:pt x="448101" y="1696439"/>
                      <a:pt x="454737" y="1702460"/>
                      <a:pt x="464259" y="1708475"/>
                    </a:cubicBezTo>
                    <a:cubicBezTo>
                      <a:pt x="479208" y="1718758"/>
                      <a:pt x="501071" y="1723592"/>
                      <a:pt x="513780" y="1733235"/>
                    </a:cubicBezTo>
                    <a:cubicBezTo>
                      <a:pt x="520948" y="1736318"/>
                      <a:pt x="526568" y="1740733"/>
                      <a:pt x="532350" y="1745616"/>
                    </a:cubicBezTo>
                    <a:cubicBezTo>
                      <a:pt x="551708" y="1763271"/>
                      <a:pt x="546496" y="1765863"/>
                      <a:pt x="569491" y="1776566"/>
                    </a:cubicBezTo>
                    <a:cubicBezTo>
                      <a:pt x="575225" y="1779368"/>
                      <a:pt x="581981" y="1780575"/>
                      <a:pt x="588062" y="1782756"/>
                    </a:cubicBezTo>
                    <a:cubicBezTo>
                      <a:pt x="594591" y="1789362"/>
                      <a:pt x="600781" y="1796134"/>
                      <a:pt x="606632" y="1801327"/>
                    </a:cubicBezTo>
                    <a:cubicBezTo>
                      <a:pt x="617373" y="1810829"/>
                      <a:pt x="633175" y="1812965"/>
                      <a:pt x="643773" y="1826087"/>
                    </a:cubicBezTo>
                    <a:cubicBezTo>
                      <a:pt x="656240" y="1837591"/>
                      <a:pt x="667024" y="1851509"/>
                      <a:pt x="680913" y="1863227"/>
                    </a:cubicBezTo>
                    <a:cubicBezTo>
                      <a:pt x="720784" y="1892718"/>
                      <a:pt x="672837" y="1852108"/>
                      <a:pt x="724244" y="1894179"/>
                    </a:cubicBezTo>
                    <a:cubicBezTo>
                      <a:pt x="730771" y="1898130"/>
                      <a:pt x="737679" y="1901751"/>
                      <a:pt x="742815" y="1906559"/>
                    </a:cubicBezTo>
                    <a:cubicBezTo>
                      <a:pt x="749666" y="1911673"/>
                      <a:pt x="754567" y="1919410"/>
                      <a:pt x="761385" y="1925129"/>
                    </a:cubicBezTo>
                    <a:cubicBezTo>
                      <a:pt x="772804" y="1935884"/>
                      <a:pt x="785927" y="1941401"/>
                      <a:pt x="798526" y="1949890"/>
                    </a:cubicBezTo>
                    <a:cubicBezTo>
                      <a:pt x="805587" y="1954717"/>
                      <a:pt x="809370" y="1959242"/>
                      <a:pt x="817096" y="1962270"/>
                    </a:cubicBezTo>
                    <a:cubicBezTo>
                      <a:pt x="825237" y="1966437"/>
                      <a:pt x="833934" y="1969418"/>
                      <a:pt x="841857" y="1974650"/>
                    </a:cubicBezTo>
                    <a:cubicBezTo>
                      <a:pt x="852369" y="1983138"/>
                      <a:pt x="865540" y="1995016"/>
                      <a:pt x="878998" y="1999411"/>
                    </a:cubicBezTo>
                    <a:cubicBezTo>
                      <a:pt x="886782" y="2003126"/>
                      <a:pt x="896573" y="2007109"/>
                      <a:pt x="903758" y="2011791"/>
                    </a:cubicBezTo>
                    <a:cubicBezTo>
                      <a:pt x="914349" y="2019240"/>
                      <a:pt x="927439" y="2028771"/>
                      <a:pt x="940898" y="2036552"/>
                    </a:cubicBezTo>
                    <a:cubicBezTo>
                      <a:pt x="946199" y="2039643"/>
                      <a:pt x="952517" y="2045230"/>
                      <a:pt x="959469" y="2048931"/>
                    </a:cubicBezTo>
                    <a:cubicBezTo>
                      <a:pt x="967167" y="2053230"/>
                      <a:pt x="975319" y="2053586"/>
                      <a:pt x="978040" y="2055121"/>
                    </a:cubicBezTo>
                    <a:cubicBezTo>
                      <a:pt x="1019661" y="2083210"/>
                      <a:pt x="1006065" y="2073218"/>
                      <a:pt x="1027561" y="2092263"/>
                    </a:cubicBezTo>
                  </a:path>
                </a:pathLst>
              </a:custGeom>
              <a:noFill/>
              <a:ln w="25400" cap="rnd" cmpd="sng">
                <a:solidFill>
                  <a:srgbClr val="00FA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126" name="Google Shape;126;p1"/>
            <p:cNvPicPr preferRelativeResize="0"/>
            <p:nvPr/>
          </p:nvPicPr>
          <p:blipFill rotWithShape="1">
            <a:blip r:embed="rId14">
              <a:alphaModFix/>
            </a:blip>
            <a:srcRect t="51168"/>
            <a:stretch/>
          </p:blipFill>
          <p:spPr>
            <a:xfrm rot="1349616">
              <a:off x="232676" y="3796907"/>
              <a:ext cx="820685" cy="400752"/>
            </a:xfrm>
            <a:prstGeom prst="rect">
              <a:avLst/>
            </a:prstGeom>
            <a:noFill/>
            <a:ln>
              <a:noFill/>
            </a:ln>
          </p:spPr>
        </p:pic>
        <p:pic>
          <p:nvPicPr>
            <p:cNvPr id="127" name="Google Shape;127;p1" descr="MapDescription automatically generated"/>
            <p:cNvPicPr preferRelativeResize="0"/>
            <p:nvPr/>
          </p:nvPicPr>
          <p:blipFill rotWithShape="1">
            <a:blip r:embed="rId15">
              <a:alphaModFix/>
            </a:blip>
            <a:srcRect l="6676" t="3311" r="8549"/>
            <a:stretch/>
          </p:blipFill>
          <p:spPr>
            <a:xfrm>
              <a:off x="9594901" y="1834660"/>
              <a:ext cx="2423621" cy="1798673"/>
            </a:xfrm>
            <a:prstGeom prst="rect">
              <a:avLst/>
            </a:prstGeom>
            <a:noFill/>
            <a:ln w="9525" cap="flat" cmpd="sng">
              <a:solidFill>
                <a:srgbClr val="0403FF"/>
              </a:solidFill>
              <a:prstDash val="solid"/>
              <a:round/>
              <a:headEnd type="none" w="sm" len="sm"/>
              <a:tailEnd type="none" w="sm" len="sm"/>
            </a:ln>
          </p:spPr>
        </p:pic>
      </p:grpSp>
      <p:cxnSp>
        <p:nvCxnSpPr>
          <p:cNvPr id="128" name="Google Shape;128;p1"/>
          <p:cNvCxnSpPr/>
          <p:nvPr/>
        </p:nvCxnSpPr>
        <p:spPr>
          <a:xfrm flipH="1">
            <a:off x="3475314" y="5246689"/>
            <a:ext cx="4842146" cy="22213"/>
          </a:xfrm>
          <a:prstGeom prst="straightConnector1">
            <a:avLst/>
          </a:prstGeom>
          <a:noFill/>
          <a:ln w="31750" cap="flat" cmpd="sng">
            <a:solidFill>
              <a:srgbClr val="0403FF"/>
            </a:solidFill>
            <a:prstDash val="solid"/>
            <a:miter lim="800000"/>
            <a:headEnd type="stealth" w="lg" len="lg"/>
            <a:tailEnd type="none" w="sm" len="sm"/>
          </a:ln>
        </p:spPr>
      </p:cxnSp>
      <p:sp>
        <p:nvSpPr>
          <p:cNvPr id="2" name="TextBox 1">
            <a:extLst>
              <a:ext uri="{FF2B5EF4-FFF2-40B4-BE49-F238E27FC236}">
                <a16:creationId xmlns:a16="http://schemas.microsoft.com/office/drawing/2014/main" id="{04EC1A15-C473-1813-DF2D-224F80DABBAC}"/>
              </a:ext>
            </a:extLst>
          </p:cNvPr>
          <p:cNvSpPr txBox="1"/>
          <p:nvPr/>
        </p:nvSpPr>
        <p:spPr>
          <a:xfrm>
            <a:off x="4493629" y="5428604"/>
            <a:ext cx="2578206" cy="400110"/>
          </a:xfrm>
          <a:prstGeom prst="rect">
            <a:avLst/>
          </a:prstGeom>
          <a:noFill/>
        </p:spPr>
        <p:txBody>
          <a:bodyPr wrap="none" rtlCol="0">
            <a:spAutoFit/>
          </a:bodyPr>
          <a:lstStyle/>
          <a:p>
            <a:r>
              <a:rPr lang="en-US" sz="2000" b="1" dirty="0">
                <a:solidFill>
                  <a:srgbClr val="002060"/>
                </a:solidFill>
                <a:latin typeface="Arial" panose="020B0604020202020204" pitchFamily="34" charset="0"/>
                <a:cs typeface="Arial" panose="020B0604020202020204" pitchFamily="34" charset="0"/>
              </a:rPr>
              <a:t>Version March 2024</a:t>
            </a:r>
          </a:p>
        </p:txBody>
      </p:sp>
      <p:pic>
        <p:nvPicPr>
          <p:cNvPr id="18" name="Audio 17">
            <a:extLst>
              <a:ext uri="{FF2B5EF4-FFF2-40B4-BE49-F238E27FC236}">
                <a16:creationId xmlns:a16="http://schemas.microsoft.com/office/drawing/2014/main" id="{E8A320BB-FF0D-0C6D-86F6-7B4FB10CE177}"/>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163300" y="5829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1341"/>
    </mc:Choice>
    <mc:Fallback>
      <p:transition spd="slow" advTm="51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10"/>
          <p:cNvSpPr txBox="1"/>
          <p:nvPr/>
        </p:nvSpPr>
        <p:spPr>
          <a:xfrm>
            <a:off x="1" y="-1145"/>
            <a:ext cx="12191999" cy="461665"/>
          </a:xfrm>
          <a:prstGeom prst="rect">
            <a:avLst/>
          </a:prstGeom>
          <a:gradFill>
            <a:gsLst>
              <a:gs pos="0">
                <a:srgbClr val="FFC000"/>
              </a:gs>
              <a:gs pos="65000">
                <a:srgbClr val="F0EBD5"/>
              </a:gs>
              <a:gs pos="100000">
                <a:schemeClr val="lt1"/>
              </a:gs>
            </a:gsLst>
            <a:lin ang="5400000" scaled="0"/>
          </a:gradFill>
          <a:ln>
            <a:noFill/>
          </a:ln>
        </p:spPr>
        <p:txBody>
          <a:bodyPr spcFirstLastPara="1" wrap="square" lIns="91425" tIns="45700" rIns="91425" bIns="45700" anchor="b" anchorCtr="0">
            <a:spAutoFit/>
          </a:bodyPr>
          <a:lstStyle/>
          <a:p>
            <a:pPr marL="0" marR="0" lvl="0" indent="0" algn="ctr" rtl="0">
              <a:lnSpc>
                <a:spcPct val="100000"/>
              </a:lnSpc>
              <a:spcBef>
                <a:spcPts val="0"/>
              </a:spcBef>
              <a:spcAft>
                <a:spcPts val="0"/>
              </a:spcAft>
              <a:buClr>
                <a:srgbClr val="002060"/>
              </a:buClr>
              <a:buSzPts val="2400"/>
              <a:buFont typeface="Arial"/>
              <a:buNone/>
            </a:pPr>
            <a:r>
              <a:rPr lang="en-GB" sz="2400" b="0" i="0" u="none" strike="noStrike" cap="none" dirty="0">
                <a:solidFill>
                  <a:srgbClr val="002060"/>
                </a:solidFill>
                <a:latin typeface="Arial"/>
                <a:ea typeface="Arial"/>
                <a:cs typeface="Arial"/>
                <a:sym typeface="Arial"/>
              </a:rPr>
              <a:t>Pump flowrate at ground (preparation):  </a:t>
            </a:r>
            <a:r>
              <a:rPr lang="en-GB" sz="2400" b="0" i="1" u="none" strike="noStrike" cap="none" dirty="0">
                <a:solidFill>
                  <a:srgbClr val="002060"/>
                </a:solidFill>
                <a:latin typeface="Arial"/>
                <a:ea typeface="Arial"/>
                <a:cs typeface="Arial"/>
                <a:sym typeface="Arial"/>
              </a:rPr>
              <a:t>𝚽</a:t>
            </a:r>
            <a:r>
              <a:rPr lang="en-GB" sz="2400" b="0" i="1" u="none" strike="noStrike" cap="none" baseline="-25000" dirty="0">
                <a:solidFill>
                  <a:srgbClr val="002060"/>
                </a:solidFill>
                <a:latin typeface="Arial"/>
                <a:ea typeface="Arial"/>
                <a:cs typeface="Arial"/>
                <a:sym typeface="Arial"/>
              </a:rPr>
              <a:t>PM</a:t>
            </a:r>
            <a:r>
              <a:rPr lang="en-GB" sz="2400" b="0" i="1" u="none" strike="noStrike" cap="none" dirty="0">
                <a:solidFill>
                  <a:srgbClr val="002060"/>
                </a:solidFill>
                <a:latin typeface="Arial"/>
                <a:ea typeface="Arial"/>
                <a:cs typeface="Arial"/>
                <a:sym typeface="Arial"/>
              </a:rPr>
              <a:t> </a:t>
            </a:r>
            <a:r>
              <a:rPr lang="en-GB" sz="2400" b="0" i="0" u="none" strike="noStrike" cap="none" dirty="0">
                <a:solidFill>
                  <a:srgbClr val="002060"/>
                </a:solidFill>
                <a:latin typeface="Arial"/>
                <a:ea typeface="Arial"/>
                <a:cs typeface="Arial"/>
                <a:sym typeface="Arial"/>
              </a:rPr>
              <a:t>&amp; uncertainty  </a:t>
            </a:r>
            <a:r>
              <a:rPr lang="en-GB" sz="2400" b="0" i="1" u="none" strike="noStrike" cap="none" dirty="0" err="1">
                <a:solidFill>
                  <a:srgbClr val="002060"/>
                </a:solidFill>
                <a:latin typeface="Arial"/>
                <a:ea typeface="Arial"/>
                <a:cs typeface="Arial"/>
                <a:sym typeface="Arial"/>
              </a:rPr>
              <a:t>Δ</a:t>
            </a:r>
            <a:r>
              <a:rPr lang="en-GB" sz="2400" b="0" i="1" u="none" strike="noStrike" cap="none" dirty="0">
                <a:solidFill>
                  <a:srgbClr val="002060"/>
                </a:solidFill>
                <a:latin typeface="Arial"/>
                <a:ea typeface="Arial"/>
                <a:cs typeface="Arial"/>
                <a:sym typeface="Arial"/>
              </a:rPr>
              <a:t> 𝚽</a:t>
            </a:r>
            <a:r>
              <a:rPr lang="en-GB" sz="2400" b="0" i="1" u="none" strike="noStrike" cap="none" baseline="-25000" dirty="0">
                <a:solidFill>
                  <a:srgbClr val="002060"/>
                </a:solidFill>
                <a:latin typeface="Arial"/>
                <a:ea typeface="Arial"/>
                <a:cs typeface="Arial"/>
                <a:sym typeface="Arial"/>
              </a:rPr>
              <a:t>PM </a:t>
            </a:r>
            <a:r>
              <a:rPr lang="en-GB" sz="2400" b="0" i="1" u="none" strike="noStrike" cap="none" dirty="0">
                <a:solidFill>
                  <a:srgbClr val="002060"/>
                </a:solidFill>
                <a:latin typeface="Arial"/>
                <a:ea typeface="Arial"/>
                <a:cs typeface="Arial"/>
                <a:sym typeface="Arial"/>
              </a:rPr>
              <a:t>(Section C-6.1)</a:t>
            </a:r>
            <a:r>
              <a:rPr lang="en-GB" sz="2400" b="0" i="0" u="none" strike="noStrike" cap="none" baseline="30000" dirty="0">
                <a:solidFill>
                  <a:srgbClr val="002060"/>
                </a:solidFill>
                <a:latin typeface="Arial"/>
                <a:ea typeface="Arial"/>
                <a:cs typeface="Arial"/>
                <a:sym typeface="Arial"/>
              </a:rPr>
              <a:t> </a:t>
            </a:r>
            <a:endParaRPr sz="2000" b="0" i="1" u="none" strike="noStrike" cap="none" dirty="0">
              <a:solidFill>
                <a:srgbClr val="002060"/>
              </a:solidFill>
              <a:latin typeface="Arial"/>
              <a:ea typeface="Arial"/>
              <a:cs typeface="Arial"/>
              <a:sym typeface="Arial"/>
            </a:endParaRPr>
          </a:p>
        </p:txBody>
      </p:sp>
      <p:grpSp>
        <p:nvGrpSpPr>
          <p:cNvPr id="317" name="Google Shape;317;p10"/>
          <p:cNvGrpSpPr/>
          <p:nvPr/>
        </p:nvGrpSpPr>
        <p:grpSpPr>
          <a:xfrm>
            <a:off x="3397070" y="6375710"/>
            <a:ext cx="5397858" cy="425855"/>
            <a:chOff x="297089" y="5855279"/>
            <a:chExt cx="11719118" cy="924560"/>
          </a:xfrm>
        </p:grpSpPr>
        <p:pic>
          <p:nvPicPr>
            <p:cNvPr id="318" name="Google Shape;318;p10"/>
            <p:cNvPicPr preferRelativeResize="0"/>
            <p:nvPr/>
          </p:nvPicPr>
          <p:blipFill rotWithShape="1">
            <a:blip r:embed="rId5">
              <a:alphaModFix/>
            </a:blip>
            <a:srcRect/>
            <a:stretch/>
          </p:blipFill>
          <p:spPr>
            <a:xfrm>
              <a:off x="297089" y="5855279"/>
              <a:ext cx="1162720" cy="924560"/>
            </a:xfrm>
            <a:prstGeom prst="rect">
              <a:avLst/>
            </a:prstGeom>
            <a:noFill/>
            <a:ln>
              <a:noFill/>
            </a:ln>
          </p:spPr>
        </p:pic>
        <p:grpSp>
          <p:nvGrpSpPr>
            <p:cNvPr id="319" name="Google Shape;319;p10"/>
            <p:cNvGrpSpPr/>
            <p:nvPr/>
          </p:nvGrpSpPr>
          <p:grpSpPr>
            <a:xfrm>
              <a:off x="10679532" y="5996342"/>
              <a:ext cx="1336675" cy="549275"/>
              <a:chOff x="3726403" y="4704141"/>
              <a:chExt cx="1336675" cy="549275"/>
            </a:xfrm>
          </p:grpSpPr>
          <p:sp>
            <p:nvSpPr>
              <p:cNvPr id="320" name="Google Shape;320;p10"/>
              <p:cNvSpPr/>
              <p:nvPr/>
            </p:nvSpPr>
            <p:spPr>
              <a:xfrm>
                <a:off x="4336003" y="4820981"/>
                <a:ext cx="727075" cy="337820"/>
              </a:xfrm>
              <a:custGeom>
                <a:avLst/>
                <a:gdLst/>
                <a:ahLst/>
                <a:cxnLst/>
                <a:rect l="l" t="t" r="r" b="b"/>
                <a:pathLst>
                  <a:path w="1145" h="532" extrusionOk="0">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21" name="Google Shape;321;p10"/>
              <p:cNvPicPr preferRelativeResize="0"/>
              <p:nvPr/>
            </p:nvPicPr>
            <p:blipFill rotWithShape="1">
              <a:blip r:embed="rId6">
                <a:alphaModFix/>
              </a:blip>
              <a:srcRect/>
              <a:stretch/>
            </p:blipFill>
            <p:spPr>
              <a:xfrm>
                <a:off x="3726403" y="4704141"/>
                <a:ext cx="548005" cy="549275"/>
              </a:xfrm>
              <a:prstGeom prst="rect">
                <a:avLst/>
              </a:prstGeom>
              <a:noFill/>
              <a:ln>
                <a:noFill/>
              </a:ln>
            </p:spPr>
          </p:pic>
        </p:grpSp>
        <p:pic>
          <p:nvPicPr>
            <p:cNvPr id="322" name="Google Shape;322;p10"/>
            <p:cNvPicPr preferRelativeResize="0"/>
            <p:nvPr/>
          </p:nvPicPr>
          <p:blipFill rotWithShape="1">
            <a:blip r:embed="rId7">
              <a:alphaModFix/>
            </a:blip>
            <a:srcRect/>
            <a:stretch/>
          </p:blipFill>
          <p:spPr>
            <a:xfrm>
              <a:off x="5528849" y="5858948"/>
              <a:ext cx="1080135" cy="870585"/>
            </a:xfrm>
            <a:prstGeom prst="rect">
              <a:avLst/>
            </a:prstGeom>
            <a:noFill/>
            <a:ln>
              <a:noFill/>
            </a:ln>
          </p:spPr>
        </p:pic>
        <p:pic>
          <p:nvPicPr>
            <p:cNvPr id="323" name="Google Shape;323;p10"/>
            <p:cNvPicPr preferRelativeResize="0"/>
            <p:nvPr/>
          </p:nvPicPr>
          <p:blipFill rotWithShape="1">
            <a:blip r:embed="rId8">
              <a:alphaModFix/>
            </a:blip>
            <a:srcRect/>
            <a:stretch/>
          </p:blipFill>
          <p:spPr>
            <a:xfrm>
              <a:off x="7132917" y="5910935"/>
              <a:ext cx="1080135" cy="720090"/>
            </a:xfrm>
            <a:prstGeom prst="rect">
              <a:avLst/>
            </a:prstGeom>
            <a:noFill/>
            <a:ln>
              <a:noFill/>
            </a:ln>
          </p:spPr>
        </p:pic>
        <p:pic>
          <p:nvPicPr>
            <p:cNvPr id="324" name="Google Shape;324;p10"/>
            <p:cNvPicPr preferRelativeResize="0"/>
            <p:nvPr/>
          </p:nvPicPr>
          <p:blipFill rotWithShape="1">
            <a:blip r:embed="rId9">
              <a:alphaModFix/>
            </a:blip>
            <a:srcRect/>
            <a:stretch/>
          </p:blipFill>
          <p:spPr>
            <a:xfrm>
              <a:off x="3348606" y="6035187"/>
              <a:ext cx="1659105" cy="492591"/>
            </a:xfrm>
            <a:prstGeom prst="rect">
              <a:avLst/>
            </a:prstGeom>
            <a:noFill/>
            <a:ln>
              <a:noFill/>
            </a:ln>
          </p:spPr>
        </p:pic>
        <p:pic>
          <p:nvPicPr>
            <p:cNvPr id="325" name="Google Shape;325;p10"/>
            <p:cNvPicPr preferRelativeResize="0"/>
            <p:nvPr/>
          </p:nvPicPr>
          <p:blipFill rotWithShape="1">
            <a:blip r:embed="rId10">
              <a:alphaModFix/>
            </a:blip>
            <a:srcRect/>
            <a:stretch/>
          </p:blipFill>
          <p:spPr>
            <a:xfrm>
              <a:off x="1715981" y="5934196"/>
              <a:ext cx="1080135" cy="720090"/>
            </a:xfrm>
            <a:prstGeom prst="rect">
              <a:avLst/>
            </a:prstGeom>
            <a:noFill/>
            <a:ln>
              <a:noFill/>
            </a:ln>
          </p:spPr>
        </p:pic>
        <p:pic>
          <p:nvPicPr>
            <p:cNvPr id="326" name="Google Shape;326;p10"/>
            <p:cNvPicPr preferRelativeResize="0"/>
            <p:nvPr/>
          </p:nvPicPr>
          <p:blipFill rotWithShape="1">
            <a:blip r:embed="rId11">
              <a:alphaModFix/>
            </a:blip>
            <a:srcRect/>
            <a:stretch/>
          </p:blipFill>
          <p:spPr>
            <a:xfrm>
              <a:off x="9151905" y="5929051"/>
              <a:ext cx="693878" cy="777016"/>
            </a:xfrm>
            <a:prstGeom prst="rect">
              <a:avLst/>
            </a:prstGeom>
            <a:noFill/>
            <a:ln>
              <a:noFill/>
            </a:ln>
          </p:spPr>
        </p:pic>
      </p:grpSp>
      <p:sp>
        <p:nvSpPr>
          <p:cNvPr id="327" name="Google Shape;327;p10"/>
          <p:cNvSpPr txBox="1">
            <a:spLocks noGrp="1"/>
          </p:cNvSpPr>
          <p:nvPr>
            <p:ph type="dt" idx="10"/>
          </p:nvPr>
        </p:nvSpPr>
        <p:spPr>
          <a:xfrm>
            <a:off x="-6701" y="6472763"/>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sz="2000">
                <a:latin typeface="Arial"/>
                <a:ea typeface="Arial"/>
                <a:cs typeface="Arial"/>
                <a:sym typeface="Arial"/>
              </a:rPr>
              <a:t>09.11.22</a:t>
            </a:r>
            <a:endParaRPr sz="1600">
              <a:latin typeface="Arial"/>
              <a:ea typeface="Arial"/>
              <a:cs typeface="Arial"/>
              <a:sym typeface="Arial"/>
            </a:endParaRPr>
          </a:p>
        </p:txBody>
      </p:sp>
      <p:sp>
        <p:nvSpPr>
          <p:cNvPr id="328" name="Google Shape;328;p10"/>
          <p:cNvSpPr txBox="1">
            <a:spLocks noGrp="1"/>
          </p:cNvSpPr>
          <p:nvPr>
            <p:ph type="sldNum" idx="12"/>
          </p:nvPr>
        </p:nvSpPr>
        <p:spPr>
          <a:xfrm>
            <a:off x="9448800" y="6472763"/>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sz="2000">
                <a:latin typeface="Arial"/>
                <a:ea typeface="Arial"/>
                <a:cs typeface="Arial"/>
                <a:sym typeface="Arial"/>
              </a:rPr>
              <a:t>10</a:t>
            </a:fld>
            <a:endParaRPr sz="2000">
              <a:latin typeface="Arial"/>
              <a:ea typeface="Arial"/>
              <a:cs typeface="Arial"/>
              <a:sym typeface="Arial"/>
            </a:endParaRPr>
          </a:p>
        </p:txBody>
      </p:sp>
      <p:sp>
        <p:nvSpPr>
          <p:cNvPr id="332" name="Google Shape;332;p10"/>
          <p:cNvSpPr txBox="1"/>
          <p:nvPr/>
        </p:nvSpPr>
        <p:spPr>
          <a:xfrm>
            <a:off x="4910068" y="1347464"/>
            <a:ext cx="6909131" cy="3344890"/>
          </a:xfrm>
          <a:prstGeom prst="rect">
            <a:avLst/>
          </a:prstGeom>
          <a:blipFill rotWithShape="1">
            <a:blip r:embed="rId12">
              <a:alphaModFix/>
            </a:blip>
            <a:stretch>
              <a:fillRect l="-989" t="-1135" r="-1385" b="-2272"/>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dirty="0">
                <a:latin typeface="Calibri"/>
                <a:ea typeface="Calibri"/>
                <a:cs typeface="Calibri"/>
                <a:sym typeface="Calibri"/>
              </a:rPr>
              <a:t> </a:t>
            </a:r>
            <a:endParaRPr dirty="0"/>
          </a:p>
        </p:txBody>
      </p:sp>
      <p:sp>
        <p:nvSpPr>
          <p:cNvPr id="333" name="Google Shape;333;p10"/>
          <p:cNvSpPr txBox="1"/>
          <p:nvPr/>
        </p:nvSpPr>
        <p:spPr>
          <a:xfrm>
            <a:off x="223842" y="4724812"/>
            <a:ext cx="11761747" cy="178510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a:solidFill>
                  <a:srgbClr val="002060"/>
                </a:solidFill>
                <a:latin typeface="Arial"/>
                <a:ea typeface="Arial"/>
                <a:cs typeface="Arial"/>
                <a:sym typeface="Arial"/>
              </a:rPr>
              <a:t>The measured flowrate </a:t>
            </a:r>
            <a:r>
              <a:rPr lang="en-GB" sz="2000" b="1" i="1" dirty="0">
                <a:solidFill>
                  <a:srgbClr val="002060"/>
                </a:solidFill>
                <a:latin typeface="Arial"/>
                <a:ea typeface="Arial"/>
                <a:cs typeface="Arial"/>
                <a:sym typeface="Arial"/>
              </a:rPr>
              <a:t>Φ</a:t>
            </a:r>
            <a:r>
              <a:rPr lang="en-GB" sz="2000" b="1" i="1" baseline="-25000" dirty="0">
                <a:solidFill>
                  <a:srgbClr val="002060"/>
                </a:solidFill>
                <a:latin typeface="Arial"/>
                <a:ea typeface="Arial"/>
                <a:cs typeface="Arial"/>
                <a:sym typeface="Arial"/>
              </a:rPr>
              <a:t>PM  </a:t>
            </a:r>
            <a:r>
              <a:rPr lang="en-GB" sz="2000" dirty="0">
                <a:solidFill>
                  <a:srgbClr val="002060"/>
                </a:solidFill>
                <a:latin typeface="Arial"/>
                <a:ea typeface="Arial"/>
                <a:cs typeface="Arial"/>
                <a:sym typeface="Arial"/>
              </a:rPr>
              <a:t>has to be corrected for:</a:t>
            </a:r>
            <a:endParaRPr dirty="0"/>
          </a:p>
          <a:p>
            <a:pPr marL="457200" marR="0" lvl="0" indent="-457200" algn="l" rtl="0">
              <a:spcBef>
                <a:spcPts val="600"/>
              </a:spcBef>
              <a:spcAft>
                <a:spcPts val="0"/>
              </a:spcAft>
              <a:buClr>
                <a:srgbClr val="002060"/>
              </a:buClr>
              <a:buSzPts val="2000"/>
              <a:buFont typeface="Calibri"/>
              <a:buAutoNum type="arabicPeriod"/>
            </a:pPr>
            <a:r>
              <a:rPr lang="en-GB" sz="2000" b="1" dirty="0">
                <a:solidFill>
                  <a:srgbClr val="002060"/>
                </a:solidFill>
                <a:latin typeface="Arial"/>
                <a:ea typeface="Arial"/>
                <a:cs typeface="Arial"/>
                <a:sym typeface="Arial"/>
              </a:rPr>
              <a:t>Temperature effect</a:t>
            </a:r>
            <a:r>
              <a:rPr lang="en-GB" sz="2000" dirty="0">
                <a:solidFill>
                  <a:srgbClr val="002060"/>
                </a:solidFill>
                <a:latin typeface="Arial"/>
                <a:ea typeface="Arial"/>
                <a:cs typeface="Arial"/>
                <a:sym typeface="Arial"/>
              </a:rPr>
              <a:t>: small decrease in flowrate by factor </a:t>
            </a:r>
            <a:r>
              <a:rPr lang="en-GB" sz="2000" b="1" i="1" dirty="0">
                <a:solidFill>
                  <a:srgbClr val="002060"/>
                </a:solidFill>
                <a:latin typeface="Arial"/>
                <a:ea typeface="Arial"/>
                <a:cs typeface="Arial"/>
                <a:sym typeface="Arial"/>
              </a:rPr>
              <a:t>C</a:t>
            </a:r>
            <a:r>
              <a:rPr lang="en-GB" sz="2000" b="1" i="1" baseline="-25000" dirty="0">
                <a:solidFill>
                  <a:srgbClr val="002060"/>
                </a:solidFill>
                <a:latin typeface="Arial"/>
                <a:ea typeface="Arial"/>
                <a:cs typeface="Arial"/>
                <a:sym typeface="Arial"/>
              </a:rPr>
              <a:t>PL</a:t>
            </a:r>
            <a:r>
              <a:rPr lang="en-GB" sz="2000" dirty="0">
                <a:solidFill>
                  <a:srgbClr val="002060"/>
                </a:solidFill>
                <a:latin typeface="Arial"/>
                <a:ea typeface="Arial"/>
                <a:cs typeface="Arial"/>
                <a:sym typeface="Arial"/>
              </a:rPr>
              <a:t> through the slightly enhanced pump temperature </a:t>
            </a:r>
            <a:r>
              <a:rPr lang="en-GB" sz="2000" b="1" i="1" dirty="0">
                <a:solidFill>
                  <a:srgbClr val="002060"/>
                </a:solidFill>
                <a:latin typeface="Arial"/>
                <a:ea typeface="Arial"/>
                <a:cs typeface="Arial"/>
                <a:sym typeface="Arial"/>
              </a:rPr>
              <a:t>T</a:t>
            </a:r>
            <a:r>
              <a:rPr lang="en-GB" sz="2000" b="1" i="1" baseline="-25000" dirty="0">
                <a:solidFill>
                  <a:srgbClr val="002060"/>
                </a:solidFill>
                <a:latin typeface="Arial"/>
                <a:ea typeface="Arial"/>
                <a:cs typeface="Arial"/>
                <a:sym typeface="Arial"/>
              </a:rPr>
              <a:t>P</a:t>
            </a:r>
            <a:r>
              <a:rPr lang="en-GB" sz="2000" dirty="0">
                <a:solidFill>
                  <a:srgbClr val="002060"/>
                </a:solidFill>
                <a:latin typeface="Arial"/>
                <a:ea typeface="Arial"/>
                <a:cs typeface="Arial"/>
                <a:sym typeface="Arial"/>
              </a:rPr>
              <a:t> inside the Teflon pump base of about 2 K compared to laboratory temperature </a:t>
            </a:r>
            <a:r>
              <a:rPr lang="en-GB" sz="2000" b="1" i="1" dirty="0" err="1">
                <a:solidFill>
                  <a:srgbClr val="002060"/>
                </a:solidFill>
                <a:latin typeface="Arial"/>
                <a:ea typeface="Arial"/>
                <a:cs typeface="Arial"/>
                <a:sym typeface="Arial"/>
              </a:rPr>
              <a:t>T</a:t>
            </a:r>
            <a:r>
              <a:rPr lang="en-GB" sz="2000" b="1" i="1" baseline="-25000" dirty="0" err="1">
                <a:solidFill>
                  <a:srgbClr val="002060"/>
                </a:solidFill>
                <a:latin typeface="Arial"/>
                <a:ea typeface="Arial"/>
                <a:cs typeface="Arial"/>
                <a:sym typeface="Arial"/>
              </a:rPr>
              <a:t>Lab</a:t>
            </a:r>
            <a:endParaRPr sz="2000" b="1" i="1" baseline="-25000" dirty="0">
              <a:solidFill>
                <a:srgbClr val="002060"/>
              </a:solidFill>
              <a:latin typeface="Arial"/>
              <a:ea typeface="Arial"/>
              <a:cs typeface="Arial"/>
              <a:sym typeface="Arial"/>
            </a:endParaRPr>
          </a:p>
          <a:p>
            <a:pPr marL="457200" marR="0" lvl="0" indent="-457200" algn="l" rtl="0">
              <a:spcBef>
                <a:spcPts val="600"/>
              </a:spcBef>
              <a:spcAft>
                <a:spcPts val="0"/>
              </a:spcAft>
              <a:buClr>
                <a:srgbClr val="002060"/>
              </a:buClr>
              <a:buSzPts val="2000"/>
              <a:buFont typeface="Calibri"/>
              <a:buAutoNum type="arabicPeriod"/>
            </a:pPr>
            <a:r>
              <a:rPr lang="en-GB" sz="2000" b="1" dirty="0">
                <a:solidFill>
                  <a:srgbClr val="002060"/>
                </a:solidFill>
                <a:latin typeface="Arial"/>
                <a:ea typeface="Arial"/>
                <a:cs typeface="Arial"/>
                <a:sym typeface="Arial"/>
              </a:rPr>
              <a:t>Humidification effect : </a:t>
            </a:r>
            <a:r>
              <a:rPr lang="en-GB" sz="2000" dirty="0">
                <a:solidFill>
                  <a:srgbClr val="002060"/>
                </a:solidFill>
                <a:latin typeface="Arial"/>
                <a:ea typeface="Arial"/>
                <a:cs typeface="Arial"/>
                <a:sym typeface="Arial"/>
              </a:rPr>
              <a:t>increase of flowrate by factor </a:t>
            </a:r>
            <a:r>
              <a:rPr lang="en-GB" sz="2000" b="1" i="1" dirty="0">
                <a:solidFill>
                  <a:srgbClr val="002060"/>
                </a:solidFill>
                <a:latin typeface="Arial"/>
                <a:ea typeface="Arial"/>
                <a:cs typeface="Arial"/>
                <a:sym typeface="Arial"/>
              </a:rPr>
              <a:t>C</a:t>
            </a:r>
            <a:r>
              <a:rPr lang="en-GB" sz="2000" b="1" i="1" baseline="-25000" dirty="0">
                <a:solidFill>
                  <a:srgbClr val="002060"/>
                </a:solidFill>
                <a:latin typeface="Arial"/>
                <a:ea typeface="Arial"/>
                <a:cs typeface="Arial"/>
                <a:sym typeface="Arial"/>
              </a:rPr>
              <a:t>PH</a:t>
            </a:r>
            <a:r>
              <a:rPr lang="en-GB" sz="2000" dirty="0">
                <a:solidFill>
                  <a:srgbClr val="002060"/>
                </a:solidFill>
                <a:latin typeface="Arial"/>
                <a:ea typeface="Arial"/>
                <a:cs typeface="Arial"/>
                <a:sym typeface="Arial"/>
              </a:rPr>
              <a:t> due to evaporation of liquid in the cathode cell and bubble flowmeter</a:t>
            </a:r>
            <a:endParaRPr dirty="0"/>
          </a:p>
        </p:txBody>
      </p:sp>
      <p:pic>
        <p:nvPicPr>
          <p:cNvPr id="3" name="Picture 2">
            <a:extLst>
              <a:ext uri="{FF2B5EF4-FFF2-40B4-BE49-F238E27FC236}">
                <a16:creationId xmlns:a16="http://schemas.microsoft.com/office/drawing/2014/main" id="{3707D1B2-E1C6-5DCE-04C6-D03AA50BD773}"/>
              </a:ext>
            </a:extLst>
          </p:cNvPr>
          <p:cNvPicPr>
            <a:picLocks noChangeAspect="1"/>
          </p:cNvPicPr>
          <p:nvPr/>
        </p:nvPicPr>
        <p:blipFill>
          <a:blip r:embed="rId13"/>
          <a:stretch>
            <a:fillRect/>
          </a:stretch>
        </p:blipFill>
        <p:spPr>
          <a:xfrm>
            <a:off x="2178185" y="812273"/>
            <a:ext cx="2328986" cy="2147168"/>
          </a:xfrm>
          <a:prstGeom prst="rect">
            <a:avLst/>
          </a:prstGeom>
        </p:spPr>
      </p:pic>
      <p:pic>
        <p:nvPicPr>
          <p:cNvPr id="5" name="Picture 4">
            <a:extLst>
              <a:ext uri="{FF2B5EF4-FFF2-40B4-BE49-F238E27FC236}">
                <a16:creationId xmlns:a16="http://schemas.microsoft.com/office/drawing/2014/main" id="{4CC22BC3-AB50-D573-41B9-70DD3B11DC4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78186" y="3119658"/>
            <a:ext cx="2328985" cy="1438660"/>
          </a:xfrm>
          <a:prstGeom prst="rect">
            <a:avLst/>
          </a:prstGeom>
        </p:spPr>
      </p:pic>
      <p:pic>
        <p:nvPicPr>
          <p:cNvPr id="6" name="Picture 5">
            <a:extLst>
              <a:ext uri="{FF2B5EF4-FFF2-40B4-BE49-F238E27FC236}">
                <a16:creationId xmlns:a16="http://schemas.microsoft.com/office/drawing/2014/main" id="{BD3677A8-1022-C6CF-0ABE-C1251F392817}"/>
              </a:ext>
            </a:extLst>
          </p:cNvPr>
          <p:cNvPicPr>
            <a:picLocks noChangeAspect="1"/>
          </p:cNvPicPr>
          <p:nvPr/>
        </p:nvPicPr>
        <p:blipFill rotWithShape="1">
          <a:blip r:embed="rId15"/>
          <a:srcRect l="19553" r="15455"/>
          <a:stretch/>
        </p:blipFill>
        <p:spPr>
          <a:xfrm>
            <a:off x="223842" y="813870"/>
            <a:ext cx="1825182" cy="3744448"/>
          </a:xfrm>
          <a:prstGeom prst="rect">
            <a:avLst/>
          </a:prstGeom>
        </p:spPr>
      </p:pic>
      <p:pic>
        <p:nvPicPr>
          <p:cNvPr id="7" name="Picture 6">
            <a:extLst>
              <a:ext uri="{FF2B5EF4-FFF2-40B4-BE49-F238E27FC236}">
                <a16:creationId xmlns:a16="http://schemas.microsoft.com/office/drawing/2014/main" id="{9840789D-2929-AE28-ACE8-AA35543C3A21}"/>
              </a:ext>
            </a:extLst>
          </p:cNvPr>
          <p:cNvPicPr>
            <a:picLocks noChangeAspect="1"/>
          </p:cNvPicPr>
          <p:nvPr/>
        </p:nvPicPr>
        <p:blipFill>
          <a:blip r:embed="rId16"/>
          <a:stretch>
            <a:fillRect/>
          </a:stretch>
        </p:blipFill>
        <p:spPr>
          <a:xfrm>
            <a:off x="850829" y="3670542"/>
            <a:ext cx="501080" cy="697156"/>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573F64A-3129-8B83-6326-E4B0B212E964}"/>
                  </a:ext>
                </a:extLst>
              </p:cNvPr>
              <p:cNvSpPr txBox="1"/>
              <p:nvPr/>
            </p:nvSpPr>
            <p:spPr>
              <a:xfrm>
                <a:off x="5417820" y="417806"/>
                <a:ext cx="5169302" cy="788934"/>
              </a:xfrm>
              <a:prstGeom prst="rect">
                <a:avLst/>
              </a:prstGeom>
              <a:noFill/>
            </p:spPr>
            <p:txBody>
              <a:bodyPr wrap="square">
                <a:spAutoFit/>
              </a:bodyPr>
              <a:lstStyle/>
              <a:p>
                <a14:m>
                  <m:oMath xmlns:m="http://schemas.openxmlformats.org/officeDocument/2006/math">
                    <m:sSub>
                      <m:sSubPr>
                        <m:ctrlPr>
                          <a:rPr lang="en-DE" sz="2000" b="1" i="1" smtClean="0">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𝑷</m:t>
                        </m:r>
                      </m:e>
                      <m:sub>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𝑶</m:t>
                        </m:r>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𝟑</m:t>
                        </m:r>
                      </m:sub>
                    </m:sSub>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m:t>
                    </m:r>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𝟎</m:t>
                    </m:r>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m:t>
                    </m:r>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𝟎𝟒𝟑𝟎𝟖𝟓</m:t>
                    </m:r>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m:t>
                    </m:r>
                    <m:f>
                      <m:f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fPr>
                      <m:num>
                        <m:sSub>
                          <m:sSub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𝑻</m:t>
                            </m:r>
                          </m:e>
                          <m:sub>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𝑷</m:t>
                            </m:r>
                          </m:sub>
                        </m:sSub>
                      </m:num>
                      <m:den>
                        <m:d>
                          <m:d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dPr>
                          <m:e>
                            <m:sSub>
                              <m:sSub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𝜼</m:t>
                                </m:r>
                              </m:e>
                              <m:sub>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𝑷</m:t>
                                </m:r>
                              </m:sub>
                            </m:sSub>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𝜼</m:t>
                                </m:r>
                              </m:e>
                              <m:sub>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𝑨</m:t>
                                </m:r>
                              </m:sub>
                            </m:sSub>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𝜼</m:t>
                                </m:r>
                              </m:e>
                              <m:sub>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𝑪</m:t>
                                </m:r>
                              </m:sub>
                            </m:sSub>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𝜱</m:t>
                                </m:r>
                              </m:e>
                              <m:sub>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𝑷</m:t>
                                </m:r>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𝟎</m:t>
                                </m:r>
                              </m:sub>
                            </m:sSub>
                          </m:e>
                        </m:d>
                      </m:den>
                    </m:f>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m:t>
                    </m:r>
                    <m:d>
                      <m:d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dPr>
                      <m:e>
                        <m:sSub>
                          <m:sSub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𝑰</m:t>
                            </m:r>
                          </m:e>
                          <m:sub>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𝑴</m:t>
                            </m:r>
                          </m:sub>
                        </m:sSub>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𝑰</m:t>
                            </m:r>
                          </m:e>
                          <m:sub>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𝑩</m:t>
                            </m:r>
                          </m:sub>
                        </m:sSub>
                      </m:e>
                    </m:d>
                  </m:oMath>
                </a14:m>
                <a:r>
                  <a:rPr lang="de-DE" sz="1400" b="1" dirty="0">
                    <a:solidFill>
                      <a:srgbClr val="FF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en-DE" b="1" dirty="0">
                    <a:solidFill>
                      <a:srgbClr val="FF0000"/>
                    </a:solidFill>
                    <a:effectLst/>
                  </a:rPr>
                  <a:t> </a:t>
                </a:r>
                <a:endParaRPr lang="en-DE" b="1" dirty="0">
                  <a:solidFill>
                    <a:srgbClr val="FF0000"/>
                  </a:solidFill>
                </a:endParaRPr>
              </a:p>
            </p:txBody>
          </p:sp>
        </mc:Choice>
        <mc:Fallback xmlns="">
          <p:sp>
            <p:nvSpPr>
              <p:cNvPr id="2" name="TextBox 1">
                <a:extLst>
                  <a:ext uri="{FF2B5EF4-FFF2-40B4-BE49-F238E27FC236}">
                    <a16:creationId xmlns:a16="http://schemas.microsoft.com/office/drawing/2014/main" id="{F573F64A-3129-8B83-6326-E4B0B212E964}"/>
                  </a:ext>
                </a:extLst>
              </p:cNvPr>
              <p:cNvSpPr txBox="1">
                <a:spLocks noRot="1" noChangeAspect="1" noMove="1" noResize="1" noEditPoints="1" noAdjustHandles="1" noChangeArrowheads="1" noChangeShapeType="1" noTextEdit="1"/>
              </p:cNvSpPr>
              <p:nvPr/>
            </p:nvSpPr>
            <p:spPr>
              <a:xfrm>
                <a:off x="5417820" y="417806"/>
                <a:ext cx="5169302" cy="788934"/>
              </a:xfrm>
              <a:prstGeom prst="rect">
                <a:avLst/>
              </a:prstGeom>
              <a:blipFill>
                <a:blip r:embed="rId17"/>
                <a:stretch>
                  <a:fillRect/>
                </a:stretch>
              </a:blipFill>
            </p:spPr>
            <p:txBody>
              <a:bodyPr/>
              <a:lstStyle/>
              <a:p>
                <a:r>
                  <a:rPr lang="en-DE">
                    <a:noFill/>
                  </a:rPr>
                  <a:t> </a:t>
                </a:r>
              </a:p>
            </p:txBody>
          </p:sp>
        </mc:Fallback>
      </mc:AlternateContent>
      <p:sp>
        <p:nvSpPr>
          <p:cNvPr id="4" name="Down Arrow 3">
            <a:extLst>
              <a:ext uri="{FF2B5EF4-FFF2-40B4-BE49-F238E27FC236}">
                <a16:creationId xmlns:a16="http://schemas.microsoft.com/office/drawing/2014/main" id="{14CC2D24-4517-7EE5-33AD-676E2597CED8}"/>
              </a:ext>
            </a:extLst>
          </p:cNvPr>
          <p:cNvSpPr/>
          <p:nvPr/>
        </p:nvSpPr>
        <p:spPr>
          <a:xfrm rot="10800000">
            <a:off x="8627481" y="978120"/>
            <a:ext cx="437564" cy="292477"/>
          </a:xfrm>
          <a:prstGeom prst="downArrow">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rgbClr val="FF0000"/>
              </a:solidFill>
            </a:endParaRPr>
          </a:p>
        </p:txBody>
      </p:sp>
      <p:pic>
        <p:nvPicPr>
          <p:cNvPr id="26" name="Audio 25">
            <a:extLst>
              <a:ext uri="{FF2B5EF4-FFF2-40B4-BE49-F238E27FC236}">
                <a16:creationId xmlns:a16="http://schemas.microsoft.com/office/drawing/2014/main" id="{1FEB6EB2-8FD1-14C2-F9A5-EE999CE88F7D}"/>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1163300" y="5829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2511"/>
    </mc:Choice>
    <mc:Fallback>
      <p:transition spd="slow" advTm="72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11"/>
          <p:cNvSpPr txBox="1"/>
          <p:nvPr/>
        </p:nvSpPr>
        <p:spPr>
          <a:xfrm>
            <a:off x="1" y="-1145"/>
            <a:ext cx="12191999" cy="461665"/>
          </a:xfrm>
          <a:prstGeom prst="rect">
            <a:avLst/>
          </a:prstGeom>
          <a:gradFill>
            <a:gsLst>
              <a:gs pos="0">
                <a:srgbClr val="FFC000"/>
              </a:gs>
              <a:gs pos="65000">
                <a:srgbClr val="F0EBD5"/>
              </a:gs>
              <a:gs pos="100000">
                <a:schemeClr val="lt1"/>
              </a:gs>
            </a:gsLst>
            <a:lin ang="5400000" scaled="0"/>
          </a:gradFill>
          <a:ln>
            <a:noFill/>
          </a:ln>
        </p:spPr>
        <p:txBody>
          <a:bodyPr spcFirstLastPara="1" wrap="square" lIns="91425" tIns="45700" rIns="91425" bIns="45700" anchor="b" anchorCtr="0">
            <a:spAutoFit/>
          </a:bodyPr>
          <a:lstStyle/>
          <a:p>
            <a:pPr marL="0" marR="0" lvl="0" indent="0" algn="ctr" rtl="0">
              <a:lnSpc>
                <a:spcPct val="100000"/>
              </a:lnSpc>
              <a:spcBef>
                <a:spcPts val="0"/>
              </a:spcBef>
              <a:spcAft>
                <a:spcPts val="0"/>
              </a:spcAft>
              <a:buClr>
                <a:srgbClr val="002060"/>
              </a:buClr>
              <a:buSzPts val="2400"/>
              <a:buFont typeface="Arial"/>
              <a:buNone/>
            </a:pPr>
            <a:r>
              <a:rPr lang="en-GB" sz="2400" b="0" i="0" u="none" strike="noStrike" cap="none">
                <a:solidFill>
                  <a:srgbClr val="002060"/>
                </a:solidFill>
                <a:latin typeface="Arial"/>
                <a:ea typeface="Arial"/>
                <a:cs typeface="Arial"/>
                <a:sym typeface="Arial"/>
              </a:rPr>
              <a:t>Corrected Pump flowrate at ground: </a:t>
            </a:r>
            <a:r>
              <a:rPr lang="en-GB" sz="2400" b="0" i="1" u="none" strike="noStrike" cap="none">
                <a:solidFill>
                  <a:srgbClr val="002060"/>
                </a:solidFill>
                <a:latin typeface="Arial"/>
                <a:ea typeface="Arial"/>
                <a:cs typeface="Arial"/>
                <a:sym typeface="Arial"/>
              </a:rPr>
              <a:t>𝚽</a:t>
            </a:r>
            <a:r>
              <a:rPr lang="en-GB" sz="2400" b="1" i="1" u="none" strike="noStrike" cap="none" baseline="-25000">
                <a:solidFill>
                  <a:srgbClr val="002060"/>
                </a:solidFill>
                <a:latin typeface="Arial"/>
                <a:ea typeface="Arial"/>
                <a:cs typeface="Arial"/>
                <a:sym typeface="Arial"/>
              </a:rPr>
              <a:t>P0</a:t>
            </a:r>
            <a:r>
              <a:rPr lang="en-GB" sz="2400" b="0" i="1" u="none" strike="noStrike" cap="none">
                <a:solidFill>
                  <a:srgbClr val="002060"/>
                </a:solidFill>
                <a:latin typeface="Arial"/>
                <a:ea typeface="Arial"/>
                <a:cs typeface="Arial"/>
                <a:sym typeface="Arial"/>
              </a:rPr>
              <a:t> </a:t>
            </a:r>
            <a:r>
              <a:rPr lang="en-GB" sz="2400" b="0" i="0" u="none" strike="noStrike" cap="none">
                <a:solidFill>
                  <a:srgbClr val="002060"/>
                </a:solidFill>
                <a:latin typeface="Arial"/>
                <a:ea typeface="Arial"/>
                <a:cs typeface="Arial"/>
                <a:sym typeface="Arial"/>
              </a:rPr>
              <a:t>&amp;  its Uncertainty  </a:t>
            </a:r>
            <a:r>
              <a:rPr lang="en-GB" sz="2400" b="0" i="1" u="none" strike="noStrike" cap="none">
                <a:solidFill>
                  <a:srgbClr val="002060"/>
                </a:solidFill>
                <a:latin typeface="Arial"/>
                <a:ea typeface="Arial"/>
                <a:cs typeface="Arial"/>
                <a:sym typeface="Arial"/>
              </a:rPr>
              <a:t>Δ 𝚽</a:t>
            </a:r>
            <a:r>
              <a:rPr lang="en-GB" sz="2400" b="1" i="1" u="none" strike="noStrike" cap="none" baseline="-25000">
                <a:solidFill>
                  <a:srgbClr val="002060"/>
                </a:solidFill>
                <a:latin typeface="Arial"/>
                <a:ea typeface="Arial"/>
                <a:cs typeface="Arial"/>
                <a:sym typeface="Arial"/>
              </a:rPr>
              <a:t>P0</a:t>
            </a:r>
            <a:r>
              <a:rPr lang="en-GB" sz="2400" b="0" i="1" u="none" strike="noStrike" cap="none" baseline="-25000">
                <a:solidFill>
                  <a:srgbClr val="002060"/>
                </a:solidFill>
                <a:latin typeface="Arial"/>
                <a:ea typeface="Arial"/>
                <a:cs typeface="Arial"/>
                <a:sym typeface="Arial"/>
              </a:rPr>
              <a:t> </a:t>
            </a:r>
            <a:r>
              <a:rPr lang="en-GB" sz="2400" b="0" i="1" u="none" strike="noStrike" cap="none">
                <a:solidFill>
                  <a:srgbClr val="002060"/>
                </a:solidFill>
                <a:latin typeface="Arial"/>
                <a:ea typeface="Arial"/>
                <a:cs typeface="Arial"/>
                <a:sym typeface="Arial"/>
              </a:rPr>
              <a:t>(Section C-6.1)</a:t>
            </a:r>
            <a:r>
              <a:rPr lang="en-GB" sz="2400" b="0" i="0" u="none" strike="noStrike" cap="none" baseline="30000">
                <a:solidFill>
                  <a:srgbClr val="002060"/>
                </a:solidFill>
                <a:latin typeface="Arial"/>
                <a:ea typeface="Arial"/>
                <a:cs typeface="Arial"/>
                <a:sym typeface="Arial"/>
              </a:rPr>
              <a:t> </a:t>
            </a:r>
            <a:endParaRPr sz="2000" b="0" i="1" u="none" strike="noStrike" cap="none">
              <a:solidFill>
                <a:srgbClr val="002060"/>
              </a:solidFill>
              <a:latin typeface="Arial"/>
              <a:ea typeface="Arial"/>
              <a:cs typeface="Arial"/>
              <a:sym typeface="Arial"/>
            </a:endParaRPr>
          </a:p>
        </p:txBody>
      </p:sp>
      <p:grpSp>
        <p:nvGrpSpPr>
          <p:cNvPr id="340" name="Google Shape;340;p11"/>
          <p:cNvGrpSpPr/>
          <p:nvPr/>
        </p:nvGrpSpPr>
        <p:grpSpPr>
          <a:xfrm>
            <a:off x="3397070" y="6375710"/>
            <a:ext cx="5397858" cy="425855"/>
            <a:chOff x="297089" y="5855279"/>
            <a:chExt cx="11719118" cy="924560"/>
          </a:xfrm>
        </p:grpSpPr>
        <p:pic>
          <p:nvPicPr>
            <p:cNvPr id="341" name="Google Shape;341;p11"/>
            <p:cNvPicPr preferRelativeResize="0"/>
            <p:nvPr/>
          </p:nvPicPr>
          <p:blipFill rotWithShape="1">
            <a:blip r:embed="rId5">
              <a:alphaModFix/>
            </a:blip>
            <a:srcRect/>
            <a:stretch/>
          </p:blipFill>
          <p:spPr>
            <a:xfrm>
              <a:off x="297089" y="5855279"/>
              <a:ext cx="1162720" cy="924560"/>
            </a:xfrm>
            <a:prstGeom prst="rect">
              <a:avLst/>
            </a:prstGeom>
            <a:noFill/>
            <a:ln>
              <a:noFill/>
            </a:ln>
          </p:spPr>
        </p:pic>
        <p:grpSp>
          <p:nvGrpSpPr>
            <p:cNvPr id="342" name="Google Shape;342;p11"/>
            <p:cNvGrpSpPr/>
            <p:nvPr/>
          </p:nvGrpSpPr>
          <p:grpSpPr>
            <a:xfrm>
              <a:off x="10679532" y="5996342"/>
              <a:ext cx="1336675" cy="549275"/>
              <a:chOff x="3726403" y="4704141"/>
              <a:chExt cx="1336675" cy="549275"/>
            </a:xfrm>
          </p:grpSpPr>
          <p:sp>
            <p:nvSpPr>
              <p:cNvPr id="343" name="Google Shape;343;p11"/>
              <p:cNvSpPr/>
              <p:nvPr/>
            </p:nvSpPr>
            <p:spPr>
              <a:xfrm>
                <a:off x="4336003" y="4820981"/>
                <a:ext cx="727075" cy="337820"/>
              </a:xfrm>
              <a:custGeom>
                <a:avLst/>
                <a:gdLst/>
                <a:ahLst/>
                <a:cxnLst/>
                <a:rect l="l" t="t" r="r" b="b"/>
                <a:pathLst>
                  <a:path w="1145" h="532" extrusionOk="0">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44" name="Google Shape;344;p11"/>
              <p:cNvPicPr preferRelativeResize="0"/>
              <p:nvPr/>
            </p:nvPicPr>
            <p:blipFill rotWithShape="1">
              <a:blip r:embed="rId6">
                <a:alphaModFix/>
              </a:blip>
              <a:srcRect/>
              <a:stretch/>
            </p:blipFill>
            <p:spPr>
              <a:xfrm>
                <a:off x="3726403" y="4704141"/>
                <a:ext cx="548005" cy="549275"/>
              </a:xfrm>
              <a:prstGeom prst="rect">
                <a:avLst/>
              </a:prstGeom>
              <a:noFill/>
              <a:ln>
                <a:noFill/>
              </a:ln>
            </p:spPr>
          </p:pic>
        </p:grpSp>
        <p:pic>
          <p:nvPicPr>
            <p:cNvPr id="345" name="Google Shape;345;p11"/>
            <p:cNvPicPr preferRelativeResize="0"/>
            <p:nvPr/>
          </p:nvPicPr>
          <p:blipFill rotWithShape="1">
            <a:blip r:embed="rId7">
              <a:alphaModFix/>
            </a:blip>
            <a:srcRect/>
            <a:stretch/>
          </p:blipFill>
          <p:spPr>
            <a:xfrm>
              <a:off x="5528849" y="5858948"/>
              <a:ext cx="1080135" cy="870585"/>
            </a:xfrm>
            <a:prstGeom prst="rect">
              <a:avLst/>
            </a:prstGeom>
            <a:noFill/>
            <a:ln>
              <a:noFill/>
            </a:ln>
          </p:spPr>
        </p:pic>
        <p:pic>
          <p:nvPicPr>
            <p:cNvPr id="346" name="Google Shape;346;p11"/>
            <p:cNvPicPr preferRelativeResize="0"/>
            <p:nvPr/>
          </p:nvPicPr>
          <p:blipFill rotWithShape="1">
            <a:blip r:embed="rId8">
              <a:alphaModFix/>
            </a:blip>
            <a:srcRect/>
            <a:stretch/>
          </p:blipFill>
          <p:spPr>
            <a:xfrm>
              <a:off x="7132917" y="5910935"/>
              <a:ext cx="1080135" cy="720090"/>
            </a:xfrm>
            <a:prstGeom prst="rect">
              <a:avLst/>
            </a:prstGeom>
            <a:noFill/>
            <a:ln>
              <a:noFill/>
            </a:ln>
          </p:spPr>
        </p:pic>
        <p:pic>
          <p:nvPicPr>
            <p:cNvPr id="347" name="Google Shape;347;p11"/>
            <p:cNvPicPr preferRelativeResize="0"/>
            <p:nvPr/>
          </p:nvPicPr>
          <p:blipFill rotWithShape="1">
            <a:blip r:embed="rId9">
              <a:alphaModFix/>
            </a:blip>
            <a:srcRect/>
            <a:stretch/>
          </p:blipFill>
          <p:spPr>
            <a:xfrm>
              <a:off x="3348606" y="6035187"/>
              <a:ext cx="1659105" cy="492591"/>
            </a:xfrm>
            <a:prstGeom prst="rect">
              <a:avLst/>
            </a:prstGeom>
            <a:noFill/>
            <a:ln>
              <a:noFill/>
            </a:ln>
          </p:spPr>
        </p:pic>
        <p:pic>
          <p:nvPicPr>
            <p:cNvPr id="348" name="Google Shape;348;p11"/>
            <p:cNvPicPr preferRelativeResize="0"/>
            <p:nvPr/>
          </p:nvPicPr>
          <p:blipFill rotWithShape="1">
            <a:blip r:embed="rId10">
              <a:alphaModFix/>
            </a:blip>
            <a:srcRect/>
            <a:stretch/>
          </p:blipFill>
          <p:spPr>
            <a:xfrm>
              <a:off x="1715981" y="5934196"/>
              <a:ext cx="1080135" cy="720090"/>
            </a:xfrm>
            <a:prstGeom prst="rect">
              <a:avLst/>
            </a:prstGeom>
            <a:noFill/>
            <a:ln>
              <a:noFill/>
            </a:ln>
          </p:spPr>
        </p:pic>
        <p:pic>
          <p:nvPicPr>
            <p:cNvPr id="349" name="Google Shape;349;p11"/>
            <p:cNvPicPr preferRelativeResize="0"/>
            <p:nvPr/>
          </p:nvPicPr>
          <p:blipFill rotWithShape="1">
            <a:blip r:embed="rId11">
              <a:alphaModFix/>
            </a:blip>
            <a:srcRect/>
            <a:stretch/>
          </p:blipFill>
          <p:spPr>
            <a:xfrm>
              <a:off x="9151905" y="5929051"/>
              <a:ext cx="693878" cy="777016"/>
            </a:xfrm>
            <a:prstGeom prst="rect">
              <a:avLst/>
            </a:prstGeom>
            <a:noFill/>
            <a:ln>
              <a:noFill/>
            </a:ln>
          </p:spPr>
        </p:pic>
      </p:grpSp>
      <p:sp>
        <p:nvSpPr>
          <p:cNvPr id="350" name="Google Shape;350;p11"/>
          <p:cNvSpPr txBox="1">
            <a:spLocks noGrp="1"/>
          </p:cNvSpPr>
          <p:nvPr>
            <p:ph type="dt" idx="10"/>
          </p:nvPr>
        </p:nvSpPr>
        <p:spPr>
          <a:xfrm>
            <a:off x="-6702" y="6568966"/>
            <a:ext cx="912863" cy="26892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sz="1400">
                <a:latin typeface="Arial"/>
                <a:ea typeface="Arial"/>
                <a:cs typeface="Arial"/>
                <a:sym typeface="Arial"/>
              </a:rPr>
              <a:t>09.11.22</a:t>
            </a:r>
            <a:endParaRPr sz="1100">
              <a:latin typeface="Arial"/>
              <a:ea typeface="Arial"/>
              <a:cs typeface="Arial"/>
              <a:sym typeface="Arial"/>
            </a:endParaRPr>
          </a:p>
        </p:txBody>
      </p:sp>
      <p:sp>
        <p:nvSpPr>
          <p:cNvPr id="351" name="Google Shape;351;p11"/>
          <p:cNvSpPr txBox="1">
            <a:spLocks noGrp="1"/>
          </p:cNvSpPr>
          <p:nvPr>
            <p:ph type="sldNum" idx="12"/>
          </p:nvPr>
        </p:nvSpPr>
        <p:spPr>
          <a:xfrm>
            <a:off x="9448800" y="6472763"/>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sz="2000">
                <a:latin typeface="Arial"/>
                <a:ea typeface="Arial"/>
                <a:cs typeface="Arial"/>
                <a:sym typeface="Arial"/>
              </a:rPr>
              <a:t>11</a:t>
            </a:fld>
            <a:endParaRPr sz="2000">
              <a:latin typeface="Arial"/>
              <a:ea typeface="Arial"/>
              <a:cs typeface="Arial"/>
              <a:sym typeface="Arial"/>
            </a:endParaRPr>
          </a:p>
        </p:txBody>
      </p:sp>
      <p:sp>
        <p:nvSpPr>
          <p:cNvPr id="357" name="Google Shape;357;p11"/>
          <p:cNvSpPr txBox="1"/>
          <p:nvPr/>
        </p:nvSpPr>
        <p:spPr>
          <a:xfrm>
            <a:off x="6880576" y="3294424"/>
            <a:ext cx="5311412" cy="1890454"/>
          </a:xfrm>
          <a:prstGeom prst="rect">
            <a:avLst/>
          </a:prstGeom>
          <a:blipFill rotWithShape="1">
            <a:blip r:embed="rId12">
              <a:alphaModFix/>
            </a:blip>
            <a:stretch>
              <a:fillRect l="-954" t="-2012" b="-2684"/>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latin typeface="Calibri"/>
                <a:ea typeface="Calibri"/>
                <a:cs typeface="Calibri"/>
                <a:sym typeface="Calibri"/>
              </a:rPr>
              <a:t> </a:t>
            </a:r>
            <a:endParaRPr/>
          </a:p>
        </p:txBody>
      </p:sp>
      <p:grpSp>
        <p:nvGrpSpPr>
          <p:cNvPr id="4" name="Group 3">
            <a:extLst>
              <a:ext uri="{FF2B5EF4-FFF2-40B4-BE49-F238E27FC236}">
                <a16:creationId xmlns:a16="http://schemas.microsoft.com/office/drawing/2014/main" id="{D28A889C-F26C-BEFD-125D-47F9DCE31BD1}"/>
              </a:ext>
            </a:extLst>
          </p:cNvPr>
          <p:cNvGrpSpPr/>
          <p:nvPr/>
        </p:nvGrpSpPr>
        <p:grpSpPr>
          <a:xfrm>
            <a:off x="6865335" y="739743"/>
            <a:ext cx="5090054" cy="2474523"/>
            <a:chOff x="6263746" y="1007767"/>
            <a:chExt cx="5090054" cy="2474523"/>
          </a:xfrm>
        </p:grpSpPr>
        <p:sp>
          <p:nvSpPr>
            <p:cNvPr id="5" name="Google Shape;356;p11">
              <a:extLst>
                <a:ext uri="{FF2B5EF4-FFF2-40B4-BE49-F238E27FC236}">
                  <a16:creationId xmlns:a16="http://schemas.microsoft.com/office/drawing/2014/main" id="{9F8D1A89-BF81-2545-FC97-EED757096153}"/>
                </a:ext>
              </a:extLst>
            </p:cNvPr>
            <p:cNvSpPr txBox="1"/>
            <p:nvPr/>
          </p:nvSpPr>
          <p:spPr>
            <a:xfrm>
              <a:off x="6263747" y="1007767"/>
              <a:ext cx="5090053" cy="981054"/>
            </a:xfrm>
            <a:prstGeom prst="rect">
              <a:avLst/>
            </a:prstGeom>
            <a:blipFill rotWithShape="1">
              <a:blip r:embed="rId13">
                <a:alphaModFix/>
              </a:blip>
              <a:stretch>
                <a:fillRect l="-994" t="-2578" b="-101356"/>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dirty="0">
                  <a:latin typeface="Calibri"/>
                  <a:ea typeface="Calibri"/>
                  <a:cs typeface="Calibri"/>
                  <a:sym typeface="Calibri"/>
                </a:rPr>
                <a:t> </a:t>
              </a:r>
              <a:endParaRPr dirty="0"/>
            </a:p>
          </p:txBody>
        </p:sp>
        <p:sp>
          <p:nvSpPr>
            <p:cNvPr id="6" name="Google Shape;356;p11">
              <a:extLst>
                <a:ext uri="{FF2B5EF4-FFF2-40B4-BE49-F238E27FC236}">
                  <a16:creationId xmlns:a16="http://schemas.microsoft.com/office/drawing/2014/main" id="{289DF199-7416-B263-EE29-E87B735BACFE}"/>
                </a:ext>
              </a:extLst>
            </p:cNvPr>
            <p:cNvSpPr txBox="1"/>
            <p:nvPr/>
          </p:nvSpPr>
          <p:spPr>
            <a:xfrm>
              <a:off x="6880967" y="1988821"/>
              <a:ext cx="761999" cy="533401"/>
            </a:xfrm>
            <a:prstGeom prst="rect">
              <a:avLst/>
            </a:prstGeom>
            <a:blipFill rotWithShape="1">
              <a:blip r:embed="rId13">
                <a:alphaModFix/>
              </a:blip>
              <a:stretch>
                <a:fillRect l="-6641" t="-88666" r="-567986" b="-18641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dirty="0">
                  <a:latin typeface="Calibri"/>
                  <a:ea typeface="Calibri"/>
                  <a:cs typeface="Calibri"/>
                  <a:sym typeface="Calibri"/>
                </a:rPr>
                <a:t>  </a:t>
              </a:r>
              <a:endParaRPr dirty="0"/>
            </a:p>
          </p:txBody>
        </p:sp>
        <p:sp>
          <p:nvSpPr>
            <p:cNvPr id="7" name="TextBox 6">
              <a:extLst>
                <a:ext uri="{FF2B5EF4-FFF2-40B4-BE49-F238E27FC236}">
                  <a16:creationId xmlns:a16="http://schemas.microsoft.com/office/drawing/2014/main" id="{221125F1-0A33-5469-0F6E-B1DB2C5034D9}"/>
                </a:ext>
              </a:extLst>
            </p:cNvPr>
            <p:cNvSpPr txBox="1"/>
            <p:nvPr/>
          </p:nvSpPr>
          <p:spPr>
            <a:xfrm>
              <a:off x="8456752" y="3008255"/>
              <a:ext cx="704039" cy="369332"/>
            </a:xfrm>
            <a:prstGeom prst="rect">
              <a:avLst/>
            </a:prstGeom>
            <a:noFill/>
          </p:spPr>
          <p:txBody>
            <a:bodyPr wrap="none" rtlCol="0">
              <a:spAutoFit/>
            </a:bodyPr>
            <a:lstStyle/>
            <a:p>
              <a:r>
                <a:rPr lang="en-DE" sz="1800" b="1" dirty="0">
                  <a:solidFill>
                    <a:srgbClr val="002060"/>
                  </a:solidFill>
                  <a:latin typeface="Times New Roman" panose="02020603050405020304" pitchFamily="18" charset="0"/>
                  <a:cs typeface="Times New Roman" panose="02020603050405020304" pitchFamily="18" charset="0"/>
                </a:rPr>
                <a:t>0.007</a:t>
              </a:r>
            </a:p>
          </p:txBody>
        </p:sp>
        <p:sp>
          <p:nvSpPr>
            <p:cNvPr id="8" name="Google Shape;356;p11">
              <a:extLst>
                <a:ext uri="{FF2B5EF4-FFF2-40B4-BE49-F238E27FC236}">
                  <a16:creationId xmlns:a16="http://schemas.microsoft.com/office/drawing/2014/main" id="{F1292732-DB7D-FB9F-B5C2-AF05CB7A16A3}"/>
                </a:ext>
              </a:extLst>
            </p:cNvPr>
            <p:cNvSpPr txBox="1"/>
            <p:nvPr/>
          </p:nvSpPr>
          <p:spPr>
            <a:xfrm>
              <a:off x="6263746" y="2500076"/>
              <a:ext cx="5090053" cy="981054"/>
            </a:xfrm>
            <a:prstGeom prst="rect">
              <a:avLst/>
            </a:prstGeom>
            <a:blipFill rotWithShape="1">
              <a:blip r:embed="rId13">
                <a:alphaModFix/>
              </a:blip>
              <a:stretch>
                <a:fillRect l="-994" t="-103934"/>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dirty="0">
                  <a:latin typeface="Calibri"/>
                  <a:ea typeface="Calibri"/>
                  <a:cs typeface="Calibri"/>
                  <a:sym typeface="Calibri"/>
                </a:rPr>
                <a:t> </a:t>
              </a:r>
              <a:endParaRPr dirty="0"/>
            </a:p>
          </p:txBody>
        </p:sp>
        <p:sp>
          <p:nvSpPr>
            <p:cNvPr id="9" name="Rectangle 8">
              <a:extLst>
                <a:ext uri="{FF2B5EF4-FFF2-40B4-BE49-F238E27FC236}">
                  <a16:creationId xmlns:a16="http://schemas.microsoft.com/office/drawing/2014/main" id="{4170163C-F515-1945-3218-6B42AA737892}"/>
                </a:ext>
              </a:extLst>
            </p:cNvPr>
            <p:cNvSpPr/>
            <p:nvPr/>
          </p:nvSpPr>
          <p:spPr>
            <a:xfrm>
              <a:off x="7757160" y="3009415"/>
              <a:ext cx="731520" cy="3774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 name="Google Shape;356;p11">
              <a:extLst>
                <a:ext uri="{FF2B5EF4-FFF2-40B4-BE49-F238E27FC236}">
                  <a16:creationId xmlns:a16="http://schemas.microsoft.com/office/drawing/2014/main" id="{FD7FB38C-CFC3-7A4A-A931-FCAAC7296342}"/>
                </a:ext>
              </a:extLst>
            </p:cNvPr>
            <p:cNvSpPr txBox="1"/>
            <p:nvPr/>
          </p:nvSpPr>
          <p:spPr>
            <a:xfrm>
              <a:off x="7764779" y="2930367"/>
              <a:ext cx="691973" cy="551923"/>
            </a:xfrm>
            <a:prstGeom prst="rect">
              <a:avLst/>
            </a:prstGeom>
            <a:blipFill rotWithShape="1">
              <a:blip r:embed="rId13">
                <a:alphaModFix/>
              </a:blip>
              <a:stretch>
                <a:fillRect l="-119620" t="-262496" r="-52327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dirty="0">
                  <a:latin typeface="Calibri"/>
                  <a:ea typeface="Calibri"/>
                  <a:cs typeface="Calibri"/>
                  <a:sym typeface="Calibri"/>
                </a:rPr>
                <a:t> </a:t>
              </a:r>
              <a:endParaRPr dirty="0"/>
            </a:p>
          </p:txBody>
        </p:sp>
        <p:sp>
          <p:nvSpPr>
            <p:cNvPr id="11" name="Rectangle 10">
              <a:extLst>
                <a:ext uri="{FF2B5EF4-FFF2-40B4-BE49-F238E27FC236}">
                  <a16:creationId xmlns:a16="http://schemas.microsoft.com/office/drawing/2014/main" id="{F4693726-03D6-B93E-078A-A8D292EBCD68}"/>
                </a:ext>
              </a:extLst>
            </p:cNvPr>
            <p:cNvSpPr/>
            <p:nvPr/>
          </p:nvSpPr>
          <p:spPr>
            <a:xfrm>
              <a:off x="7809160" y="2915128"/>
              <a:ext cx="449580" cy="2667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2" name="TextBox 11">
              <a:extLst>
                <a:ext uri="{FF2B5EF4-FFF2-40B4-BE49-F238E27FC236}">
                  <a16:creationId xmlns:a16="http://schemas.microsoft.com/office/drawing/2014/main" id="{69D3D2ED-A967-DB6B-37EF-038EC1D599AF}"/>
                </a:ext>
              </a:extLst>
            </p:cNvPr>
            <p:cNvSpPr txBox="1"/>
            <p:nvPr/>
          </p:nvSpPr>
          <p:spPr>
            <a:xfrm>
              <a:off x="7769401" y="2896758"/>
              <a:ext cx="441146" cy="338554"/>
            </a:xfrm>
            <a:prstGeom prst="rect">
              <a:avLst/>
            </a:prstGeom>
            <a:noFill/>
          </p:spPr>
          <p:txBody>
            <a:bodyPr wrap="none" rtlCol="0">
              <a:spAutoFit/>
            </a:bodyPr>
            <a:lstStyle/>
            <a:p>
              <a:r>
                <a:rPr lang="en-DE" sz="1600" b="1" dirty="0">
                  <a:solidFill>
                    <a:srgbClr val="002060"/>
                  </a:solidFill>
                  <a:latin typeface="Times New Roman" panose="02020603050405020304" pitchFamily="18" charset="0"/>
                  <a:cs typeface="Times New Roman" panose="02020603050405020304" pitchFamily="18" charset="0"/>
                </a:rPr>
                <a:t>0.5</a:t>
              </a:r>
            </a:p>
          </p:txBody>
        </p:sp>
        <p:sp>
          <p:nvSpPr>
            <p:cNvPr id="13" name="TextBox 12">
              <a:extLst>
                <a:ext uri="{FF2B5EF4-FFF2-40B4-BE49-F238E27FC236}">
                  <a16:creationId xmlns:a16="http://schemas.microsoft.com/office/drawing/2014/main" id="{32BE386A-7561-2BD3-DC09-3351490758E5}"/>
                </a:ext>
              </a:extLst>
            </p:cNvPr>
            <p:cNvSpPr txBox="1"/>
            <p:nvPr/>
          </p:nvSpPr>
          <p:spPr>
            <a:xfrm>
              <a:off x="7640815" y="2047141"/>
              <a:ext cx="704039" cy="369332"/>
            </a:xfrm>
            <a:prstGeom prst="rect">
              <a:avLst/>
            </a:prstGeom>
            <a:noFill/>
          </p:spPr>
          <p:txBody>
            <a:bodyPr wrap="none" rtlCol="0">
              <a:spAutoFit/>
            </a:bodyPr>
            <a:lstStyle/>
            <a:p>
              <a:r>
                <a:rPr lang="en-DE" sz="1800" b="1" dirty="0">
                  <a:solidFill>
                    <a:srgbClr val="002060"/>
                  </a:solidFill>
                  <a:latin typeface="Times New Roman" panose="02020603050405020304" pitchFamily="18" charset="0"/>
                  <a:cs typeface="Times New Roman" panose="02020603050405020304" pitchFamily="18" charset="0"/>
                </a:rPr>
                <a:t>0.007</a:t>
              </a:r>
            </a:p>
          </p:txBody>
        </p:sp>
      </p:grpSp>
      <p:sp>
        <p:nvSpPr>
          <p:cNvPr id="14" name="Google Shape;355;p11">
            <a:extLst>
              <a:ext uri="{FF2B5EF4-FFF2-40B4-BE49-F238E27FC236}">
                <a16:creationId xmlns:a16="http://schemas.microsoft.com/office/drawing/2014/main" id="{324619A0-1505-3804-1D37-E922905C80F7}"/>
              </a:ext>
            </a:extLst>
          </p:cNvPr>
          <p:cNvSpPr txBox="1"/>
          <p:nvPr/>
        </p:nvSpPr>
        <p:spPr>
          <a:xfrm>
            <a:off x="241991" y="1458048"/>
            <a:ext cx="6451043" cy="1718259"/>
          </a:xfrm>
          <a:prstGeom prst="rect">
            <a:avLst/>
          </a:prstGeom>
          <a:blipFill rotWithShape="1">
            <a:blip r:embed="rId14">
              <a:alphaModFix/>
            </a:blip>
            <a:stretch>
              <a:fillRect l="-980" t="-2207" b="-11056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dirty="0">
                <a:latin typeface="Calibri"/>
                <a:ea typeface="Calibri"/>
                <a:cs typeface="Calibri"/>
                <a:sym typeface="Calibri"/>
              </a:rPr>
              <a:t> </a:t>
            </a:r>
            <a:endParaRPr dirty="0"/>
          </a:p>
        </p:txBody>
      </p:sp>
      <p:sp>
        <p:nvSpPr>
          <p:cNvPr id="15" name="Google Shape;355;p11">
            <a:extLst>
              <a:ext uri="{FF2B5EF4-FFF2-40B4-BE49-F238E27FC236}">
                <a16:creationId xmlns:a16="http://schemas.microsoft.com/office/drawing/2014/main" id="{B5F84D93-B25E-A596-390A-CFF4D12388A7}"/>
              </a:ext>
            </a:extLst>
          </p:cNvPr>
          <p:cNvSpPr txBox="1"/>
          <p:nvPr/>
        </p:nvSpPr>
        <p:spPr>
          <a:xfrm>
            <a:off x="236611" y="3294424"/>
            <a:ext cx="6451043" cy="1004572"/>
          </a:xfrm>
          <a:prstGeom prst="rect">
            <a:avLst/>
          </a:prstGeom>
          <a:blipFill rotWithShape="1">
            <a:blip r:embed="rId14">
              <a:alphaModFix/>
            </a:blip>
            <a:stretch>
              <a:fillRect l="-980" t="-168542" b="-95386"/>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latin typeface="Calibri"/>
                <a:ea typeface="Calibri"/>
                <a:cs typeface="Calibri"/>
                <a:sym typeface="Calibri"/>
              </a:rPr>
              <a:t> </a:t>
            </a:r>
            <a:endParaRPr/>
          </a:p>
        </p:txBody>
      </p:sp>
      <p:sp>
        <p:nvSpPr>
          <p:cNvPr id="17" name="TextBox 16">
            <a:extLst>
              <a:ext uri="{FF2B5EF4-FFF2-40B4-BE49-F238E27FC236}">
                <a16:creationId xmlns:a16="http://schemas.microsoft.com/office/drawing/2014/main" id="{ECE50C27-B85E-8790-4634-F0BC078DBFD8}"/>
              </a:ext>
            </a:extLst>
          </p:cNvPr>
          <p:cNvSpPr txBox="1"/>
          <p:nvPr/>
        </p:nvSpPr>
        <p:spPr>
          <a:xfrm>
            <a:off x="6880576" y="5262583"/>
            <a:ext cx="5311412" cy="1077218"/>
          </a:xfrm>
          <a:prstGeom prst="rect">
            <a:avLst/>
          </a:prstGeom>
          <a:noFill/>
        </p:spPr>
        <p:txBody>
          <a:bodyPr wrap="square" rtlCol="0">
            <a:spAutoFit/>
          </a:bodyPr>
          <a:lstStyle/>
          <a:p>
            <a:pPr>
              <a:spcBef>
                <a:spcPts val="600"/>
              </a:spcBef>
            </a:pPr>
            <a:r>
              <a:rPr lang="en-DE" sz="1800" dirty="0">
                <a:solidFill>
                  <a:srgbClr val="002060"/>
                </a:solidFill>
              </a:rPr>
              <a:t>Typical C</a:t>
            </a:r>
            <a:r>
              <a:rPr lang="en-DE" sz="1800" baseline="-25000" dirty="0">
                <a:solidFill>
                  <a:srgbClr val="002060"/>
                </a:solidFill>
              </a:rPr>
              <a:t>PH</a:t>
            </a:r>
            <a:r>
              <a:rPr lang="en-DE" sz="1800" dirty="0">
                <a:solidFill>
                  <a:srgbClr val="002060"/>
                </a:solidFill>
              </a:rPr>
              <a:t> and ∆C</a:t>
            </a:r>
            <a:r>
              <a:rPr lang="en-DE" sz="1800" baseline="-25000" dirty="0">
                <a:solidFill>
                  <a:srgbClr val="002060"/>
                </a:solidFill>
              </a:rPr>
              <a:t>PH</a:t>
            </a:r>
            <a:r>
              <a:rPr lang="en-DE" sz="1800" dirty="0">
                <a:solidFill>
                  <a:srgbClr val="002060"/>
                </a:solidFill>
              </a:rPr>
              <a:t> values are:</a:t>
            </a:r>
          </a:p>
          <a:p>
            <a:pPr marL="285750" indent="-285750">
              <a:spcBef>
                <a:spcPts val="600"/>
              </a:spcBef>
              <a:buFont typeface="Arial" panose="020B0604020202020204" pitchFamily="34" charset="0"/>
              <a:buChar char="•"/>
            </a:pPr>
            <a:r>
              <a:rPr lang="en-DE" sz="1800" dirty="0">
                <a:solidFill>
                  <a:srgbClr val="002060"/>
                </a:solidFill>
              </a:rPr>
              <a:t>T</a:t>
            </a:r>
            <a:r>
              <a:rPr lang="en-DE" sz="1800" baseline="-25000" dirty="0">
                <a:solidFill>
                  <a:srgbClr val="002060"/>
                </a:solidFill>
              </a:rPr>
              <a:t>Lab</a:t>
            </a:r>
            <a:r>
              <a:rPr lang="en-DE" sz="1800" dirty="0">
                <a:solidFill>
                  <a:srgbClr val="002060"/>
                </a:solidFill>
              </a:rPr>
              <a:t> = 20 </a:t>
            </a:r>
            <a:r>
              <a:rPr lang="en-DE" sz="1800" baseline="30000" dirty="0">
                <a:solidFill>
                  <a:srgbClr val="002060"/>
                </a:solidFill>
              </a:rPr>
              <a:t>o</a:t>
            </a:r>
            <a:r>
              <a:rPr lang="en-DE" sz="1800" dirty="0">
                <a:solidFill>
                  <a:srgbClr val="002060"/>
                </a:solidFill>
              </a:rPr>
              <a:t>C: C</a:t>
            </a:r>
            <a:r>
              <a:rPr lang="en-DE" sz="1800" baseline="-25000" dirty="0">
                <a:solidFill>
                  <a:srgbClr val="002060"/>
                </a:solidFill>
              </a:rPr>
              <a:t>PH</a:t>
            </a:r>
            <a:r>
              <a:rPr lang="en-DE" sz="1800" dirty="0">
                <a:solidFill>
                  <a:srgbClr val="002060"/>
                </a:solidFill>
              </a:rPr>
              <a:t> ≈ 0.01-0.02 and ∆C</a:t>
            </a:r>
            <a:r>
              <a:rPr lang="en-DE" sz="1800" baseline="-25000" dirty="0">
                <a:solidFill>
                  <a:srgbClr val="002060"/>
                </a:solidFill>
              </a:rPr>
              <a:t>PH</a:t>
            </a:r>
            <a:r>
              <a:rPr lang="en-DE" sz="1800" dirty="0">
                <a:solidFill>
                  <a:srgbClr val="002060"/>
                </a:solidFill>
              </a:rPr>
              <a:t> ≈ 0.003 </a:t>
            </a:r>
          </a:p>
          <a:p>
            <a:pPr marL="285750" indent="-285750">
              <a:spcBef>
                <a:spcPts val="600"/>
              </a:spcBef>
              <a:buFont typeface="Arial" panose="020B0604020202020204" pitchFamily="34" charset="0"/>
              <a:buChar char="•"/>
            </a:pPr>
            <a:r>
              <a:rPr lang="en-DE" sz="1800" dirty="0">
                <a:solidFill>
                  <a:srgbClr val="002060"/>
                </a:solidFill>
              </a:rPr>
              <a:t>T</a:t>
            </a:r>
            <a:r>
              <a:rPr lang="en-DE" sz="1800" baseline="-25000" dirty="0">
                <a:solidFill>
                  <a:srgbClr val="002060"/>
                </a:solidFill>
              </a:rPr>
              <a:t>Lab</a:t>
            </a:r>
            <a:r>
              <a:rPr lang="en-DE" sz="1800" dirty="0">
                <a:solidFill>
                  <a:srgbClr val="002060"/>
                </a:solidFill>
              </a:rPr>
              <a:t> = 30 </a:t>
            </a:r>
            <a:r>
              <a:rPr lang="en-DE" sz="1800" baseline="30000" dirty="0">
                <a:solidFill>
                  <a:srgbClr val="002060"/>
                </a:solidFill>
              </a:rPr>
              <a:t>o</a:t>
            </a:r>
            <a:r>
              <a:rPr lang="en-DE" sz="1800" dirty="0">
                <a:solidFill>
                  <a:srgbClr val="002060"/>
                </a:solidFill>
              </a:rPr>
              <a:t>C: C</a:t>
            </a:r>
            <a:r>
              <a:rPr lang="en-DE" sz="1800" baseline="-25000" dirty="0">
                <a:solidFill>
                  <a:srgbClr val="002060"/>
                </a:solidFill>
              </a:rPr>
              <a:t>PH</a:t>
            </a:r>
            <a:r>
              <a:rPr lang="en-DE" sz="1800" dirty="0">
                <a:solidFill>
                  <a:srgbClr val="002060"/>
                </a:solidFill>
              </a:rPr>
              <a:t> ≈ 0.02-0.04 and ∆C</a:t>
            </a:r>
            <a:r>
              <a:rPr lang="en-DE" sz="1800" baseline="-25000" dirty="0">
                <a:solidFill>
                  <a:srgbClr val="002060"/>
                </a:solidFill>
              </a:rPr>
              <a:t>PH</a:t>
            </a:r>
            <a:r>
              <a:rPr lang="en-DE" sz="1800" dirty="0">
                <a:solidFill>
                  <a:srgbClr val="002060"/>
                </a:solidFill>
              </a:rPr>
              <a:t> ≈ 0.005 </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60038265-5900-4443-171A-706518ED3DFA}"/>
                  </a:ext>
                </a:extLst>
              </p:cNvPr>
              <p:cNvSpPr txBox="1"/>
              <p:nvPr/>
            </p:nvSpPr>
            <p:spPr>
              <a:xfrm>
                <a:off x="812419" y="440570"/>
                <a:ext cx="5169302" cy="788934"/>
              </a:xfrm>
              <a:prstGeom prst="rect">
                <a:avLst/>
              </a:prstGeom>
              <a:noFill/>
            </p:spPr>
            <p:txBody>
              <a:bodyPr wrap="square">
                <a:spAutoFit/>
              </a:bodyPr>
              <a:lstStyle/>
              <a:p>
                <a14:m>
                  <m:oMath xmlns:m="http://schemas.openxmlformats.org/officeDocument/2006/math">
                    <m:sSub>
                      <m:sSubPr>
                        <m:ctrlPr>
                          <a:rPr lang="en-DE" sz="2000" b="1" i="1" smtClean="0">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𝑷</m:t>
                        </m:r>
                      </m:e>
                      <m:sub>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𝑶</m:t>
                        </m:r>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𝟑</m:t>
                        </m:r>
                      </m:sub>
                    </m:sSub>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m:t>
                    </m:r>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𝟎</m:t>
                    </m:r>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m:t>
                    </m:r>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𝟎𝟒𝟑𝟎𝟖𝟓</m:t>
                    </m:r>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m:t>
                    </m:r>
                    <m:f>
                      <m:f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fPr>
                      <m:num>
                        <m:sSub>
                          <m:sSub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𝑻</m:t>
                            </m:r>
                          </m:e>
                          <m:sub>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𝑷</m:t>
                            </m:r>
                          </m:sub>
                        </m:sSub>
                      </m:num>
                      <m:den>
                        <m:d>
                          <m:d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dPr>
                          <m:e>
                            <m:sSub>
                              <m:sSub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𝜼</m:t>
                                </m:r>
                              </m:e>
                              <m:sub>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𝑷</m:t>
                                </m:r>
                              </m:sub>
                            </m:sSub>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𝜼</m:t>
                                </m:r>
                              </m:e>
                              <m:sub>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𝑨</m:t>
                                </m:r>
                              </m:sub>
                            </m:sSub>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𝜼</m:t>
                                </m:r>
                              </m:e>
                              <m:sub>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𝑪</m:t>
                                </m:r>
                              </m:sub>
                            </m:sSub>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𝜱</m:t>
                                </m:r>
                              </m:e>
                              <m:sub>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𝑷</m:t>
                                </m:r>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𝟎</m:t>
                                </m:r>
                              </m:sub>
                            </m:sSub>
                          </m:e>
                        </m:d>
                      </m:den>
                    </m:f>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m:t>
                    </m:r>
                    <m:d>
                      <m:d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dPr>
                      <m:e>
                        <m:sSub>
                          <m:sSub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𝑰</m:t>
                            </m:r>
                          </m:e>
                          <m:sub>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𝑴</m:t>
                            </m:r>
                          </m:sub>
                        </m:sSub>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𝑰</m:t>
                            </m:r>
                          </m:e>
                          <m:sub>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𝑩</m:t>
                            </m:r>
                          </m:sub>
                        </m:sSub>
                      </m:e>
                    </m:d>
                  </m:oMath>
                </a14:m>
                <a:r>
                  <a:rPr lang="de-DE" sz="1400" b="1" dirty="0">
                    <a:solidFill>
                      <a:srgbClr val="FF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en-DE" b="1" dirty="0">
                    <a:solidFill>
                      <a:srgbClr val="FF0000"/>
                    </a:solidFill>
                    <a:effectLst/>
                  </a:rPr>
                  <a:t> </a:t>
                </a:r>
                <a:endParaRPr lang="en-DE" b="1" dirty="0">
                  <a:solidFill>
                    <a:srgbClr val="FF0000"/>
                  </a:solidFill>
                </a:endParaRPr>
              </a:p>
            </p:txBody>
          </p:sp>
        </mc:Choice>
        <mc:Fallback xmlns="">
          <p:sp>
            <p:nvSpPr>
              <p:cNvPr id="18" name="TextBox 17">
                <a:extLst>
                  <a:ext uri="{FF2B5EF4-FFF2-40B4-BE49-F238E27FC236}">
                    <a16:creationId xmlns:a16="http://schemas.microsoft.com/office/drawing/2014/main" id="{60038265-5900-4443-171A-706518ED3DFA}"/>
                  </a:ext>
                </a:extLst>
              </p:cNvPr>
              <p:cNvSpPr txBox="1">
                <a:spLocks noRot="1" noChangeAspect="1" noMove="1" noResize="1" noEditPoints="1" noAdjustHandles="1" noChangeArrowheads="1" noChangeShapeType="1" noTextEdit="1"/>
              </p:cNvSpPr>
              <p:nvPr/>
            </p:nvSpPr>
            <p:spPr>
              <a:xfrm>
                <a:off x="812419" y="440570"/>
                <a:ext cx="5169302" cy="788934"/>
              </a:xfrm>
              <a:prstGeom prst="rect">
                <a:avLst/>
              </a:prstGeom>
              <a:blipFill>
                <a:blip r:embed="rId15"/>
                <a:stretch>
                  <a:fillRect/>
                </a:stretch>
              </a:blipFill>
            </p:spPr>
            <p:txBody>
              <a:bodyPr/>
              <a:lstStyle/>
              <a:p>
                <a:r>
                  <a:rPr lang="en-DE">
                    <a:noFill/>
                  </a:rPr>
                  <a:t> </a:t>
                </a:r>
              </a:p>
            </p:txBody>
          </p:sp>
        </mc:Fallback>
      </mc:AlternateContent>
      <p:sp>
        <p:nvSpPr>
          <p:cNvPr id="19" name="Down Arrow 18">
            <a:extLst>
              <a:ext uri="{FF2B5EF4-FFF2-40B4-BE49-F238E27FC236}">
                <a16:creationId xmlns:a16="http://schemas.microsoft.com/office/drawing/2014/main" id="{10266404-93D4-0FA4-DCFA-5971B81A1463}"/>
              </a:ext>
            </a:extLst>
          </p:cNvPr>
          <p:cNvSpPr/>
          <p:nvPr/>
        </p:nvSpPr>
        <p:spPr>
          <a:xfrm rot="10800000">
            <a:off x="3991406" y="1030303"/>
            <a:ext cx="437564" cy="398402"/>
          </a:xfrm>
          <a:prstGeom prst="downArrow">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rgbClr val="FF0000"/>
              </a:solidFill>
            </a:endParaRPr>
          </a:p>
        </p:txBody>
      </p:sp>
      <p:sp>
        <p:nvSpPr>
          <p:cNvPr id="20" name="Google Shape;355;p11">
            <a:extLst>
              <a:ext uri="{FF2B5EF4-FFF2-40B4-BE49-F238E27FC236}">
                <a16:creationId xmlns:a16="http://schemas.microsoft.com/office/drawing/2014/main" id="{7CE4FDB3-1F17-3C03-FF9B-CCB311B623B9}"/>
              </a:ext>
            </a:extLst>
          </p:cNvPr>
          <p:cNvSpPr txBox="1"/>
          <p:nvPr/>
        </p:nvSpPr>
        <p:spPr>
          <a:xfrm>
            <a:off x="236611" y="4908211"/>
            <a:ext cx="6451043" cy="819130"/>
          </a:xfrm>
          <a:prstGeom prst="rect">
            <a:avLst/>
          </a:prstGeom>
          <a:blipFill rotWithShape="1">
            <a:blip r:embed="rId14">
              <a:alphaModFix/>
            </a:blip>
            <a:stretch>
              <a:fillRect l="-980" t="-338606" b="-7712"/>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latin typeface="Calibri"/>
                <a:ea typeface="Calibri"/>
                <a:cs typeface="Calibri"/>
                <a:sym typeface="Calibri"/>
              </a:rPr>
              <a:t> </a:t>
            </a:r>
            <a:endParaRPr/>
          </a:p>
        </p:txBody>
      </p:sp>
      <p:pic>
        <p:nvPicPr>
          <p:cNvPr id="23" name="Audio 22">
            <a:extLst>
              <a:ext uri="{FF2B5EF4-FFF2-40B4-BE49-F238E27FC236}">
                <a16:creationId xmlns:a16="http://schemas.microsoft.com/office/drawing/2014/main" id="{21BF1593-EB4F-62F7-09A4-A53A5154F069}"/>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163300" y="5829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1928"/>
    </mc:Choice>
    <mc:Fallback>
      <p:transition spd="slow" advTm="41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12"/>
          <p:cNvSpPr txBox="1"/>
          <p:nvPr/>
        </p:nvSpPr>
        <p:spPr>
          <a:xfrm>
            <a:off x="1" y="-1145"/>
            <a:ext cx="12191999" cy="461665"/>
          </a:xfrm>
          <a:prstGeom prst="rect">
            <a:avLst/>
          </a:prstGeom>
          <a:gradFill>
            <a:gsLst>
              <a:gs pos="0">
                <a:srgbClr val="FFC000"/>
              </a:gs>
              <a:gs pos="65000">
                <a:srgbClr val="F0EBD5"/>
              </a:gs>
              <a:gs pos="100000">
                <a:schemeClr val="lt1"/>
              </a:gs>
            </a:gsLst>
            <a:lin ang="5400000" scaled="0"/>
          </a:gradFill>
          <a:ln>
            <a:noFill/>
          </a:ln>
        </p:spPr>
        <p:txBody>
          <a:bodyPr spcFirstLastPara="1" wrap="square" lIns="91425" tIns="45700" rIns="91425" bIns="45700" anchor="b" anchorCtr="0">
            <a:spAutoFit/>
          </a:bodyPr>
          <a:lstStyle/>
          <a:p>
            <a:pPr marL="0" marR="0" lvl="0" indent="0" algn="ctr" rtl="0">
              <a:lnSpc>
                <a:spcPct val="100000"/>
              </a:lnSpc>
              <a:spcBef>
                <a:spcPts val="0"/>
              </a:spcBef>
              <a:spcAft>
                <a:spcPts val="0"/>
              </a:spcAft>
              <a:buClr>
                <a:srgbClr val="002060"/>
              </a:buClr>
              <a:buSzPts val="2400"/>
              <a:buFont typeface="Arial"/>
              <a:buNone/>
            </a:pPr>
            <a:r>
              <a:rPr lang="en-GB" sz="2400" b="0" i="0" u="none" strike="noStrike" cap="none" dirty="0">
                <a:solidFill>
                  <a:srgbClr val="002060"/>
                </a:solidFill>
                <a:latin typeface="Arial"/>
                <a:ea typeface="Arial"/>
                <a:cs typeface="Arial"/>
                <a:sym typeface="Arial"/>
              </a:rPr>
              <a:t>Absorption Efficiency (empirical): </a:t>
            </a:r>
            <a:r>
              <a:rPr lang="en-GB" sz="2400" b="1" i="1" u="none" strike="noStrike" cap="none" dirty="0">
                <a:solidFill>
                  <a:srgbClr val="002060"/>
                </a:solidFill>
                <a:latin typeface="Arial"/>
                <a:ea typeface="Arial"/>
                <a:cs typeface="Arial"/>
                <a:sym typeface="Arial"/>
              </a:rPr>
              <a:t>𝛈</a:t>
            </a:r>
            <a:r>
              <a:rPr lang="en-GB" sz="2400" b="1" i="1" u="none" strike="noStrike" cap="none" baseline="-25000" dirty="0">
                <a:solidFill>
                  <a:srgbClr val="002060"/>
                </a:solidFill>
                <a:latin typeface="Arial"/>
                <a:ea typeface="Arial"/>
                <a:cs typeface="Arial"/>
                <a:sym typeface="Arial"/>
              </a:rPr>
              <a:t>A</a:t>
            </a:r>
            <a:r>
              <a:rPr lang="en-GB" sz="2400" b="1" i="1" u="none" strike="noStrike" cap="none" dirty="0">
                <a:solidFill>
                  <a:srgbClr val="002060"/>
                </a:solidFill>
                <a:latin typeface="Arial"/>
                <a:ea typeface="Arial"/>
                <a:cs typeface="Arial"/>
                <a:sym typeface="Arial"/>
              </a:rPr>
              <a:t>(P)</a:t>
            </a:r>
            <a:r>
              <a:rPr lang="en-GB" sz="2400" b="0" i="1" u="none" strike="noStrike" cap="none" dirty="0">
                <a:solidFill>
                  <a:srgbClr val="002060"/>
                </a:solidFill>
                <a:latin typeface="Arial"/>
                <a:ea typeface="Arial"/>
                <a:cs typeface="Arial"/>
                <a:sym typeface="Arial"/>
              </a:rPr>
              <a:t> </a:t>
            </a:r>
            <a:r>
              <a:rPr lang="en-GB" sz="2400" b="0" i="0" u="none" strike="noStrike" cap="none" dirty="0">
                <a:solidFill>
                  <a:srgbClr val="002060"/>
                </a:solidFill>
                <a:latin typeface="Arial"/>
                <a:ea typeface="Arial"/>
                <a:cs typeface="Arial"/>
                <a:sym typeface="Arial"/>
              </a:rPr>
              <a:t>&amp;  its Uncertainty  </a:t>
            </a:r>
            <a:r>
              <a:rPr lang="en-GB" sz="2400" b="1" i="1" u="none" strike="noStrike" cap="none" dirty="0" err="1">
                <a:solidFill>
                  <a:srgbClr val="002060"/>
                </a:solidFill>
                <a:latin typeface="Arial"/>
                <a:ea typeface="Arial"/>
                <a:cs typeface="Arial"/>
                <a:sym typeface="Arial"/>
              </a:rPr>
              <a:t>Δ</a:t>
            </a:r>
            <a:r>
              <a:rPr lang="en-GB" sz="2400" b="1" i="1" u="none" strike="noStrike" cap="none" dirty="0">
                <a:solidFill>
                  <a:srgbClr val="002060"/>
                </a:solidFill>
                <a:latin typeface="Arial"/>
                <a:ea typeface="Arial"/>
                <a:cs typeface="Arial"/>
                <a:sym typeface="Arial"/>
              </a:rPr>
              <a:t> 𝛈</a:t>
            </a:r>
            <a:r>
              <a:rPr lang="en-GB" sz="2400" b="1" i="1" u="none" strike="noStrike" cap="none" baseline="-25000" dirty="0">
                <a:solidFill>
                  <a:srgbClr val="002060"/>
                </a:solidFill>
                <a:latin typeface="Arial"/>
                <a:ea typeface="Arial"/>
                <a:cs typeface="Arial"/>
                <a:sym typeface="Arial"/>
              </a:rPr>
              <a:t>A</a:t>
            </a:r>
            <a:r>
              <a:rPr lang="en-GB" sz="2400" b="1" i="1" u="none" strike="noStrike" cap="none" dirty="0">
                <a:solidFill>
                  <a:srgbClr val="002060"/>
                </a:solidFill>
                <a:latin typeface="Arial"/>
                <a:ea typeface="Arial"/>
                <a:cs typeface="Arial"/>
                <a:sym typeface="Arial"/>
              </a:rPr>
              <a:t>(P)</a:t>
            </a:r>
            <a:r>
              <a:rPr lang="en-GB" sz="2400" b="0" i="1" u="none" strike="noStrike" cap="none" dirty="0">
                <a:solidFill>
                  <a:srgbClr val="002060"/>
                </a:solidFill>
                <a:latin typeface="Arial"/>
                <a:ea typeface="Arial"/>
                <a:cs typeface="Arial"/>
                <a:sym typeface="Arial"/>
              </a:rPr>
              <a:t> (Section C-6.5)</a:t>
            </a:r>
            <a:r>
              <a:rPr lang="en-GB" sz="2400" b="0" i="0" u="none" strike="noStrike" cap="none" baseline="30000" dirty="0">
                <a:solidFill>
                  <a:srgbClr val="002060"/>
                </a:solidFill>
                <a:latin typeface="Arial"/>
                <a:ea typeface="Arial"/>
                <a:cs typeface="Arial"/>
                <a:sym typeface="Arial"/>
              </a:rPr>
              <a:t> </a:t>
            </a:r>
            <a:endParaRPr sz="2400" b="0" i="1" u="none" strike="noStrike" cap="none" dirty="0">
              <a:solidFill>
                <a:srgbClr val="002060"/>
              </a:solidFill>
              <a:latin typeface="Arial"/>
              <a:ea typeface="Arial"/>
              <a:cs typeface="Arial"/>
              <a:sym typeface="Arial"/>
            </a:endParaRPr>
          </a:p>
        </p:txBody>
      </p:sp>
      <p:grpSp>
        <p:nvGrpSpPr>
          <p:cNvPr id="364" name="Google Shape;364;p12"/>
          <p:cNvGrpSpPr/>
          <p:nvPr/>
        </p:nvGrpSpPr>
        <p:grpSpPr>
          <a:xfrm>
            <a:off x="3397070" y="6375710"/>
            <a:ext cx="5397858" cy="425855"/>
            <a:chOff x="297089" y="5855279"/>
            <a:chExt cx="11719118" cy="924560"/>
          </a:xfrm>
        </p:grpSpPr>
        <p:pic>
          <p:nvPicPr>
            <p:cNvPr id="365" name="Google Shape;365;p12"/>
            <p:cNvPicPr preferRelativeResize="0"/>
            <p:nvPr/>
          </p:nvPicPr>
          <p:blipFill rotWithShape="1">
            <a:blip r:embed="rId5">
              <a:alphaModFix/>
            </a:blip>
            <a:srcRect/>
            <a:stretch/>
          </p:blipFill>
          <p:spPr>
            <a:xfrm>
              <a:off x="297089" y="5855279"/>
              <a:ext cx="1162720" cy="924560"/>
            </a:xfrm>
            <a:prstGeom prst="rect">
              <a:avLst/>
            </a:prstGeom>
            <a:noFill/>
            <a:ln>
              <a:noFill/>
            </a:ln>
          </p:spPr>
        </p:pic>
        <p:grpSp>
          <p:nvGrpSpPr>
            <p:cNvPr id="366" name="Google Shape;366;p12"/>
            <p:cNvGrpSpPr/>
            <p:nvPr/>
          </p:nvGrpSpPr>
          <p:grpSpPr>
            <a:xfrm>
              <a:off x="10679532" y="5996342"/>
              <a:ext cx="1336675" cy="549275"/>
              <a:chOff x="3726403" y="4704141"/>
              <a:chExt cx="1336675" cy="549275"/>
            </a:xfrm>
          </p:grpSpPr>
          <p:sp>
            <p:nvSpPr>
              <p:cNvPr id="367" name="Google Shape;367;p12"/>
              <p:cNvSpPr/>
              <p:nvPr/>
            </p:nvSpPr>
            <p:spPr>
              <a:xfrm>
                <a:off x="4336003" y="4820981"/>
                <a:ext cx="727075" cy="337820"/>
              </a:xfrm>
              <a:custGeom>
                <a:avLst/>
                <a:gdLst/>
                <a:ahLst/>
                <a:cxnLst/>
                <a:rect l="l" t="t" r="r" b="b"/>
                <a:pathLst>
                  <a:path w="1145" h="532" extrusionOk="0">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68" name="Google Shape;368;p12"/>
              <p:cNvPicPr preferRelativeResize="0"/>
              <p:nvPr/>
            </p:nvPicPr>
            <p:blipFill rotWithShape="1">
              <a:blip r:embed="rId6">
                <a:alphaModFix/>
              </a:blip>
              <a:srcRect/>
              <a:stretch/>
            </p:blipFill>
            <p:spPr>
              <a:xfrm>
                <a:off x="3726403" y="4704141"/>
                <a:ext cx="548005" cy="549275"/>
              </a:xfrm>
              <a:prstGeom prst="rect">
                <a:avLst/>
              </a:prstGeom>
              <a:noFill/>
              <a:ln>
                <a:noFill/>
              </a:ln>
            </p:spPr>
          </p:pic>
        </p:grpSp>
        <p:pic>
          <p:nvPicPr>
            <p:cNvPr id="369" name="Google Shape;369;p12"/>
            <p:cNvPicPr preferRelativeResize="0"/>
            <p:nvPr/>
          </p:nvPicPr>
          <p:blipFill rotWithShape="1">
            <a:blip r:embed="rId7">
              <a:alphaModFix/>
            </a:blip>
            <a:srcRect/>
            <a:stretch/>
          </p:blipFill>
          <p:spPr>
            <a:xfrm>
              <a:off x="5528849" y="5858948"/>
              <a:ext cx="1080135" cy="870585"/>
            </a:xfrm>
            <a:prstGeom prst="rect">
              <a:avLst/>
            </a:prstGeom>
            <a:noFill/>
            <a:ln>
              <a:noFill/>
            </a:ln>
          </p:spPr>
        </p:pic>
        <p:pic>
          <p:nvPicPr>
            <p:cNvPr id="370" name="Google Shape;370;p12"/>
            <p:cNvPicPr preferRelativeResize="0"/>
            <p:nvPr/>
          </p:nvPicPr>
          <p:blipFill rotWithShape="1">
            <a:blip r:embed="rId8">
              <a:alphaModFix/>
            </a:blip>
            <a:srcRect/>
            <a:stretch/>
          </p:blipFill>
          <p:spPr>
            <a:xfrm>
              <a:off x="7132917" y="5910935"/>
              <a:ext cx="1080135" cy="720090"/>
            </a:xfrm>
            <a:prstGeom prst="rect">
              <a:avLst/>
            </a:prstGeom>
            <a:noFill/>
            <a:ln>
              <a:noFill/>
            </a:ln>
          </p:spPr>
        </p:pic>
        <p:pic>
          <p:nvPicPr>
            <p:cNvPr id="371" name="Google Shape;371;p12"/>
            <p:cNvPicPr preferRelativeResize="0"/>
            <p:nvPr/>
          </p:nvPicPr>
          <p:blipFill rotWithShape="1">
            <a:blip r:embed="rId9">
              <a:alphaModFix/>
            </a:blip>
            <a:srcRect/>
            <a:stretch/>
          </p:blipFill>
          <p:spPr>
            <a:xfrm>
              <a:off x="3348606" y="6035187"/>
              <a:ext cx="1659105" cy="492591"/>
            </a:xfrm>
            <a:prstGeom prst="rect">
              <a:avLst/>
            </a:prstGeom>
            <a:noFill/>
            <a:ln>
              <a:noFill/>
            </a:ln>
          </p:spPr>
        </p:pic>
        <p:pic>
          <p:nvPicPr>
            <p:cNvPr id="372" name="Google Shape;372;p12"/>
            <p:cNvPicPr preferRelativeResize="0"/>
            <p:nvPr/>
          </p:nvPicPr>
          <p:blipFill rotWithShape="1">
            <a:blip r:embed="rId10">
              <a:alphaModFix/>
            </a:blip>
            <a:srcRect/>
            <a:stretch/>
          </p:blipFill>
          <p:spPr>
            <a:xfrm>
              <a:off x="1715981" y="5934196"/>
              <a:ext cx="1080135" cy="720090"/>
            </a:xfrm>
            <a:prstGeom prst="rect">
              <a:avLst/>
            </a:prstGeom>
            <a:noFill/>
            <a:ln>
              <a:noFill/>
            </a:ln>
          </p:spPr>
        </p:pic>
        <p:pic>
          <p:nvPicPr>
            <p:cNvPr id="373" name="Google Shape;373;p12"/>
            <p:cNvPicPr preferRelativeResize="0"/>
            <p:nvPr/>
          </p:nvPicPr>
          <p:blipFill rotWithShape="1">
            <a:blip r:embed="rId11">
              <a:alphaModFix/>
            </a:blip>
            <a:srcRect/>
            <a:stretch/>
          </p:blipFill>
          <p:spPr>
            <a:xfrm>
              <a:off x="9151905" y="5929051"/>
              <a:ext cx="693878" cy="777016"/>
            </a:xfrm>
            <a:prstGeom prst="rect">
              <a:avLst/>
            </a:prstGeom>
            <a:noFill/>
            <a:ln>
              <a:noFill/>
            </a:ln>
          </p:spPr>
        </p:pic>
      </p:grpSp>
      <p:sp>
        <p:nvSpPr>
          <p:cNvPr id="374" name="Google Shape;374;p12"/>
          <p:cNvSpPr txBox="1">
            <a:spLocks noGrp="1"/>
          </p:cNvSpPr>
          <p:nvPr>
            <p:ph type="dt" idx="10"/>
          </p:nvPr>
        </p:nvSpPr>
        <p:spPr>
          <a:xfrm>
            <a:off x="0" y="6511119"/>
            <a:ext cx="127506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sz="1400">
                <a:latin typeface="Arial"/>
                <a:ea typeface="Arial"/>
                <a:cs typeface="Arial"/>
                <a:sym typeface="Arial"/>
              </a:rPr>
              <a:t>09.11.22</a:t>
            </a:r>
            <a:endParaRPr sz="1100">
              <a:latin typeface="Arial"/>
              <a:ea typeface="Arial"/>
              <a:cs typeface="Arial"/>
              <a:sym typeface="Arial"/>
            </a:endParaRPr>
          </a:p>
        </p:txBody>
      </p:sp>
      <p:sp>
        <p:nvSpPr>
          <p:cNvPr id="375" name="Google Shape;375;p12"/>
          <p:cNvSpPr txBox="1">
            <a:spLocks noGrp="1"/>
          </p:cNvSpPr>
          <p:nvPr>
            <p:ph type="sldNum" idx="12"/>
          </p:nvPr>
        </p:nvSpPr>
        <p:spPr>
          <a:xfrm>
            <a:off x="11523406" y="6472763"/>
            <a:ext cx="668594"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sz="2000">
                <a:latin typeface="Arial"/>
                <a:ea typeface="Arial"/>
                <a:cs typeface="Arial"/>
                <a:sym typeface="Arial"/>
              </a:rPr>
              <a:t>12</a:t>
            </a:fld>
            <a:endParaRPr sz="2000">
              <a:latin typeface="Arial"/>
              <a:ea typeface="Arial"/>
              <a:cs typeface="Arial"/>
              <a:sym typeface="Arial"/>
            </a:endParaRPr>
          </a:p>
        </p:txBody>
      </p:sp>
      <p:sp>
        <p:nvSpPr>
          <p:cNvPr id="379" name="Google Shape;379;p12"/>
          <p:cNvSpPr txBox="1"/>
          <p:nvPr/>
        </p:nvSpPr>
        <p:spPr>
          <a:xfrm>
            <a:off x="5320093" y="643392"/>
            <a:ext cx="6112844" cy="5632311"/>
          </a:xfrm>
          <a:prstGeom prst="rect">
            <a:avLst/>
          </a:prstGeom>
          <a:blipFill rotWithShape="1">
            <a:blip r:embed="rId12">
              <a:alphaModFix/>
            </a:blip>
            <a:stretch>
              <a:fillRect l="-826" t="-674" r="-1448" b="-112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dirty="0">
                <a:latin typeface="Calibri"/>
                <a:ea typeface="Calibri"/>
                <a:cs typeface="Calibri"/>
                <a:sym typeface="Calibri"/>
              </a:rPr>
              <a:t> </a:t>
            </a:r>
            <a:endParaRPr dirty="0"/>
          </a:p>
        </p:txBody>
      </p:sp>
      <p:pic>
        <p:nvPicPr>
          <p:cNvPr id="2" name="Bild 15">
            <a:extLst>
              <a:ext uri="{FF2B5EF4-FFF2-40B4-BE49-F238E27FC236}">
                <a16:creationId xmlns:a16="http://schemas.microsoft.com/office/drawing/2014/main" id="{47849AB6-F184-2B43-EE9C-C9C950C66861}"/>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7531" y="2247328"/>
            <a:ext cx="3425825" cy="4166870"/>
          </a:xfrm>
          <a:prstGeom prst="rect">
            <a:avLst/>
          </a:prstGeom>
          <a:noFill/>
          <a:ln>
            <a:noFill/>
          </a:ln>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D5D6ED5-2D90-59F3-8128-FFBD76184C1B}"/>
                  </a:ext>
                </a:extLst>
              </p:cNvPr>
              <p:cNvSpPr txBox="1"/>
              <p:nvPr/>
            </p:nvSpPr>
            <p:spPr>
              <a:xfrm>
                <a:off x="150791" y="664759"/>
                <a:ext cx="5169302" cy="788934"/>
              </a:xfrm>
              <a:prstGeom prst="rect">
                <a:avLst/>
              </a:prstGeom>
              <a:noFill/>
            </p:spPr>
            <p:txBody>
              <a:bodyPr wrap="square">
                <a:spAutoFit/>
              </a:bodyPr>
              <a:lstStyle/>
              <a:p>
                <a14:m>
                  <m:oMath xmlns:m="http://schemas.openxmlformats.org/officeDocument/2006/math">
                    <m:sSub>
                      <m:sSubPr>
                        <m:ctrlPr>
                          <a:rPr lang="en-DE" sz="2000" b="1" i="1" smtClean="0">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𝑷</m:t>
                        </m:r>
                      </m:e>
                      <m:sub>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𝑶</m:t>
                        </m:r>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𝟑</m:t>
                        </m:r>
                      </m:sub>
                    </m:sSub>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m:t>
                    </m:r>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𝟎</m:t>
                    </m:r>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m:t>
                    </m:r>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𝟎𝟒𝟑𝟎𝟖𝟓</m:t>
                    </m:r>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m:t>
                    </m:r>
                    <m:f>
                      <m:f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fPr>
                      <m:num>
                        <m:sSub>
                          <m:sSub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𝑻</m:t>
                            </m:r>
                          </m:e>
                          <m:sub>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𝑷</m:t>
                            </m:r>
                          </m:sub>
                        </m:sSub>
                      </m:num>
                      <m:den>
                        <m:d>
                          <m:d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dPr>
                          <m:e>
                            <m:sSub>
                              <m:sSub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𝜼</m:t>
                                </m:r>
                              </m:e>
                              <m:sub>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𝑷</m:t>
                                </m:r>
                              </m:sub>
                            </m:sSub>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𝜼</m:t>
                                </m:r>
                              </m:e>
                              <m:sub>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𝑨</m:t>
                                </m:r>
                              </m:sub>
                            </m:sSub>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𝜼</m:t>
                                </m:r>
                              </m:e>
                              <m:sub>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𝑪</m:t>
                                </m:r>
                              </m:sub>
                            </m:sSub>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𝜱</m:t>
                                </m:r>
                              </m:e>
                              <m:sub>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𝑷</m:t>
                                </m:r>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𝟎</m:t>
                                </m:r>
                              </m:sub>
                            </m:sSub>
                          </m:e>
                        </m:d>
                      </m:den>
                    </m:f>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m:t>
                    </m:r>
                    <m:d>
                      <m:d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dPr>
                      <m:e>
                        <m:sSub>
                          <m:sSub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𝑰</m:t>
                            </m:r>
                          </m:e>
                          <m:sub>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𝑴</m:t>
                            </m:r>
                          </m:sub>
                        </m:sSub>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𝑰</m:t>
                            </m:r>
                          </m:e>
                          <m:sub>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𝑩</m:t>
                            </m:r>
                          </m:sub>
                        </m:sSub>
                      </m:e>
                    </m:d>
                  </m:oMath>
                </a14:m>
                <a:r>
                  <a:rPr lang="de-DE" sz="1400" b="1" dirty="0">
                    <a:solidFill>
                      <a:srgbClr val="FF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en-DE" b="1" dirty="0">
                    <a:solidFill>
                      <a:srgbClr val="FF0000"/>
                    </a:solidFill>
                    <a:effectLst/>
                  </a:rPr>
                  <a:t> </a:t>
                </a:r>
                <a:endParaRPr lang="en-DE" b="1" dirty="0">
                  <a:solidFill>
                    <a:srgbClr val="FF0000"/>
                  </a:solidFill>
                </a:endParaRPr>
              </a:p>
            </p:txBody>
          </p:sp>
        </mc:Choice>
        <mc:Fallback xmlns="">
          <p:sp>
            <p:nvSpPr>
              <p:cNvPr id="4" name="TextBox 3">
                <a:extLst>
                  <a:ext uri="{FF2B5EF4-FFF2-40B4-BE49-F238E27FC236}">
                    <a16:creationId xmlns:a16="http://schemas.microsoft.com/office/drawing/2014/main" id="{5D5D6ED5-2D90-59F3-8128-FFBD76184C1B}"/>
                  </a:ext>
                </a:extLst>
              </p:cNvPr>
              <p:cNvSpPr txBox="1">
                <a:spLocks noRot="1" noChangeAspect="1" noMove="1" noResize="1" noEditPoints="1" noAdjustHandles="1" noChangeArrowheads="1" noChangeShapeType="1" noTextEdit="1"/>
              </p:cNvSpPr>
              <p:nvPr/>
            </p:nvSpPr>
            <p:spPr>
              <a:xfrm>
                <a:off x="150791" y="664759"/>
                <a:ext cx="5169302" cy="788934"/>
              </a:xfrm>
              <a:prstGeom prst="rect">
                <a:avLst/>
              </a:prstGeom>
              <a:blipFill>
                <a:blip r:embed="rId14"/>
                <a:stretch>
                  <a:fillRect/>
                </a:stretch>
              </a:blipFill>
            </p:spPr>
            <p:txBody>
              <a:bodyPr/>
              <a:lstStyle/>
              <a:p>
                <a:r>
                  <a:rPr lang="en-DE">
                    <a:noFill/>
                  </a:rPr>
                  <a:t> </a:t>
                </a:r>
              </a:p>
            </p:txBody>
          </p:sp>
        </mc:Fallback>
      </mc:AlternateContent>
      <p:sp>
        <p:nvSpPr>
          <p:cNvPr id="5" name="Down Arrow 4">
            <a:extLst>
              <a:ext uri="{FF2B5EF4-FFF2-40B4-BE49-F238E27FC236}">
                <a16:creationId xmlns:a16="http://schemas.microsoft.com/office/drawing/2014/main" id="{8A93EE4E-A863-480E-6031-5305266CD038}"/>
              </a:ext>
            </a:extLst>
          </p:cNvPr>
          <p:cNvSpPr/>
          <p:nvPr/>
        </p:nvSpPr>
        <p:spPr>
          <a:xfrm rot="10800000">
            <a:off x="2679016" y="1235480"/>
            <a:ext cx="437564" cy="398402"/>
          </a:xfrm>
          <a:prstGeom prst="downArrow">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rgbClr val="FF0000"/>
              </a:solidFill>
            </a:endParaRPr>
          </a:p>
        </p:txBody>
      </p:sp>
      <p:sp>
        <p:nvSpPr>
          <p:cNvPr id="6" name="Down Arrow 5">
            <a:extLst>
              <a:ext uri="{FF2B5EF4-FFF2-40B4-BE49-F238E27FC236}">
                <a16:creationId xmlns:a16="http://schemas.microsoft.com/office/drawing/2014/main" id="{7366CC7A-B97B-80C3-A500-53A1769E718A}"/>
              </a:ext>
            </a:extLst>
          </p:cNvPr>
          <p:cNvSpPr/>
          <p:nvPr/>
        </p:nvSpPr>
        <p:spPr>
          <a:xfrm rot="5400000">
            <a:off x="4406721" y="5188989"/>
            <a:ext cx="714581" cy="398402"/>
          </a:xfrm>
          <a:prstGeom prst="downArrow">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rgbClr val="FF0000"/>
              </a:solidFill>
            </a:endParaRPr>
          </a:p>
        </p:txBody>
      </p:sp>
      <p:sp>
        <p:nvSpPr>
          <p:cNvPr id="9" name="TextBox 8">
            <a:extLst>
              <a:ext uri="{FF2B5EF4-FFF2-40B4-BE49-F238E27FC236}">
                <a16:creationId xmlns:a16="http://schemas.microsoft.com/office/drawing/2014/main" id="{BE91F585-20C8-D973-4BAF-AA1D8F44D233}"/>
              </a:ext>
            </a:extLst>
          </p:cNvPr>
          <p:cNvSpPr txBox="1"/>
          <p:nvPr/>
        </p:nvSpPr>
        <p:spPr>
          <a:xfrm>
            <a:off x="173766" y="1910566"/>
            <a:ext cx="4718274" cy="307777"/>
          </a:xfrm>
          <a:prstGeom prst="rect">
            <a:avLst/>
          </a:prstGeom>
          <a:noFill/>
        </p:spPr>
        <p:txBody>
          <a:bodyPr wrap="square">
            <a:spAutoFit/>
          </a:bodyPr>
          <a:lstStyle/>
          <a:p>
            <a:r>
              <a:rPr lang="en-GB" sz="1400" b="1" i="1" u="none" strike="noStrike" cap="none" dirty="0">
                <a:solidFill>
                  <a:srgbClr val="002060"/>
                </a:solidFill>
                <a:latin typeface="Arial"/>
                <a:ea typeface="Arial"/>
                <a:cs typeface="Arial"/>
                <a:sym typeface="Arial"/>
              </a:rPr>
              <a:t>𝛈</a:t>
            </a:r>
            <a:r>
              <a:rPr lang="en-GB" sz="1400" b="1" i="1" u="none" strike="noStrike" cap="none" baseline="-25000" dirty="0">
                <a:solidFill>
                  <a:srgbClr val="002060"/>
                </a:solidFill>
                <a:latin typeface="Arial"/>
                <a:ea typeface="Arial"/>
                <a:cs typeface="Arial"/>
                <a:sym typeface="Arial"/>
              </a:rPr>
              <a:t>A</a:t>
            </a:r>
            <a:r>
              <a:rPr lang="en-GB" sz="1400" b="1" i="1" u="none" strike="noStrike" cap="none" dirty="0">
                <a:solidFill>
                  <a:srgbClr val="002060"/>
                </a:solidFill>
                <a:latin typeface="Arial"/>
                <a:ea typeface="Arial"/>
                <a:cs typeface="Arial"/>
                <a:sym typeface="Arial"/>
              </a:rPr>
              <a:t>(P) for cathode Cell charged with 2.5 cm3 solution </a:t>
            </a:r>
            <a:endParaRPr lang="en-DE" dirty="0"/>
          </a:p>
        </p:txBody>
      </p:sp>
      <p:sp>
        <p:nvSpPr>
          <p:cNvPr id="11" name="TextBox 10">
            <a:extLst>
              <a:ext uri="{FF2B5EF4-FFF2-40B4-BE49-F238E27FC236}">
                <a16:creationId xmlns:a16="http://schemas.microsoft.com/office/drawing/2014/main" id="{AF3FBAB7-FDAF-93BE-7300-4F29281BE185}"/>
              </a:ext>
            </a:extLst>
          </p:cNvPr>
          <p:cNvSpPr txBox="1"/>
          <p:nvPr/>
        </p:nvSpPr>
        <p:spPr>
          <a:xfrm>
            <a:off x="2403673" y="5308855"/>
            <a:ext cx="1528950" cy="338554"/>
          </a:xfrm>
          <a:prstGeom prst="rect">
            <a:avLst/>
          </a:prstGeom>
          <a:solidFill>
            <a:schemeClr val="bg1"/>
          </a:solidFill>
        </p:spPr>
        <p:txBody>
          <a:bodyPr wrap="square">
            <a:spAutoFit/>
          </a:bodyPr>
          <a:lstStyle/>
          <a:p>
            <a:r>
              <a:rPr lang="en-GB" sz="1600" b="1" i="1" u="none" strike="noStrike" cap="none" dirty="0" err="1">
                <a:solidFill>
                  <a:srgbClr val="002060"/>
                </a:solidFill>
                <a:latin typeface="Arial"/>
                <a:ea typeface="Arial"/>
                <a:cs typeface="Arial"/>
                <a:sym typeface="Arial"/>
              </a:rPr>
              <a:t>Δ</a:t>
            </a:r>
            <a:r>
              <a:rPr lang="en-GB" sz="1600" b="1" i="1" u="none" strike="noStrike" cap="none" dirty="0">
                <a:solidFill>
                  <a:srgbClr val="002060"/>
                </a:solidFill>
                <a:latin typeface="Arial"/>
                <a:ea typeface="Arial"/>
                <a:cs typeface="Arial"/>
                <a:sym typeface="Arial"/>
              </a:rPr>
              <a:t> 𝛈</a:t>
            </a:r>
            <a:r>
              <a:rPr lang="en-GB" sz="1600" b="1" i="1" u="none" strike="noStrike" cap="none" baseline="-25000" dirty="0">
                <a:solidFill>
                  <a:srgbClr val="002060"/>
                </a:solidFill>
                <a:latin typeface="Arial"/>
                <a:ea typeface="Arial"/>
                <a:cs typeface="Arial"/>
                <a:sym typeface="Arial"/>
              </a:rPr>
              <a:t>A</a:t>
            </a:r>
            <a:r>
              <a:rPr lang="en-GB" sz="1600" b="1" i="1" u="none" strike="noStrike" cap="none" dirty="0">
                <a:solidFill>
                  <a:srgbClr val="002060"/>
                </a:solidFill>
                <a:latin typeface="Arial"/>
                <a:ea typeface="Arial"/>
                <a:cs typeface="Arial"/>
                <a:sym typeface="Arial"/>
              </a:rPr>
              <a:t>(P) = 0.01</a:t>
            </a:r>
            <a:r>
              <a:rPr lang="en-GB" sz="1600" b="0" i="1" u="none" strike="noStrike" cap="none" dirty="0">
                <a:solidFill>
                  <a:srgbClr val="002060"/>
                </a:solidFill>
                <a:latin typeface="Arial"/>
                <a:ea typeface="Arial"/>
                <a:cs typeface="Arial"/>
                <a:sym typeface="Arial"/>
              </a:rPr>
              <a:t> </a:t>
            </a:r>
            <a:endParaRPr lang="en-DE" sz="1600" dirty="0"/>
          </a:p>
        </p:txBody>
      </p:sp>
      <p:pic>
        <p:nvPicPr>
          <p:cNvPr id="16" name="Audio 15">
            <a:extLst>
              <a:ext uri="{FF2B5EF4-FFF2-40B4-BE49-F238E27FC236}">
                <a16:creationId xmlns:a16="http://schemas.microsoft.com/office/drawing/2014/main" id="{245E91D3-8FE6-499D-3452-96690F15744C}"/>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163300" y="5829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1769"/>
    </mc:Choice>
    <mc:Fallback>
      <p:transition spd="slow" advTm="71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13"/>
          <p:cNvSpPr txBox="1"/>
          <p:nvPr/>
        </p:nvSpPr>
        <p:spPr>
          <a:xfrm>
            <a:off x="1" y="-1145"/>
            <a:ext cx="12191999" cy="461665"/>
          </a:xfrm>
          <a:prstGeom prst="rect">
            <a:avLst/>
          </a:prstGeom>
          <a:gradFill>
            <a:gsLst>
              <a:gs pos="0">
                <a:srgbClr val="FFC000"/>
              </a:gs>
              <a:gs pos="65000">
                <a:srgbClr val="F0EBD5"/>
              </a:gs>
              <a:gs pos="100000">
                <a:schemeClr val="lt1"/>
              </a:gs>
            </a:gsLst>
            <a:lin ang="5400000" scaled="0"/>
          </a:gradFill>
          <a:ln>
            <a:noFill/>
          </a:ln>
        </p:spPr>
        <p:txBody>
          <a:bodyPr spcFirstLastPara="1" wrap="square" lIns="91425" tIns="45700" rIns="91425" bIns="45700" anchor="b" anchorCtr="0">
            <a:spAutoFit/>
          </a:bodyPr>
          <a:lstStyle/>
          <a:p>
            <a:pPr marL="0" marR="0" lvl="0" indent="0" algn="ctr" rtl="0">
              <a:lnSpc>
                <a:spcPct val="100000"/>
              </a:lnSpc>
              <a:spcBef>
                <a:spcPts val="0"/>
              </a:spcBef>
              <a:spcAft>
                <a:spcPts val="0"/>
              </a:spcAft>
              <a:buClr>
                <a:srgbClr val="002060"/>
              </a:buClr>
              <a:buSzPts val="2400"/>
              <a:buFont typeface="Arial"/>
              <a:buNone/>
            </a:pPr>
            <a:r>
              <a:rPr lang="en-GB" sz="2400" i="0" u="none" strike="noStrike" cap="none">
                <a:solidFill>
                  <a:srgbClr val="002060"/>
                </a:solidFill>
                <a:latin typeface="Arial"/>
                <a:ea typeface="Arial"/>
                <a:cs typeface="Arial"/>
                <a:sym typeface="Arial"/>
              </a:rPr>
              <a:t>Pump Efficiency: </a:t>
            </a:r>
            <a:r>
              <a:rPr lang="en-GB" sz="2400" b="1" i="1" u="none" strike="noStrike" cap="none">
                <a:solidFill>
                  <a:srgbClr val="002060"/>
                </a:solidFill>
                <a:latin typeface="Arial"/>
                <a:ea typeface="Arial"/>
                <a:cs typeface="Arial"/>
                <a:sym typeface="Arial"/>
              </a:rPr>
              <a:t>𝛈</a:t>
            </a:r>
            <a:r>
              <a:rPr lang="en-GB" sz="2400" b="1" i="1" u="none" strike="noStrike" cap="none" baseline="-25000">
                <a:solidFill>
                  <a:srgbClr val="002060"/>
                </a:solidFill>
                <a:latin typeface="Arial"/>
                <a:ea typeface="Arial"/>
                <a:cs typeface="Arial"/>
                <a:sym typeface="Arial"/>
              </a:rPr>
              <a:t>P</a:t>
            </a:r>
            <a:r>
              <a:rPr lang="en-GB" sz="2400" b="1" i="1" u="none" strike="noStrike" cap="none">
                <a:solidFill>
                  <a:srgbClr val="002060"/>
                </a:solidFill>
                <a:latin typeface="Arial"/>
                <a:ea typeface="Arial"/>
                <a:cs typeface="Arial"/>
                <a:sym typeface="Arial"/>
              </a:rPr>
              <a:t>(P)</a:t>
            </a:r>
            <a:r>
              <a:rPr lang="en-GB" sz="2400" i="1" u="none" strike="noStrike" cap="none">
                <a:solidFill>
                  <a:srgbClr val="002060"/>
                </a:solidFill>
                <a:latin typeface="Arial"/>
                <a:ea typeface="Arial"/>
                <a:cs typeface="Arial"/>
                <a:sym typeface="Arial"/>
              </a:rPr>
              <a:t> </a:t>
            </a:r>
            <a:r>
              <a:rPr lang="en-GB" sz="2400" i="0" u="none" strike="noStrike" cap="none">
                <a:solidFill>
                  <a:srgbClr val="002060"/>
                </a:solidFill>
                <a:latin typeface="Arial"/>
                <a:ea typeface="Arial"/>
                <a:cs typeface="Arial"/>
                <a:sym typeface="Arial"/>
              </a:rPr>
              <a:t>&amp;  its Uncertainty  </a:t>
            </a:r>
            <a:r>
              <a:rPr lang="en-GB" sz="2400" b="1" i="1" u="none" strike="noStrike" cap="none">
                <a:solidFill>
                  <a:srgbClr val="002060"/>
                </a:solidFill>
                <a:latin typeface="Arial"/>
                <a:ea typeface="Arial"/>
                <a:cs typeface="Arial"/>
                <a:sym typeface="Arial"/>
              </a:rPr>
              <a:t>Δ 𝛈</a:t>
            </a:r>
            <a:r>
              <a:rPr lang="en-GB" sz="2400" b="1" i="1" u="none" strike="noStrike" cap="none" baseline="-25000">
                <a:solidFill>
                  <a:srgbClr val="002060"/>
                </a:solidFill>
                <a:latin typeface="Arial"/>
                <a:ea typeface="Arial"/>
                <a:cs typeface="Arial"/>
                <a:sym typeface="Arial"/>
              </a:rPr>
              <a:t>P</a:t>
            </a:r>
            <a:r>
              <a:rPr lang="en-GB" sz="2400" b="1" i="1" u="none" strike="noStrike" cap="none">
                <a:solidFill>
                  <a:srgbClr val="002060"/>
                </a:solidFill>
                <a:latin typeface="Arial"/>
                <a:ea typeface="Arial"/>
                <a:cs typeface="Arial"/>
                <a:sym typeface="Arial"/>
              </a:rPr>
              <a:t>(P) </a:t>
            </a:r>
            <a:r>
              <a:rPr lang="en-GB" sz="2400" b="0" i="1" u="none" strike="noStrike" cap="none">
                <a:solidFill>
                  <a:srgbClr val="002060"/>
                </a:solidFill>
                <a:latin typeface="Arial"/>
                <a:ea typeface="Arial"/>
                <a:cs typeface="Arial"/>
                <a:sym typeface="Arial"/>
              </a:rPr>
              <a:t>(Section C-6.6 of GAW No.268)</a:t>
            </a:r>
            <a:r>
              <a:rPr lang="en-GB" sz="2400" b="0" i="0" u="none" strike="noStrike" cap="none" baseline="30000">
                <a:solidFill>
                  <a:srgbClr val="002060"/>
                </a:solidFill>
                <a:latin typeface="Arial"/>
                <a:ea typeface="Arial"/>
                <a:cs typeface="Arial"/>
                <a:sym typeface="Arial"/>
              </a:rPr>
              <a:t> </a:t>
            </a:r>
            <a:endParaRPr sz="2400" i="1" u="none" strike="noStrike" cap="none">
              <a:solidFill>
                <a:srgbClr val="002060"/>
              </a:solidFill>
              <a:latin typeface="Arial"/>
              <a:ea typeface="Arial"/>
              <a:cs typeface="Arial"/>
              <a:sym typeface="Arial"/>
            </a:endParaRPr>
          </a:p>
        </p:txBody>
      </p:sp>
      <p:grpSp>
        <p:nvGrpSpPr>
          <p:cNvPr id="386" name="Google Shape;386;p13"/>
          <p:cNvGrpSpPr/>
          <p:nvPr/>
        </p:nvGrpSpPr>
        <p:grpSpPr>
          <a:xfrm>
            <a:off x="3397070" y="6375710"/>
            <a:ext cx="5397858" cy="425855"/>
            <a:chOff x="297089" y="5855279"/>
            <a:chExt cx="11719118" cy="924560"/>
          </a:xfrm>
        </p:grpSpPr>
        <p:pic>
          <p:nvPicPr>
            <p:cNvPr id="387" name="Google Shape;387;p13"/>
            <p:cNvPicPr preferRelativeResize="0"/>
            <p:nvPr/>
          </p:nvPicPr>
          <p:blipFill rotWithShape="1">
            <a:blip r:embed="rId5">
              <a:alphaModFix/>
            </a:blip>
            <a:srcRect/>
            <a:stretch/>
          </p:blipFill>
          <p:spPr>
            <a:xfrm>
              <a:off x="297089" y="5855279"/>
              <a:ext cx="1162720" cy="924560"/>
            </a:xfrm>
            <a:prstGeom prst="rect">
              <a:avLst/>
            </a:prstGeom>
            <a:noFill/>
            <a:ln>
              <a:noFill/>
            </a:ln>
          </p:spPr>
        </p:pic>
        <p:grpSp>
          <p:nvGrpSpPr>
            <p:cNvPr id="388" name="Google Shape;388;p13"/>
            <p:cNvGrpSpPr/>
            <p:nvPr/>
          </p:nvGrpSpPr>
          <p:grpSpPr>
            <a:xfrm>
              <a:off x="10679532" y="5996342"/>
              <a:ext cx="1336675" cy="549275"/>
              <a:chOff x="3726403" y="4704141"/>
              <a:chExt cx="1336675" cy="549275"/>
            </a:xfrm>
          </p:grpSpPr>
          <p:sp>
            <p:nvSpPr>
              <p:cNvPr id="389" name="Google Shape;389;p13"/>
              <p:cNvSpPr/>
              <p:nvPr/>
            </p:nvSpPr>
            <p:spPr>
              <a:xfrm>
                <a:off x="4336003" y="4820981"/>
                <a:ext cx="727075" cy="337820"/>
              </a:xfrm>
              <a:custGeom>
                <a:avLst/>
                <a:gdLst/>
                <a:ahLst/>
                <a:cxnLst/>
                <a:rect l="l" t="t" r="r" b="b"/>
                <a:pathLst>
                  <a:path w="1145" h="532" extrusionOk="0">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90" name="Google Shape;390;p13"/>
              <p:cNvPicPr preferRelativeResize="0"/>
              <p:nvPr/>
            </p:nvPicPr>
            <p:blipFill rotWithShape="1">
              <a:blip r:embed="rId6">
                <a:alphaModFix/>
              </a:blip>
              <a:srcRect/>
              <a:stretch/>
            </p:blipFill>
            <p:spPr>
              <a:xfrm>
                <a:off x="3726403" y="4704141"/>
                <a:ext cx="548005" cy="549275"/>
              </a:xfrm>
              <a:prstGeom prst="rect">
                <a:avLst/>
              </a:prstGeom>
              <a:noFill/>
              <a:ln>
                <a:noFill/>
              </a:ln>
            </p:spPr>
          </p:pic>
        </p:grpSp>
        <p:pic>
          <p:nvPicPr>
            <p:cNvPr id="391" name="Google Shape;391;p13"/>
            <p:cNvPicPr preferRelativeResize="0"/>
            <p:nvPr/>
          </p:nvPicPr>
          <p:blipFill rotWithShape="1">
            <a:blip r:embed="rId7">
              <a:alphaModFix/>
            </a:blip>
            <a:srcRect/>
            <a:stretch/>
          </p:blipFill>
          <p:spPr>
            <a:xfrm>
              <a:off x="5528849" y="5858948"/>
              <a:ext cx="1080135" cy="870585"/>
            </a:xfrm>
            <a:prstGeom prst="rect">
              <a:avLst/>
            </a:prstGeom>
            <a:noFill/>
            <a:ln>
              <a:noFill/>
            </a:ln>
          </p:spPr>
        </p:pic>
        <p:pic>
          <p:nvPicPr>
            <p:cNvPr id="392" name="Google Shape;392;p13"/>
            <p:cNvPicPr preferRelativeResize="0"/>
            <p:nvPr/>
          </p:nvPicPr>
          <p:blipFill rotWithShape="1">
            <a:blip r:embed="rId8">
              <a:alphaModFix/>
            </a:blip>
            <a:srcRect/>
            <a:stretch/>
          </p:blipFill>
          <p:spPr>
            <a:xfrm>
              <a:off x="7132917" y="5910935"/>
              <a:ext cx="1080135" cy="720090"/>
            </a:xfrm>
            <a:prstGeom prst="rect">
              <a:avLst/>
            </a:prstGeom>
            <a:noFill/>
            <a:ln>
              <a:noFill/>
            </a:ln>
          </p:spPr>
        </p:pic>
        <p:pic>
          <p:nvPicPr>
            <p:cNvPr id="393" name="Google Shape;393;p13"/>
            <p:cNvPicPr preferRelativeResize="0"/>
            <p:nvPr/>
          </p:nvPicPr>
          <p:blipFill rotWithShape="1">
            <a:blip r:embed="rId9">
              <a:alphaModFix/>
            </a:blip>
            <a:srcRect/>
            <a:stretch/>
          </p:blipFill>
          <p:spPr>
            <a:xfrm>
              <a:off x="3348606" y="6035187"/>
              <a:ext cx="1659105" cy="492591"/>
            </a:xfrm>
            <a:prstGeom prst="rect">
              <a:avLst/>
            </a:prstGeom>
            <a:noFill/>
            <a:ln>
              <a:noFill/>
            </a:ln>
          </p:spPr>
        </p:pic>
        <p:pic>
          <p:nvPicPr>
            <p:cNvPr id="394" name="Google Shape;394;p13"/>
            <p:cNvPicPr preferRelativeResize="0"/>
            <p:nvPr/>
          </p:nvPicPr>
          <p:blipFill rotWithShape="1">
            <a:blip r:embed="rId10">
              <a:alphaModFix/>
            </a:blip>
            <a:srcRect/>
            <a:stretch/>
          </p:blipFill>
          <p:spPr>
            <a:xfrm>
              <a:off x="1715981" y="5934196"/>
              <a:ext cx="1080135" cy="720090"/>
            </a:xfrm>
            <a:prstGeom prst="rect">
              <a:avLst/>
            </a:prstGeom>
            <a:noFill/>
            <a:ln>
              <a:noFill/>
            </a:ln>
          </p:spPr>
        </p:pic>
        <p:pic>
          <p:nvPicPr>
            <p:cNvPr id="395" name="Google Shape;395;p13"/>
            <p:cNvPicPr preferRelativeResize="0"/>
            <p:nvPr/>
          </p:nvPicPr>
          <p:blipFill rotWithShape="1">
            <a:blip r:embed="rId11">
              <a:alphaModFix/>
            </a:blip>
            <a:srcRect/>
            <a:stretch/>
          </p:blipFill>
          <p:spPr>
            <a:xfrm>
              <a:off x="9151905" y="5929051"/>
              <a:ext cx="693878" cy="777016"/>
            </a:xfrm>
            <a:prstGeom prst="rect">
              <a:avLst/>
            </a:prstGeom>
            <a:noFill/>
            <a:ln>
              <a:noFill/>
            </a:ln>
          </p:spPr>
        </p:pic>
      </p:grpSp>
      <p:sp>
        <p:nvSpPr>
          <p:cNvPr id="396" name="Google Shape;396;p13"/>
          <p:cNvSpPr txBox="1">
            <a:spLocks noGrp="1"/>
          </p:cNvSpPr>
          <p:nvPr>
            <p:ph type="dt" idx="10"/>
          </p:nvPr>
        </p:nvSpPr>
        <p:spPr>
          <a:xfrm>
            <a:off x="-6701" y="6568966"/>
            <a:ext cx="912863" cy="26892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sz="1400">
                <a:latin typeface="Arial"/>
                <a:ea typeface="Arial"/>
                <a:cs typeface="Arial"/>
                <a:sym typeface="Arial"/>
              </a:rPr>
              <a:t>09.11.22</a:t>
            </a:r>
            <a:endParaRPr sz="1100">
              <a:latin typeface="Arial"/>
              <a:ea typeface="Arial"/>
              <a:cs typeface="Arial"/>
              <a:sym typeface="Arial"/>
            </a:endParaRPr>
          </a:p>
        </p:txBody>
      </p:sp>
      <p:sp>
        <p:nvSpPr>
          <p:cNvPr id="397" name="Google Shape;397;p13"/>
          <p:cNvSpPr txBox="1">
            <a:spLocks noGrp="1"/>
          </p:cNvSpPr>
          <p:nvPr>
            <p:ph type="sldNum" idx="12"/>
          </p:nvPr>
        </p:nvSpPr>
        <p:spPr>
          <a:xfrm>
            <a:off x="9448800" y="6472763"/>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sz="2000">
                <a:latin typeface="Arial"/>
                <a:ea typeface="Arial"/>
                <a:cs typeface="Arial"/>
                <a:sym typeface="Arial"/>
              </a:rPr>
              <a:t>13</a:t>
            </a:fld>
            <a:endParaRPr sz="2000">
              <a:latin typeface="Arial"/>
              <a:ea typeface="Arial"/>
              <a:cs typeface="Arial"/>
              <a:sym typeface="Arial"/>
            </a:endParaRPr>
          </a:p>
        </p:txBody>
      </p:sp>
      <p:sp>
        <p:nvSpPr>
          <p:cNvPr id="400" name="Google Shape;400;p13"/>
          <p:cNvSpPr txBox="1"/>
          <p:nvPr/>
        </p:nvSpPr>
        <p:spPr>
          <a:xfrm>
            <a:off x="5082540" y="647891"/>
            <a:ext cx="6984943" cy="4016444"/>
          </a:xfrm>
          <a:prstGeom prst="rect">
            <a:avLst/>
          </a:prstGeom>
          <a:noFill/>
          <a:ln>
            <a:noFill/>
          </a:ln>
        </p:spPr>
        <p:txBody>
          <a:bodyPr spcFirstLastPara="1" wrap="square" lIns="91425" tIns="45700" rIns="91425" bIns="45700" anchor="t" anchorCtr="0">
            <a:spAutoFit/>
          </a:bodyPr>
          <a:lstStyle/>
          <a:p>
            <a:pPr lvl="0"/>
            <a:r>
              <a:rPr lang="en-GB" sz="2000" dirty="0">
                <a:solidFill>
                  <a:srgbClr val="002060"/>
                </a:solidFill>
                <a:latin typeface="Arial"/>
                <a:ea typeface="Arial"/>
                <a:cs typeface="Arial"/>
                <a:sym typeface="Arial"/>
              </a:rPr>
              <a:t>At ambient air pressures lower than 100 </a:t>
            </a:r>
            <a:r>
              <a:rPr lang="en-GB" sz="2000" dirty="0" err="1">
                <a:solidFill>
                  <a:srgbClr val="002060"/>
                </a:solidFill>
                <a:latin typeface="Arial"/>
                <a:ea typeface="Arial"/>
                <a:cs typeface="Arial"/>
                <a:sym typeface="Arial"/>
              </a:rPr>
              <a:t>hPa</a:t>
            </a:r>
            <a:r>
              <a:rPr lang="en-GB" sz="2000" dirty="0">
                <a:solidFill>
                  <a:srgbClr val="002060"/>
                </a:solidFill>
                <a:latin typeface="Arial"/>
                <a:ea typeface="Arial"/>
                <a:cs typeface="Arial"/>
                <a:sym typeface="Arial"/>
              </a:rPr>
              <a:t> the efficiency of the gas sampling pump degrades as a function of ambient pressure. </a:t>
            </a:r>
            <a:r>
              <a:rPr lang="en-GB" sz="2000" dirty="0">
                <a:solidFill>
                  <a:srgbClr val="002060"/>
                </a:solidFill>
              </a:rPr>
              <a:t>Depending on the </a:t>
            </a:r>
            <a:r>
              <a:rPr lang="en-GB" sz="2000" dirty="0" err="1">
                <a:solidFill>
                  <a:srgbClr val="002060"/>
                </a:solidFill>
              </a:rPr>
              <a:t>sonde</a:t>
            </a:r>
            <a:r>
              <a:rPr lang="en-GB" sz="2000" dirty="0">
                <a:solidFill>
                  <a:srgbClr val="002060"/>
                </a:solidFill>
              </a:rPr>
              <a:t> and sensing solution type</a:t>
            </a:r>
            <a:r>
              <a:rPr lang="en-GB" sz="2000" dirty="0">
                <a:solidFill>
                  <a:srgbClr val="002060"/>
                </a:solidFill>
                <a:latin typeface="Arial"/>
                <a:ea typeface="Arial"/>
                <a:cs typeface="Arial"/>
                <a:sym typeface="Arial"/>
              </a:rPr>
              <a:t>, these recommended efficiency tables should be used (Section 3.3.3 of WMO/GAW No.268):</a:t>
            </a:r>
            <a:endParaRPr sz="2000" b="1" dirty="0">
              <a:solidFill>
                <a:srgbClr val="002060"/>
              </a:solidFill>
              <a:latin typeface="Arial"/>
              <a:ea typeface="Arial"/>
              <a:cs typeface="Arial"/>
              <a:sym typeface="Arial"/>
            </a:endParaRPr>
          </a:p>
          <a:p>
            <a:pPr marL="457200" marR="0" lvl="0" indent="-457200" rtl="0">
              <a:spcBef>
                <a:spcPts val="600"/>
              </a:spcBef>
              <a:spcAft>
                <a:spcPts val="0"/>
              </a:spcAft>
              <a:buFont typeface="+mj-lt"/>
              <a:buAutoNum type="alphaLcPeriod"/>
            </a:pPr>
            <a:r>
              <a:rPr lang="en-GB" sz="2000" b="1" dirty="0">
                <a:solidFill>
                  <a:srgbClr val="FF0000"/>
                </a:solidFill>
                <a:latin typeface="Arial"/>
                <a:ea typeface="Arial"/>
                <a:cs typeface="Arial"/>
                <a:sym typeface="Arial"/>
              </a:rPr>
              <a:t>Komhyr-1986 (K86-Efficiency)</a:t>
            </a:r>
            <a:r>
              <a:rPr lang="en-GB" sz="2000" b="1" dirty="0">
                <a:solidFill>
                  <a:srgbClr val="002060"/>
                </a:solidFill>
                <a:latin typeface="Arial"/>
                <a:ea typeface="Arial"/>
                <a:cs typeface="Arial"/>
                <a:sym typeface="Arial"/>
              </a:rPr>
              <a:t> for SPC-6A </a:t>
            </a:r>
            <a:r>
              <a:rPr lang="en-GB" sz="2000" b="1" dirty="0" err="1">
                <a:solidFill>
                  <a:srgbClr val="002060"/>
                </a:solidFill>
                <a:latin typeface="Arial"/>
                <a:ea typeface="Arial"/>
                <a:cs typeface="Arial"/>
                <a:sym typeface="Arial"/>
              </a:rPr>
              <a:t>sondes</a:t>
            </a:r>
            <a:r>
              <a:rPr lang="en-GB" sz="2000" b="1" dirty="0">
                <a:solidFill>
                  <a:srgbClr val="002060"/>
                </a:solidFill>
                <a:latin typeface="Arial"/>
                <a:ea typeface="Arial"/>
                <a:cs typeface="Arial"/>
                <a:sym typeface="Arial"/>
              </a:rPr>
              <a:t> with SST1.0 or SST0.5;</a:t>
            </a:r>
            <a:endParaRPr sz="2000" b="1" dirty="0">
              <a:solidFill>
                <a:srgbClr val="002060"/>
              </a:solidFill>
              <a:latin typeface="Arial"/>
              <a:ea typeface="Arial"/>
              <a:cs typeface="Arial"/>
              <a:sym typeface="Arial"/>
            </a:endParaRPr>
          </a:p>
          <a:p>
            <a:pPr marL="457200" marR="0" lvl="0" indent="-457200" rtl="0">
              <a:spcBef>
                <a:spcPts val="600"/>
              </a:spcBef>
              <a:spcAft>
                <a:spcPts val="0"/>
              </a:spcAft>
              <a:buFont typeface="+mj-lt"/>
              <a:buAutoNum type="alphaLcPeriod"/>
            </a:pPr>
            <a:r>
              <a:rPr lang="en-GB" sz="2000" b="1" dirty="0">
                <a:solidFill>
                  <a:srgbClr val="0432FF"/>
                </a:solidFill>
                <a:latin typeface="Arial"/>
                <a:ea typeface="Arial"/>
                <a:cs typeface="Arial"/>
                <a:sym typeface="Arial"/>
              </a:rPr>
              <a:t>Komhyr-1995 (K95-Efficiency) </a:t>
            </a:r>
            <a:r>
              <a:rPr lang="en-GB" sz="2000" b="1" dirty="0">
                <a:solidFill>
                  <a:srgbClr val="002060"/>
                </a:solidFill>
                <a:latin typeface="Arial"/>
                <a:ea typeface="Arial"/>
                <a:cs typeface="Arial"/>
                <a:sym typeface="Arial"/>
              </a:rPr>
              <a:t>for ENSCI </a:t>
            </a:r>
            <a:r>
              <a:rPr lang="en-GB" sz="2000" b="1" dirty="0" err="1">
                <a:solidFill>
                  <a:srgbClr val="002060"/>
                </a:solidFill>
                <a:latin typeface="Arial"/>
                <a:ea typeface="Arial"/>
                <a:cs typeface="Arial"/>
                <a:sym typeface="Arial"/>
              </a:rPr>
              <a:t>sondes</a:t>
            </a:r>
            <a:r>
              <a:rPr lang="en-GB" sz="2000" b="1" dirty="0">
                <a:solidFill>
                  <a:srgbClr val="002060"/>
                </a:solidFill>
                <a:latin typeface="Arial"/>
                <a:ea typeface="Arial"/>
                <a:cs typeface="Arial"/>
                <a:sym typeface="Arial"/>
              </a:rPr>
              <a:t> with SST1.0 or SST0.5; </a:t>
            </a:r>
            <a:endParaRPr sz="2000" b="1" dirty="0">
              <a:solidFill>
                <a:srgbClr val="002060"/>
              </a:solidFill>
              <a:latin typeface="Arial"/>
              <a:ea typeface="Arial"/>
              <a:cs typeface="Arial"/>
              <a:sym typeface="Arial"/>
            </a:endParaRPr>
          </a:p>
          <a:p>
            <a:pPr marL="457200" lvl="0" indent="-457200">
              <a:spcBef>
                <a:spcPts val="600"/>
              </a:spcBef>
              <a:buFont typeface="+mj-lt"/>
              <a:buAutoNum type="alphaLcPeriod"/>
            </a:pPr>
            <a:r>
              <a:rPr lang="en-US" sz="2000" b="1" dirty="0">
                <a:solidFill>
                  <a:srgbClr val="00B050"/>
                </a:solidFill>
              </a:rPr>
              <a:t>Johnson-2002 (CMDL-Efficiency) </a:t>
            </a:r>
            <a:r>
              <a:rPr lang="en-US" sz="2000" b="1" dirty="0">
                <a:solidFill>
                  <a:srgbClr val="002060"/>
                </a:solidFill>
              </a:rPr>
              <a:t>or 	        </a:t>
            </a:r>
            <a:r>
              <a:rPr lang="en-US" sz="2000" b="1" dirty="0">
                <a:solidFill>
                  <a:srgbClr val="FF40FF"/>
                </a:solidFill>
              </a:rPr>
              <a:t>Nakano- 2019/2022 (JMA-Efficiency)</a:t>
            </a:r>
            <a:r>
              <a:rPr lang="en-US" sz="2000" b="1" dirty="0">
                <a:solidFill>
                  <a:srgbClr val="002060"/>
                </a:solidFill>
              </a:rPr>
              <a:t> 		     for ENSCI </a:t>
            </a:r>
            <a:r>
              <a:rPr lang="en-US" sz="2000" b="1" dirty="0" err="1">
                <a:solidFill>
                  <a:srgbClr val="002060"/>
                </a:solidFill>
              </a:rPr>
              <a:t>sondes</a:t>
            </a:r>
            <a:r>
              <a:rPr lang="en-US" sz="2000" b="1" dirty="0">
                <a:solidFill>
                  <a:srgbClr val="002060"/>
                </a:solidFill>
              </a:rPr>
              <a:t> with SST0.1.</a:t>
            </a:r>
          </a:p>
        </p:txBody>
      </p:sp>
      <p:pic>
        <p:nvPicPr>
          <p:cNvPr id="2" name="Picture 1">
            <a:extLst>
              <a:ext uri="{FF2B5EF4-FFF2-40B4-BE49-F238E27FC236}">
                <a16:creationId xmlns:a16="http://schemas.microsoft.com/office/drawing/2014/main" id="{1E32B96E-95C0-6846-D90F-C356CFCD7C98}"/>
              </a:ext>
            </a:extLst>
          </p:cNvPr>
          <p:cNvPicPr>
            <a:picLocks noChangeAspect="1"/>
          </p:cNvPicPr>
          <p:nvPr/>
        </p:nvPicPr>
        <p:blipFill>
          <a:blip r:embed="rId12" cstate="print">
            <a:extLst>
              <a:ext uri="{28A0092B-C50C-407E-A947-70E740481C1C}">
                <a14:useLocalDpi xmlns:a14="http://schemas.microsoft.com/office/drawing/2010/main" val="0"/>
              </a:ext>
            </a:extLst>
          </a:blip>
          <a:srcRect t="9003"/>
          <a:stretch>
            <a:fillRect/>
          </a:stretch>
        </p:blipFill>
        <p:spPr bwMode="auto">
          <a:xfrm>
            <a:off x="906162" y="1570918"/>
            <a:ext cx="3255407" cy="3538460"/>
          </a:xfrm>
          <a:prstGeom prst="rect">
            <a:avLst/>
          </a:prstGeom>
          <a:noFill/>
          <a:ln>
            <a:noFill/>
          </a:ln>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49424AF-49FA-5E47-FE68-B8C13A62A9B0}"/>
                  </a:ext>
                </a:extLst>
              </p:cNvPr>
              <p:cNvSpPr txBox="1"/>
              <p:nvPr/>
            </p:nvSpPr>
            <p:spPr>
              <a:xfrm>
                <a:off x="0" y="575982"/>
                <a:ext cx="5169302" cy="788934"/>
              </a:xfrm>
              <a:prstGeom prst="rect">
                <a:avLst/>
              </a:prstGeom>
              <a:noFill/>
            </p:spPr>
            <p:txBody>
              <a:bodyPr wrap="square">
                <a:spAutoFit/>
              </a:bodyPr>
              <a:lstStyle/>
              <a:p>
                <a14:m>
                  <m:oMath xmlns:m="http://schemas.openxmlformats.org/officeDocument/2006/math">
                    <m:sSub>
                      <m:sSubPr>
                        <m:ctrlPr>
                          <a:rPr lang="en-DE" sz="2000" b="1" i="1" smtClean="0">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𝑷</m:t>
                        </m:r>
                      </m:e>
                      <m:sub>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𝑶</m:t>
                        </m:r>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𝟑</m:t>
                        </m:r>
                      </m:sub>
                    </m:sSub>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m:t>
                    </m:r>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𝟎</m:t>
                    </m:r>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m:t>
                    </m:r>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𝟎𝟒𝟑𝟎𝟖𝟓</m:t>
                    </m:r>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m:t>
                    </m:r>
                    <m:f>
                      <m:f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fPr>
                      <m:num>
                        <m:sSub>
                          <m:sSub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𝑻</m:t>
                            </m:r>
                          </m:e>
                          <m:sub>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𝑷</m:t>
                            </m:r>
                          </m:sub>
                        </m:sSub>
                      </m:num>
                      <m:den>
                        <m:d>
                          <m:d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dPr>
                          <m:e>
                            <m:sSub>
                              <m:sSub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𝜼</m:t>
                                </m:r>
                              </m:e>
                              <m:sub>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𝑷</m:t>
                                </m:r>
                              </m:sub>
                            </m:sSub>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𝜼</m:t>
                                </m:r>
                              </m:e>
                              <m:sub>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𝑨</m:t>
                                </m:r>
                              </m:sub>
                            </m:sSub>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𝜼</m:t>
                                </m:r>
                              </m:e>
                              <m:sub>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𝑪</m:t>
                                </m:r>
                              </m:sub>
                            </m:sSub>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𝜱</m:t>
                                </m:r>
                              </m:e>
                              <m:sub>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𝑷</m:t>
                                </m:r>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𝟎</m:t>
                                </m:r>
                              </m:sub>
                            </m:sSub>
                          </m:e>
                        </m:d>
                      </m:den>
                    </m:f>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m:t>
                    </m:r>
                    <m:d>
                      <m:d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dPr>
                      <m:e>
                        <m:sSub>
                          <m:sSub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𝑰</m:t>
                            </m:r>
                          </m:e>
                          <m:sub>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𝑴</m:t>
                            </m:r>
                          </m:sub>
                        </m:sSub>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𝑰</m:t>
                            </m:r>
                          </m:e>
                          <m:sub>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𝑩</m:t>
                            </m:r>
                          </m:sub>
                        </m:sSub>
                      </m:e>
                    </m:d>
                  </m:oMath>
                </a14:m>
                <a:r>
                  <a:rPr lang="de-DE" sz="1400" b="1" dirty="0">
                    <a:solidFill>
                      <a:srgbClr val="FF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en-DE" b="1" dirty="0">
                    <a:solidFill>
                      <a:srgbClr val="FF0000"/>
                    </a:solidFill>
                    <a:effectLst/>
                  </a:rPr>
                  <a:t> </a:t>
                </a:r>
                <a:endParaRPr lang="en-DE" b="1" dirty="0">
                  <a:solidFill>
                    <a:srgbClr val="FF0000"/>
                  </a:solidFill>
                </a:endParaRPr>
              </a:p>
            </p:txBody>
          </p:sp>
        </mc:Choice>
        <mc:Fallback xmlns="">
          <p:sp>
            <p:nvSpPr>
              <p:cNvPr id="3" name="TextBox 2">
                <a:extLst>
                  <a:ext uri="{FF2B5EF4-FFF2-40B4-BE49-F238E27FC236}">
                    <a16:creationId xmlns:a16="http://schemas.microsoft.com/office/drawing/2014/main" id="{849424AF-49FA-5E47-FE68-B8C13A62A9B0}"/>
                  </a:ext>
                </a:extLst>
              </p:cNvPr>
              <p:cNvSpPr txBox="1">
                <a:spLocks noRot="1" noChangeAspect="1" noMove="1" noResize="1" noEditPoints="1" noAdjustHandles="1" noChangeArrowheads="1" noChangeShapeType="1" noTextEdit="1"/>
              </p:cNvSpPr>
              <p:nvPr/>
            </p:nvSpPr>
            <p:spPr>
              <a:xfrm>
                <a:off x="0" y="575982"/>
                <a:ext cx="5169302" cy="788934"/>
              </a:xfrm>
              <a:prstGeom prst="rect">
                <a:avLst/>
              </a:prstGeom>
              <a:blipFill>
                <a:blip r:embed="rId13"/>
                <a:stretch>
                  <a:fillRect/>
                </a:stretch>
              </a:blipFill>
            </p:spPr>
            <p:txBody>
              <a:bodyPr/>
              <a:lstStyle/>
              <a:p>
                <a:r>
                  <a:rPr lang="en-DE">
                    <a:noFill/>
                  </a:rPr>
                  <a:t> </a:t>
                </a:r>
              </a:p>
            </p:txBody>
          </p:sp>
        </mc:Fallback>
      </mc:AlternateContent>
      <p:sp>
        <p:nvSpPr>
          <p:cNvPr id="4" name="Down Arrow 3">
            <a:extLst>
              <a:ext uri="{FF2B5EF4-FFF2-40B4-BE49-F238E27FC236}">
                <a16:creationId xmlns:a16="http://schemas.microsoft.com/office/drawing/2014/main" id="{20854FB7-0492-B6B2-9149-6739E0F6218A}"/>
              </a:ext>
            </a:extLst>
          </p:cNvPr>
          <p:cNvSpPr/>
          <p:nvPr/>
        </p:nvSpPr>
        <p:spPr>
          <a:xfrm rot="10800000">
            <a:off x="2177705" y="1146703"/>
            <a:ext cx="437564" cy="398402"/>
          </a:xfrm>
          <a:prstGeom prst="downArrow">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rgbClr val="FF0000"/>
              </a:solidFill>
            </a:endParaRPr>
          </a:p>
        </p:txBody>
      </p:sp>
      <p:sp>
        <p:nvSpPr>
          <p:cNvPr id="401" name="Google Shape;401;p13"/>
          <p:cNvSpPr txBox="1"/>
          <p:nvPr/>
        </p:nvSpPr>
        <p:spPr>
          <a:xfrm>
            <a:off x="358890" y="4929188"/>
            <a:ext cx="11474220" cy="16927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dirty="0">
                <a:solidFill>
                  <a:srgbClr val="002060"/>
                </a:solidFill>
                <a:latin typeface="Arial"/>
                <a:ea typeface="Arial"/>
                <a:cs typeface="Arial"/>
                <a:sym typeface="Arial"/>
              </a:rPr>
              <a:t>Notes: </a:t>
            </a:r>
            <a:endParaRPr sz="1200" dirty="0"/>
          </a:p>
          <a:p>
            <a:pPr marL="342900" marR="0" lvl="0" indent="-342900" algn="l" rtl="0">
              <a:spcBef>
                <a:spcPts val="0"/>
              </a:spcBef>
              <a:spcAft>
                <a:spcPts val="0"/>
              </a:spcAft>
              <a:buClr>
                <a:srgbClr val="002060"/>
              </a:buClr>
              <a:buSzPts val="2000"/>
              <a:buFont typeface="Noto Sans Symbols"/>
              <a:buChar char="❑"/>
            </a:pPr>
            <a:r>
              <a:rPr lang="en-GB" sz="1800" dirty="0">
                <a:solidFill>
                  <a:srgbClr val="002060"/>
                </a:solidFill>
                <a:latin typeface="Arial"/>
                <a:ea typeface="Arial"/>
                <a:cs typeface="Arial"/>
                <a:sym typeface="Arial"/>
              </a:rPr>
              <a:t>The corresponding pressure dependent pump efficiencies </a:t>
            </a:r>
            <a:r>
              <a:rPr lang="en-GB" sz="1800" b="1" i="1" dirty="0" err="1">
                <a:solidFill>
                  <a:srgbClr val="002060"/>
                </a:solidFill>
                <a:latin typeface="Arial"/>
                <a:ea typeface="Arial"/>
                <a:cs typeface="Arial"/>
                <a:sym typeface="Arial"/>
              </a:rPr>
              <a:t>η</a:t>
            </a:r>
            <a:r>
              <a:rPr lang="en-GB" sz="1800" b="1" i="1" baseline="-25000" dirty="0" err="1">
                <a:solidFill>
                  <a:srgbClr val="002060"/>
                </a:solidFill>
                <a:latin typeface="Arial"/>
                <a:ea typeface="Arial"/>
                <a:cs typeface="Arial"/>
                <a:sym typeface="Arial"/>
              </a:rPr>
              <a:t>P</a:t>
            </a:r>
            <a:r>
              <a:rPr lang="en-GB" sz="1800" dirty="0">
                <a:solidFill>
                  <a:srgbClr val="002060"/>
                </a:solidFill>
                <a:latin typeface="Arial"/>
                <a:ea typeface="Arial"/>
                <a:cs typeface="Arial"/>
                <a:sym typeface="Arial"/>
              </a:rPr>
              <a:t> and their uncertainties </a:t>
            </a:r>
            <a:r>
              <a:rPr lang="en-GB" sz="1800" b="1" i="1" dirty="0" err="1">
                <a:solidFill>
                  <a:srgbClr val="002060"/>
                </a:solidFill>
                <a:latin typeface="Arial"/>
                <a:ea typeface="Arial"/>
                <a:cs typeface="Arial"/>
                <a:sym typeface="Arial"/>
              </a:rPr>
              <a:t>Δη</a:t>
            </a:r>
            <a:r>
              <a:rPr lang="en-GB" sz="1800" b="1" i="1" baseline="-25000" dirty="0" err="1">
                <a:solidFill>
                  <a:srgbClr val="002060"/>
                </a:solidFill>
                <a:latin typeface="Arial"/>
                <a:ea typeface="Arial"/>
                <a:cs typeface="Arial"/>
                <a:sym typeface="Arial"/>
              </a:rPr>
              <a:t>P</a:t>
            </a:r>
            <a:r>
              <a:rPr lang="en-GB" sz="1800" dirty="0">
                <a:solidFill>
                  <a:srgbClr val="002060"/>
                </a:solidFill>
                <a:latin typeface="Arial"/>
                <a:ea typeface="Arial"/>
                <a:cs typeface="Arial"/>
                <a:sym typeface="Arial"/>
              </a:rPr>
              <a:t> as a function of ambient air pressure </a:t>
            </a:r>
            <a:r>
              <a:rPr lang="en-GB" sz="1800" b="1" i="1" dirty="0" err="1">
                <a:solidFill>
                  <a:srgbClr val="002060"/>
                </a:solidFill>
                <a:latin typeface="Arial"/>
                <a:ea typeface="Arial"/>
                <a:cs typeface="Arial"/>
                <a:sym typeface="Arial"/>
              </a:rPr>
              <a:t>P</a:t>
            </a:r>
            <a:r>
              <a:rPr lang="en-GB" sz="1800" b="1" i="1" baseline="-25000" dirty="0" err="1">
                <a:solidFill>
                  <a:srgbClr val="002060"/>
                </a:solidFill>
                <a:latin typeface="Arial"/>
                <a:ea typeface="Arial"/>
                <a:cs typeface="Arial"/>
                <a:sym typeface="Arial"/>
              </a:rPr>
              <a:t>Air</a:t>
            </a:r>
            <a:r>
              <a:rPr lang="en-GB" sz="1800" dirty="0">
                <a:solidFill>
                  <a:srgbClr val="002060"/>
                </a:solidFill>
                <a:latin typeface="Arial"/>
                <a:ea typeface="Arial"/>
                <a:cs typeface="Arial"/>
                <a:sym typeface="Arial"/>
              </a:rPr>
              <a:t> are listed in Table 3–1 (Section 3.3.3).</a:t>
            </a:r>
            <a:endParaRPr sz="1200" dirty="0"/>
          </a:p>
          <a:p>
            <a:pPr marL="342900" marR="0" lvl="0" indent="-342900" algn="l" rtl="0">
              <a:spcBef>
                <a:spcPts val="1200"/>
              </a:spcBef>
              <a:spcAft>
                <a:spcPts val="0"/>
              </a:spcAft>
              <a:buClr>
                <a:srgbClr val="FF0000"/>
              </a:buClr>
              <a:buSzPts val="2000"/>
              <a:buFont typeface="Noto Sans Symbols"/>
              <a:buChar char="❑"/>
            </a:pPr>
            <a:r>
              <a:rPr lang="en-GB" sz="1800" dirty="0">
                <a:solidFill>
                  <a:srgbClr val="FF0000"/>
                </a:solidFill>
                <a:latin typeface="Arial"/>
                <a:ea typeface="Arial"/>
                <a:cs typeface="Arial"/>
                <a:sym typeface="Arial"/>
              </a:rPr>
              <a:t>Between 100 and 10 </a:t>
            </a:r>
            <a:r>
              <a:rPr lang="en-GB" sz="1800" dirty="0" err="1">
                <a:solidFill>
                  <a:srgbClr val="FF0000"/>
                </a:solidFill>
                <a:latin typeface="Arial"/>
                <a:ea typeface="Arial"/>
                <a:cs typeface="Arial"/>
                <a:sym typeface="Arial"/>
              </a:rPr>
              <a:t>hPa</a:t>
            </a:r>
            <a:r>
              <a:rPr lang="en-GB" sz="1800" dirty="0">
                <a:solidFill>
                  <a:srgbClr val="FF0000"/>
                </a:solidFill>
                <a:latin typeface="Arial"/>
                <a:ea typeface="Arial"/>
                <a:cs typeface="Arial"/>
                <a:sym typeface="Arial"/>
              </a:rPr>
              <a:t> Johnson-2002, Nakano-2019 and Nakano-2022 </a:t>
            </a:r>
            <a:r>
              <a:rPr lang="en-GB" sz="1800" i="1" dirty="0">
                <a:solidFill>
                  <a:srgbClr val="FF0000"/>
                </a:solidFill>
                <a:latin typeface="Arial"/>
                <a:ea typeface="Arial"/>
                <a:cs typeface="Arial"/>
                <a:sym typeface="Arial"/>
              </a:rPr>
              <a:t>(AMT, 2022)</a:t>
            </a:r>
            <a:r>
              <a:rPr lang="en-GB" sz="1800" dirty="0">
                <a:solidFill>
                  <a:srgbClr val="FF0000"/>
                </a:solidFill>
                <a:latin typeface="Arial"/>
                <a:ea typeface="Arial"/>
                <a:cs typeface="Arial"/>
                <a:sym typeface="Arial"/>
              </a:rPr>
              <a:t> agree within better than 1% deviation</a:t>
            </a:r>
            <a:endParaRPr sz="1800" dirty="0">
              <a:solidFill>
                <a:srgbClr val="FF0000"/>
              </a:solidFill>
              <a:latin typeface="Arial"/>
              <a:ea typeface="Arial"/>
              <a:cs typeface="Arial"/>
              <a:sym typeface="Arial"/>
            </a:endParaRPr>
          </a:p>
        </p:txBody>
      </p:sp>
      <p:pic>
        <p:nvPicPr>
          <p:cNvPr id="20" name="Audio 19">
            <a:extLst>
              <a:ext uri="{FF2B5EF4-FFF2-40B4-BE49-F238E27FC236}">
                <a16:creationId xmlns:a16="http://schemas.microsoft.com/office/drawing/2014/main" id="{13D27255-72F9-B050-64E2-CEEFEE924575}"/>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163300" y="5829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2862"/>
    </mc:Choice>
    <mc:Fallback>
      <p:transition spd="slow" advTm="82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14"/>
          <p:cNvSpPr txBox="1"/>
          <p:nvPr/>
        </p:nvSpPr>
        <p:spPr>
          <a:xfrm>
            <a:off x="1" y="-1145"/>
            <a:ext cx="12191999" cy="461665"/>
          </a:xfrm>
          <a:prstGeom prst="rect">
            <a:avLst/>
          </a:prstGeom>
          <a:gradFill>
            <a:gsLst>
              <a:gs pos="0">
                <a:srgbClr val="FFC000"/>
              </a:gs>
              <a:gs pos="65000">
                <a:srgbClr val="F0EBD5"/>
              </a:gs>
              <a:gs pos="100000">
                <a:schemeClr val="lt1"/>
              </a:gs>
            </a:gsLst>
            <a:lin ang="5400000" scaled="0"/>
          </a:gradFill>
          <a:ln>
            <a:noFill/>
          </a:ln>
        </p:spPr>
        <p:txBody>
          <a:bodyPr spcFirstLastPara="1" wrap="square" lIns="91425" tIns="45700" rIns="91425" bIns="45700" anchor="b" anchorCtr="0">
            <a:spAutoFit/>
          </a:bodyPr>
          <a:lstStyle/>
          <a:p>
            <a:pPr marL="0" marR="0" lvl="0" indent="0" algn="ctr" rtl="0">
              <a:spcBef>
                <a:spcPts val="0"/>
              </a:spcBef>
              <a:spcAft>
                <a:spcPts val="0"/>
              </a:spcAft>
              <a:buNone/>
            </a:pPr>
            <a:r>
              <a:rPr lang="en-GB" sz="2400" b="0" i="0" u="none" strike="noStrike" cap="none">
                <a:solidFill>
                  <a:srgbClr val="002060"/>
                </a:solidFill>
                <a:latin typeface="Arial"/>
                <a:ea typeface="Arial"/>
                <a:cs typeface="Arial"/>
                <a:sym typeface="Arial"/>
              </a:rPr>
              <a:t>Conversion Efficiency (empirical): </a:t>
            </a:r>
            <a:r>
              <a:rPr lang="en-GB" sz="2400" b="1" i="1" u="none" strike="noStrike" cap="none">
                <a:solidFill>
                  <a:srgbClr val="002060"/>
                </a:solidFill>
                <a:latin typeface="Arial"/>
                <a:ea typeface="Arial"/>
                <a:cs typeface="Arial"/>
                <a:sym typeface="Arial"/>
              </a:rPr>
              <a:t>𝛈</a:t>
            </a:r>
            <a:r>
              <a:rPr lang="en-GB" sz="2400" b="1" i="1" u="none" strike="noStrike" cap="none" baseline="-25000">
                <a:solidFill>
                  <a:srgbClr val="002060"/>
                </a:solidFill>
                <a:latin typeface="Arial"/>
                <a:ea typeface="Arial"/>
                <a:cs typeface="Arial"/>
                <a:sym typeface="Arial"/>
              </a:rPr>
              <a:t>C</a:t>
            </a:r>
            <a:r>
              <a:rPr lang="en-GB" sz="2400" b="1" i="1" u="none" strike="noStrike" cap="none">
                <a:solidFill>
                  <a:srgbClr val="002060"/>
                </a:solidFill>
                <a:latin typeface="Arial"/>
                <a:ea typeface="Arial"/>
                <a:cs typeface="Arial"/>
                <a:sym typeface="Arial"/>
              </a:rPr>
              <a:t>(P)</a:t>
            </a:r>
            <a:r>
              <a:rPr lang="en-GB" sz="2400" b="0" i="1" u="none" strike="noStrike" cap="none">
                <a:solidFill>
                  <a:srgbClr val="002060"/>
                </a:solidFill>
                <a:latin typeface="Arial"/>
                <a:ea typeface="Arial"/>
                <a:cs typeface="Arial"/>
                <a:sym typeface="Arial"/>
              </a:rPr>
              <a:t> </a:t>
            </a:r>
            <a:r>
              <a:rPr lang="en-GB" sz="2400" b="0" i="0" u="none" strike="noStrike" cap="none">
                <a:solidFill>
                  <a:srgbClr val="002060"/>
                </a:solidFill>
                <a:latin typeface="Arial"/>
                <a:ea typeface="Arial"/>
                <a:cs typeface="Arial"/>
                <a:sym typeface="Arial"/>
              </a:rPr>
              <a:t>&amp;  its Uncertainty  </a:t>
            </a:r>
            <a:r>
              <a:rPr lang="en-GB" sz="2400" b="1" i="1" u="none" strike="noStrike" cap="none">
                <a:solidFill>
                  <a:srgbClr val="002060"/>
                </a:solidFill>
                <a:latin typeface="Arial"/>
                <a:ea typeface="Arial"/>
                <a:cs typeface="Arial"/>
                <a:sym typeface="Arial"/>
              </a:rPr>
              <a:t>Δ 𝛈</a:t>
            </a:r>
            <a:r>
              <a:rPr lang="en-GB" sz="2400" b="1" i="1" u="none" strike="noStrike" cap="none" baseline="-25000">
                <a:solidFill>
                  <a:srgbClr val="002060"/>
                </a:solidFill>
                <a:latin typeface="Arial"/>
                <a:ea typeface="Arial"/>
                <a:cs typeface="Arial"/>
                <a:sym typeface="Arial"/>
              </a:rPr>
              <a:t>C</a:t>
            </a:r>
            <a:r>
              <a:rPr lang="en-GB" sz="2400" b="1" i="1" u="none" strike="noStrike" cap="none">
                <a:solidFill>
                  <a:srgbClr val="002060"/>
                </a:solidFill>
                <a:latin typeface="Arial"/>
                <a:ea typeface="Arial"/>
                <a:cs typeface="Arial"/>
                <a:sym typeface="Arial"/>
              </a:rPr>
              <a:t>(P) </a:t>
            </a:r>
            <a:r>
              <a:rPr lang="en-GB" sz="2400" b="0" i="1" u="none" strike="noStrike" cap="none">
                <a:solidFill>
                  <a:srgbClr val="002060"/>
                </a:solidFill>
                <a:latin typeface="Arial"/>
                <a:ea typeface="Arial"/>
                <a:cs typeface="Arial"/>
                <a:sym typeface="Arial"/>
              </a:rPr>
              <a:t>(Section C-6.7)</a:t>
            </a:r>
            <a:r>
              <a:rPr lang="en-GB" sz="2400" b="0" i="0" u="none" strike="noStrike" cap="none" baseline="30000">
                <a:solidFill>
                  <a:srgbClr val="002060"/>
                </a:solidFill>
                <a:latin typeface="Arial"/>
                <a:ea typeface="Arial"/>
                <a:cs typeface="Arial"/>
                <a:sym typeface="Arial"/>
              </a:rPr>
              <a:t> </a:t>
            </a:r>
            <a:endParaRPr sz="2400">
              <a:solidFill>
                <a:srgbClr val="002060"/>
              </a:solidFill>
              <a:latin typeface="Arial"/>
              <a:ea typeface="Arial"/>
              <a:cs typeface="Arial"/>
              <a:sym typeface="Arial"/>
            </a:endParaRPr>
          </a:p>
        </p:txBody>
      </p:sp>
      <p:grpSp>
        <p:nvGrpSpPr>
          <p:cNvPr id="408" name="Google Shape;408;p14"/>
          <p:cNvGrpSpPr/>
          <p:nvPr/>
        </p:nvGrpSpPr>
        <p:grpSpPr>
          <a:xfrm>
            <a:off x="3397070" y="6375710"/>
            <a:ext cx="5397858" cy="425855"/>
            <a:chOff x="297089" y="5855279"/>
            <a:chExt cx="11719118" cy="924560"/>
          </a:xfrm>
        </p:grpSpPr>
        <p:pic>
          <p:nvPicPr>
            <p:cNvPr id="409" name="Google Shape;409;p14"/>
            <p:cNvPicPr preferRelativeResize="0"/>
            <p:nvPr/>
          </p:nvPicPr>
          <p:blipFill rotWithShape="1">
            <a:blip r:embed="rId5">
              <a:alphaModFix/>
            </a:blip>
            <a:srcRect/>
            <a:stretch/>
          </p:blipFill>
          <p:spPr>
            <a:xfrm>
              <a:off x="297089" y="5855279"/>
              <a:ext cx="1162720" cy="924560"/>
            </a:xfrm>
            <a:prstGeom prst="rect">
              <a:avLst/>
            </a:prstGeom>
            <a:noFill/>
            <a:ln>
              <a:noFill/>
            </a:ln>
          </p:spPr>
        </p:pic>
        <p:grpSp>
          <p:nvGrpSpPr>
            <p:cNvPr id="410" name="Google Shape;410;p14"/>
            <p:cNvGrpSpPr/>
            <p:nvPr/>
          </p:nvGrpSpPr>
          <p:grpSpPr>
            <a:xfrm>
              <a:off x="10679532" y="5996342"/>
              <a:ext cx="1336675" cy="549275"/>
              <a:chOff x="3726403" y="4704141"/>
              <a:chExt cx="1336675" cy="549275"/>
            </a:xfrm>
          </p:grpSpPr>
          <p:sp>
            <p:nvSpPr>
              <p:cNvPr id="411" name="Google Shape;411;p14"/>
              <p:cNvSpPr/>
              <p:nvPr/>
            </p:nvSpPr>
            <p:spPr>
              <a:xfrm>
                <a:off x="4336003" y="4820981"/>
                <a:ext cx="727075" cy="337820"/>
              </a:xfrm>
              <a:custGeom>
                <a:avLst/>
                <a:gdLst/>
                <a:ahLst/>
                <a:cxnLst/>
                <a:rect l="l" t="t" r="r" b="b"/>
                <a:pathLst>
                  <a:path w="1145" h="532" extrusionOk="0">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12" name="Google Shape;412;p14"/>
              <p:cNvPicPr preferRelativeResize="0"/>
              <p:nvPr/>
            </p:nvPicPr>
            <p:blipFill rotWithShape="1">
              <a:blip r:embed="rId6">
                <a:alphaModFix/>
              </a:blip>
              <a:srcRect/>
              <a:stretch/>
            </p:blipFill>
            <p:spPr>
              <a:xfrm>
                <a:off x="3726403" y="4704141"/>
                <a:ext cx="548005" cy="549275"/>
              </a:xfrm>
              <a:prstGeom prst="rect">
                <a:avLst/>
              </a:prstGeom>
              <a:noFill/>
              <a:ln>
                <a:noFill/>
              </a:ln>
            </p:spPr>
          </p:pic>
        </p:grpSp>
        <p:pic>
          <p:nvPicPr>
            <p:cNvPr id="413" name="Google Shape;413;p14"/>
            <p:cNvPicPr preferRelativeResize="0"/>
            <p:nvPr/>
          </p:nvPicPr>
          <p:blipFill rotWithShape="1">
            <a:blip r:embed="rId7">
              <a:alphaModFix/>
            </a:blip>
            <a:srcRect/>
            <a:stretch/>
          </p:blipFill>
          <p:spPr>
            <a:xfrm>
              <a:off x="5528849" y="5858948"/>
              <a:ext cx="1080135" cy="870585"/>
            </a:xfrm>
            <a:prstGeom prst="rect">
              <a:avLst/>
            </a:prstGeom>
            <a:noFill/>
            <a:ln>
              <a:noFill/>
            </a:ln>
          </p:spPr>
        </p:pic>
        <p:pic>
          <p:nvPicPr>
            <p:cNvPr id="414" name="Google Shape;414;p14"/>
            <p:cNvPicPr preferRelativeResize="0"/>
            <p:nvPr/>
          </p:nvPicPr>
          <p:blipFill rotWithShape="1">
            <a:blip r:embed="rId8">
              <a:alphaModFix/>
            </a:blip>
            <a:srcRect/>
            <a:stretch/>
          </p:blipFill>
          <p:spPr>
            <a:xfrm>
              <a:off x="7132917" y="5910935"/>
              <a:ext cx="1080135" cy="720090"/>
            </a:xfrm>
            <a:prstGeom prst="rect">
              <a:avLst/>
            </a:prstGeom>
            <a:noFill/>
            <a:ln>
              <a:noFill/>
            </a:ln>
          </p:spPr>
        </p:pic>
        <p:pic>
          <p:nvPicPr>
            <p:cNvPr id="415" name="Google Shape;415;p14"/>
            <p:cNvPicPr preferRelativeResize="0"/>
            <p:nvPr/>
          </p:nvPicPr>
          <p:blipFill rotWithShape="1">
            <a:blip r:embed="rId9">
              <a:alphaModFix/>
            </a:blip>
            <a:srcRect/>
            <a:stretch/>
          </p:blipFill>
          <p:spPr>
            <a:xfrm>
              <a:off x="3348606" y="6035187"/>
              <a:ext cx="1659105" cy="492591"/>
            </a:xfrm>
            <a:prstGeom prst="rect">
              <a:avLst/>
            </a:prstGeom>
            <a:noFill/>
            <a:ln>
              <a:noFill/>
            </a:ln>
          </p:spPr>
        </p:pic>
        <p:pic>
          <p:nvPicPr>
            <p:cNvPr id="416" name="Google Shape;416;p14"/>
            <p:cNvPicPr preferRelativeResize="0"/>
            <p:nvPr/>
          </p:nvPicPr>
          <p:blipFill rotWithShape="1">
            <a:blip r:embed="rId10">
              <a:alphaModFix/>
            </a:blip>
            <a:srcRect/>
            <a:stretch/>
          </p:blipFill>
          <p:spPr>
            <a:xfrm>
              <a:off x="1715981" y="5934196"/>
              <a:ext cx="1080135" cy="720090"/>
            </a:xfrm>
            <a:prstGeom prst="rect">
              <a:avLst/>
            </a:prstGeom>
            <a:noFill/>
            <a:ln>
              <a:noFill/>
            </a:ln>
          </p:spPr>
        </p:pic>
        <p:pic>
          <p:nvPicPr>
            <p:cNvPr id="417" name="Google Shape;417;p14"/>
            <p:cNvPicPr preferRelativeResize="0"/>
            <p:nvPr/>
          </p:nvPicPr>
          <p:blipFill rotWithShape="1">
            <a:blip r:embed="rId11">
              <a:alphaModFix/>
            </a:blip>
            <a:srcRect/>
            <a:stretch/>
          </p:blipFill>
          <p:spPr>
            <a:xfrm>
              <a:off x="9151905" y="5929051"/>
              <a:ext cx="693878" cy="777016"/>
            </a:xfrm>
            <a:prstGeom prst="rect">
              <a:avLst/>
            </a:prstGeom>
            <a:noFill/>
            <a:ln>
              <a:noFill/>
            </a:ln>
          </p:spPr>
        </p:pic>
      </p:grpSp>
      <p:sp>
        <p:nvSpPr>
          <p:cNvPr id="418" name="Google Shape;418;p14"/>
          <p:cNvSpPr txBox="1">
            <a:spLocks noGrp="1"/>
          </p:cNvSpPr>
          <p:nvPr>
            <p:ph type="dt" idx="10"/>
          </p:nvPr>
        </p:nvSpPr>
        <p:spPr>
          <a:xfrm>
            <a:off x="-6701" y="6472763"/>
            <a:ext cx="90658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sz="1400">
                <a:latin typeface="Arial"/>
                <a:ea typeface="Arial"/>
                <a:cs typeface="Arial"/>
                <a:sym typeface="Arial"/>
              </a:rPr>
              <a:t>09.11.22</a:t>
            </a:r>
            <a:endParaRPr sz="1600">
              <a:latin typeface="Arial"/>
              <a:ea typeface="Arial"/>
              <a:cs typeface="Arial"/>
              <a:sym typeface="Arial"/>
            </a:endParaRPr>
          </a:p>
        </p:txBody>
      </p:sp>
      <p:sp>
        <p:nvSpPr>
          <p:cNvPr id="419" name="Google Shape;419;p14"/>
          <p:cNvSpPr txBox="1">
            <a:spLocks noGrp="1"/>
          </p:cNvSpPr>
          <p:nvPr>
            <p:ph type="sldNum" idx="12"/>
          </p:nvPr>
        </p:nvSpPr>
        <p:spPr>
          <a:xfrm>
            <a:off x="11582400" y="6472763"/>
            <a:ext cx="609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sz="2000">
                <a:latin typeface="Arial"/>
                <a:ea typeface="Arial"/>
                <a:cs typeface="Arial"/>
                <a:sym typeface="Arial"/>
              </a:rPr>
              <a:t>14</a:t>
            </a:fld>
            <a:endParaRPr sz="2000">
              <a:latin typeface="Arial"/>
              <a:ea typeface="Arial"/>
              <a:cs typeface="Arial"/>
              <a:sym typeface="Arial"/>
            </a:endParaRPr>
          </a:p>
        </p:txBody>
      </p:sp>
      <p:sp>
        <p:nvSpPr>
          <p:cNvPr id="423" name="Google Shape;423;p14"/>
          <p:cNvSpPr txBox="1"/>
          <p:nvPr/>
        </p:nvSpPr>
        <p:spPr>
          <a:xfrm>
            <a:off x="6040314" y="2437706"/>
            <a:ext cx="6105644" cy="1477328"/>
          </a:xfrm>
          <a:prstGeom prst="rect">
            <a:avLst/>
          </a:prstGeom>
          <a:blipFill rotWithShape="1">
            <a:blip r:embed="rId12">
              <a:alphaModFix/>
            </a:blip>
            <a:stretch>
              <a:fillRect l="-1035" t="-2563" r="-414" b="-6836"/>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latin typeface="Calibri"/>
                <a:ea typeface="Calibri"/>
                <a:cs typeface="Calibri"/>
                <a:sym typeface="Calibri"/>
              </a:rPr>
              <a:t> </a:t>
            </a:r>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D512CA8C-4B66-570D-DD07-9563C2DF0678}"/>
                  </a:ext>
                </a:extLst>
              </p:cNvPr>
              <p:cNvSpPr txBox="1"/>
              <p:nvPr/>
            </p:nvSpPr>
            <p:spPr>
              <a:xfrm>
                <a:off x="150791" y="664759"/>
                <a:ext cx="5169302" cy="788934"/>
              </a:xfrm>
              <a:prstGeom prst="rect">
                <a:avLst/>
              </a:prstGeom>
              <a:noFill/>
            </p:spPr>
            <p:txBody>
              <a:bodyPr wrap="square">
                <a:spAutoFit/>
              </a:bodyPr>
              <a:lstStyle/>
              <a:p>
                <a14:m>
                  <m:oMath xmlns:m="http://schemas.openxmlformats.org/officeDocument/2006/math">
                    <m:sSub>
                      <m:sSubPr>
                        <m:ctrlPr>
                          <a:rPr lang="en-DE" sz="2000" b="1" i="1" smtClean="0">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𝑷</m:t>
                        </m:r>
                      </m:e>
                      <m:sub>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𝑶</m:t>
                        </m:r>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𝟑</m:t>
                        </m:r>
                      </m:sub>
                    </m:sSub>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m:t>
                    </m:r>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𝟎</m:t>
                    </m:r>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m:t>
                    </m:r>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𝟎𝟒𝟑𝟎𝟖𝟓</m:t>
                    </m:r>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m:t>
                    </m:r>
                    <m:f>
                      <m:f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fPr>
                      <m:num>
                        <m:sSub>
                          <m:sSub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𝑻</m:t>
                            </m:r>
                          </m:e>
                          <m:sub>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𝑷</m:t>
                            </m:r>
                          </m:sub>
                        </m:sSub>
                      </m:num>
                      <m:den>
                        <m:d>
                          <m:d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dPr>
                          <m:e>
                            <m:sSub>
                              <m:sSub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𝜼</m:t>
                                </m:r>
                              </m:e>
                              <m:sub>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𝑷</m:t>
                                </m:r>
                              </m:sub>
                            </m:sSub>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𝜼</m:t>
                                </m:r>
                              </m:e>
                              <m:sub>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𝑨</m:t>
                                </m:r>
                              </m:sub>
                            </m:sSub>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𝜼</m:t>
                                </m:r>
                              </m:e>
                              <m:sub>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𝑪</m:t>
                                </m:r>
                              </m:sub>
                            </m:sSub>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𝜱</m:t>
                                </m:r>
                              </m:e>
                              <m:sub>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𝑷</m:t>
                                </m:r>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𝟎</m:t>
                                </m:r>
                              </m:sub>
                            </m:sSub>
                          </m:e>
                        </m:d>
                      </m:den>
                    </m:f>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m:t>
                    </m:r>
                    <m:d>
                      <m:d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dPr>
                      <m:e>
                        <m:sSub>
                          <m:sSub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𝑰</m:t>
                            </m:r>
                          </m:e>
                          <m:sub>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𝑴</m:t>
                            </m:r>
                          </m:sub>
                        </m:sSub>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𝑰</m:t>
                            </m:r>
                          </m:e>
                          <m:sub>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𝑩</m:t>
                            </m:r>
                          </m:sub>
                        </m:sSub>
                      </m:e>
                    </m:d>
                  </m:oMath>
                </a14:m>
                <a:r>
                  <a:rPr lang="de-DE" sz="1400" b="1" dirty="0">
                    <a:solidFill>
                      <a:srgbClr val="FF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en-DE" b="1" dirty="0">
                    <a:solidFill>
                      <a:srgbClr val="FF0000"/>
                    </a:solidFill>
                    <a:effectLst/>
                  </a:rPr>
                  <a:t> </a:t>
                </a:r>
                <a:endParaRPr lang="en-DE" b="1" dirty="0">
                  <a:solidFill>
                    <a:srgbClr val="FF0000"/>
                  </a:solidFill>
                </a:endParaRPr>
              </a:p>
            </p:txBody>
          </p:sp>
        </mc:Choice>
        <mc:Fallback xmlns="">
          <p:sp>
            <p:nvSpPr>
              <p:cNvPr id="2" name="TextBox 1">
                <a:extLst>
                  <a:ext uri="{FF2B5EF4-FFF2-40B4-BE49-F238E27FC236}">
                    <a16:creationId xmlns:a16="http://schemas.microsoft.com/office/drawing/2014/main" id="{D512CA8C-4B66-570D-DD07-9563C2DF0678}"/>
                  </a:ext>
                </a:extLst>
              </p:cNvPr>
              <p:cNvSpPr txBox="1">
                <a:spLocks noRot="1" noChangeAspect="1" noMove="1" noResize="1" noEditPoints="1" noAdjustHandles="1" noChangeArrowheads="1" noChangeShapeType="1" noTextEdit="1"/>
              </p:cNvSpPr>
              <p:nvPr/>
            </p:nvSpPr>
            <p:spPr>
              <a:xfrm>
                <a:off x="150791" y="664759"/>
                <a:ext cx="5169302" cy="788934"/>
              </a:xfrm>
              <a:prstGeom prst="rect">
                <a:avLst/>
              </a:prstGeom>
              <a:blipFill>
                <a:blip r:embed="rId13"/>
                <a:stretch>
                  <a:fillRect/>
                </a:stretch>
              </a:blipFill>
            </p:spPr>
            <p:txBody>
              <a:bodyPr/>
              <a:lstStyle/>
              <a:p>
                <a:r>
                  <a:rPr lang="en-DE">
                    <a:noFill/>
                  </a:rPr>
                  <a:t> </a:t>
                </a:r>
              </a:p>
            </p:txBody>
          </p:sp>
        </mc:Fallback>
      </mc:AlternateContent>
      <p:sp>
        <p:nvSpPr>
          <p:cNvPr id="3" name="Down Arrow 2">
            <a:extLst>
              <a:ext uri="{FF2B5EF4-FFF2-40B4-BE49-F238E27FC236}">
                <a16:creationId xmlns:a16="http://schemas.microsoft.com/office/drawing/2014/main" id="{9C2939F8-4C3D-C8C1-44B9-0CC3807DFC32}"/>
              </a:ext>
            </a:extLst>
          </p:cNvPr>
          <p:cNvSpPr/>
          <p:nvPr/>
        </p:nvSpPr>
        <p:spPr>
          <a:xfrm rot="10800000">
            <a:off x="2960956" y="1235480"/>
            <a:ext cx="437564" cy="398402"/>
          </a:xfrm>
          <a:prstGeom prst="downArrow">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rgbClr val="FF0000"/>
              </a:solidFill>
            </a:endParaRPr>
          </a:p>
        </p:txBody>
      </p:sp>
      <p:pic>
        <p:nvPicPr>
          <p:cNvPr id="4" name="Picture 3" descr="A diagram of a diagram&#10;&#10;Description automatically generated with medium confidence">
            <a:extLst>
              <a:ext uri="{FF2B5EF4-FFF2-40B4-BE49-F238E27FC236}">
                <a16:creationId xmlns:a16="http://schemas.microsoft.com/office/drawing/2014/main" id="{B830A583-45A0-1C84-6514-8941F38A5D7C}"/>
              </a:ext>
            </a:extLst>
          </p:cNvPr>
          <p:cNvPicPr>
            <a:picLocks noChangeAspect="1"/>
          </p:cNvPicPr>
          <p:nvPr/>
        </p:nvPicPr>
        <p:blipFill rotWithShape="1">
          <a:blip r:embed="rId14"/>
          <a:srcRect l="-1373" t="-2548" r="-1837" b="-4787"/>
          <a:stretch/>
        </p:blipFill>
        <p:spPr>
          <a:xfrm>
            <a:off x="268033" y="1901231"/>
            <a:ext cx="5052060" cy="3920926"/>
          </a:xfrm>
          <a:prstGeom prst="rect">
            <a:avLst/>
          </a:prstGeom>
          <a:solidFill>
            <a:schemeClr val="accent4">
              <a:lumMod val="20000"/>
              <a:lumOff val="80000"/>
            </a:schemeClr>
          </a:solidFill>
          <a:ln w="38100">
            <a:solidFill>
              <a:schemeClr val="accent4">
                <a:lumMod val="60000"/>
                <a:lumOff val="40000"/>
              </a:schemeClr>
            </a:solidFill>
          </a:ln>
        </p:spPr>
      </p:pic>
      <p:sp>
        <p:nvSpPr>
          <p:cNvPr id="422" name="Google Shape;422;p14"/>
          <p:cNvSpPr/>
          <p:nvPr/>
        </p:nvSpPr>
        <p:spPr>
          <a:xfrm>
            <a:off x="3022818" y="3915034"/>
            <a:ext cx="497713" cy="466658"/>
          </a:xfrm>
          <a:prstGeom prst="wedgeEllipseCallout">
            <a:avLst>
              <a:gd name="adj1" fmla="val 544289"/>
              <a:gd name="adj2" fmla="val -84291"/>
            </a:avLst>
          </a:prstGeom>
          <a:solidFill>
            <a:srgbClr val="FF85FF">
              <a:alpha val="21960"/>
            </a:srgbClr>
          </a:solid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7" name="Audio 6">
            <a:extLst>
              <a:ext uri="{FF2B5EF4-FFF2-40B4-BE49-F238E27FC236}">
                <a16:creationId xmlns:a16="http://schemas.microsoft.com/office/drawing/2014/main" id="{D3FA7FA3-08D8-6BE3-B4ED-783E2BD45088}"/>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163300" y="5829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1466"/>
    </mc:Choice>
    <mc:Fallback>
      <p:transition spd="slow" advTm="51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grpSp>
        <p:nvGrpSpPr>
          <p:cNvPr id="429" name="Google Shape;429;p15"/>
          <p:cNvGrpSpPr/>
          <p:nvPr/>
        </p:nvGrpSpPr>
        <p:grpSpPr>
          <a:xfrm>
            <a:off x="7462570" y="4954104"/>
            <a:ext cx="5397858" cy="425855"/>
            <a:chOff x="297089" y="5855279"/>
            <a:chExt cx="11719118" cy="924560"/>
          </a:xfrm>
        </p:grpSpPr>
        <p:pic>
          <p:nvPicPr>
            <p:cNvPr id="430" name="Google Shape;430;p15"/>
            <p:cNvPicPr preferRelativeResize="0"/>
            <p:nvPr/>
          </p:nvPicPr>
          <p:blipFill rotWithShape="1">
            <a:blip r:embed="rId5">
              <a:alphaModFix/>
            </a:blip>
            <a:srcRect/>
            <a:stretch/>
          </p:blipFill>
          <p:spPr>
            <a:xfrm>
              <a:off x="297089" y="5855279"/>
              <a:ext cx="1162720" cy="924560"/>
            </a:xfrm>
            <a:prstGeom prst="rect">
              <a:avLst/>
            </a:prstGeom>
            <a:noFill/>
            <a:ln>
              <a:noFill/>
            </a:ln>
          </p:spPr>
        </p:pic>
        <p:grpSp>
          <p:nvGrpSpPr>
            <p:cNvPr id="431" name="Google Shape;431;p15"/>
            <p:cNvGrpSpPr/>
            <p:nvPr/>
          </p:nvGrpSpPr>
          <p:grpSpPr>
            <a:xfrm>
              <a:off x="10679532" y="5996342"/>
              <a:ext cx="1336675" cy="549275"/>
              <a:chOff x="3726403" y="4704141"/>
              <a:chExt cx="1336675" cy="549275"/>
            </a:xfrm>
          </p:grpSpPr>
          <p:sp>
            <p:nvSpPr>
              <p:cNvPr id="432" name="Google Shape;432;p15"/>
              <p:cNvSpPr/>
              <p:nvPr/>
            </p:nvSpPr>
            <p:spPr>
              <a:xfrm>
                <a:off x="4336003" y="4820981"/>
                <a:ext cx="727075" cy="337820"/>
              </a:xfrm>
              <a:custGeom>
                <a:avLst/>
                <a:gdLst/>
                <a:ahLst/>
                <a:cxnLst/>
                <a:rect l="l" t="t" r="r" b="b"/>
                <a:pathLst>
                  <a:path w="1145" h="532" extrusionOk="0">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33" name="Google Shape;433;p15"/>
              <p:cNvPicPr preferRelativeResize="0"/>
              <p:nvPr/>
            </p:nvPicPr>
            <p:blipFill rotWithShape="1">
              <a:blip r:embed="rId6">
                <a:alphaModFix/>
              </a:blip>
              <a:srcRect/>
              <a:stretch/>
            </p:blipFill>
            <p:spPr>
              <a:xfrm>
                <a:off x="3726403" y="4704141"/>
                <a:ext cx="548005" cy="549275"/>
              </a:xfrm>
              <a:prstGeom prst="rect">
                <a:avLst/>
              </a:prstGeom>
              <a:noFill/>
              <a:ln>
                <a:noFill/>
              </a:ln>
            </p:spPr>
          </p:pic>
        </p:grpSp>
        <p:pic>
          <p:nvPicPr>
            <p:cNvPr id="434" name="Google Shape;434;p15"/>
            <p:cNvPicPr preferRelativeResize="0"/>
            <p:nvPr/>
          </p:nvPicPr>
          <p:blipFill rotWithShape="1">
            <a:blip r:embed="rId7">
              <a:alphaModFix/>
            </a:blip>
            <a:srcRect/>
            <a:stretch/>
          </p:blipFill>
          <p:spPr>
            <a:xfrm>
              <a:off x="5528849" y="5858948"/>
              <a:ext cx="1080135" cy="870585"/>
            </a:xfrm>
            <a:prstGeom prst="rect">
              <a:avLst/>
            </a:prstGeom>
            <a:noFill/>
            <a:ln>
              <a:noFill/>
            </a:ln>
          </p:spPr>
        </p:pic>
        <p:pic>
          <p:nvPicPr>
            <p:cNvPr id="435" name="Google Shape;435;p15"/>
            <p:cNvPicPr preferRelativeResize="0"/>
            <p:nvPr/>
          </p:nvPicPr>
          <p:blipFill rotWithShape="1">
            <a:blip r:embed="rId8">
              <a:alphaModFix/>
            </a:blip>
            <a:srcRect/>
            <a:stretch/>
          </p:blipFill>
          <p:spPr>
            <a:xfrm>
              <a:off x="7132917" y="5910935"/>
              <a:ext cx="1080135" cy="720090"/>
            </a:xfrm>
            <a:prstGeom prst="rect">
              <a:avLst/>
            </a:prstGeom>
            <a:noFill/>
            <a:ln>
              <a:noFill/>
            </a:ln>
          </p:spPr>
        </p:pic>
        <p:pic>
          <p:nvPicPr>
            <p:cNvPr id="436" name="Google Shape;436;p15"/>
            <p:cNvPicPr preferRelativeResize="0"/>
            <p:nvPr/>
          </p:nvPicPr>
          <p:blipFill rotWithShape="1">
            <a:blip r:embed="rId9">
              <a:alphaModFix/>
            </a:blip>
            <a:srcRect/>
            <a:stretch/>
          </p:blipFill>
          <p:spPr>
            <a:xfrm>
              <a:off x="3348606" y="6035187"/>
              <a:ext cx="1659105" cy="492591"/>
            </a:xfrm>
            <a:prstGeom prst="rect">
              <a:avLst/>
            </a:prstGeom>
            <a:noFill/>
            <a:ln>
              <a:noFill/>
            </a:ln>
          </p:spPr>
        </p:pic>
        <p:pic>
          <p:nvPicPr>
            <p:cNvPr id="437" name="Google Shape;437;p15"/>
            <p:cNvPicPr preferRelativeResize="0"/>
            <p:nvPr/>
          </p:nvPicPr>
          <p:blipFill rotWithShape="1">
            <a:blip r:embed="rId10">
              <a:alphaModFix/>
            </a:blip>
            <a:srcRect/>
            <a:stretch/>
          </p:blipFill>
          <p:spPr>
            <a:xfrm>
              <a:off x="1715981" y="5934196"/>
              <a:ext cx="1080135" cy="720090"/>
            </a:xfrm>
            <a:prstGeom prst="rect">
              <a:avLst/>
            </a:prstGeom>
            <a:noFill/>
            <a:ln>
              <a:noFill/>
            </a:ln>
          </p:spPr>
        </p:pic>
        <p:pic>
          <p:nvPicPr>
            <p:cNvPr id="438" name="Google Shape;438;p15"/>
            <p:cNvPicPr preferRelativeResize="0"/>
            <p:nvPr/>
          </p:nvPicPr>
          <p:blipFill rotWithShape="1">
            <a:blip r:embed="rId11">
              <a:alphaModFix/>
            </a:blip>
            <a:srcRect/>
            <a:stretch/>
          </p:blipFill>
          <p:spPr>
            <a:xfrm>
              <a:off x="9151905" y="5929051"/>
              <a:ext cx="693878" cy="777016"/>
            </a:xfrm>
            <a:prstGeom prst="rect">
              <a:avLst/>
            </a:prstGeom>
            <a:noFill/>
            <a:ln>
              <a:noFill/>
            </a:ln>
          </p:spPr>
        </p:pic>
      </p:grpSp>
      <p:sp>
        <p:nvSpPr>
          <p:cNvPr id="439" name="Google Shape;439;p15"/>
          <p:cNvSpPr txBox="1">
            <a:spLocks noGrp="1"/>
          </p:cNvSpPr>
          <p:nvPr>
            <p:ph type="dt" idx="10"/>
          </p:nvPr>
        </p:nvSpPr>
        <p:spPr>
          <a:xfrm>
            <a:off x="0" y="6561172"/>
            <a:ext cx="912863"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sz="1400">
                <a:latin typeface="Arial"/>
                <a:ea typeface="Arial"/>
                <a:cs typeface="Arial"/>
                <a:sym typeface="Arial"/>
              </a:rPr>
              <a:t>09.11.22</a:t>
            </a:r>
            <a:endParaRPr sz="1600">
              <a:latin typeface="Arial"/>
              <a:ea typeface="Arial"/>
              <a:cs typeface="Arial"/>
              <a:sym typeface="Arial"/>
            </a:endParaRPr>
          </a:p>
        </p:txBody>
      </p:sp>
      <p:sp>
        <p:nvSpPr>
          <p:cNvPr id="440" name="Google Shape;440;p15"/>
          <p:cNvSpPr txBox="1">
            <a:spLocks noGrp="1"/>
          </p:cNvSpPr>
          <p:nvPr>
            <p:ph type="sldNum" idx="12"/>
          </p:nvPr>
        </p:nvSpPr>
        <p:spPr>
          <a:xfrm>
            <a:off x="9448800" y="6472763"/>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sz="2000">
                <a:latin typeface="Arial"/>
                <a:ea typeface="Arial"/>
                <a:cs typeface="Arial"/>
                <a:sym typeface="Arial"/>
              </a:rPr>
              <a:t>15</a:t>
            </a:fld>
            <a:endParaRPr sz="2000" dirty="0">
              <a:latin typeface="Arial"/>
              <a:ea typeface="Arial"/>
              <a:cs typeface="Arial"/>
              <a:sym typeface="Arial"/>
            </a:endParaRPr>
          </a:p>
        </p:txBody>
      </p:sp>
      <p:sp>
        <p:nvSpPr>
          <p:cNvPr id="441" name="Google Shape;441;p15"/>
          <p:cNvSpPr txBox="1"/>
          <p:nvPr/>
        </p:nvSpPr>
        <p:spPr>
          <a:xfrm>
            <a:off x="1" y="-1145"/>
            <a:ext cx="12191999" cy="461665"/>
          </a:xfrm>
          <a:prstGeom prst="rect">
            <a:avLst/>
          </a:prstGeom>
          <a:gradFill>
            <a:gsLst>
              <a:gs pos="0">
                <a:srgbClr val="FFC000"/>
              </a:gs>
              <a:gs pos="65000">
                <a:srgbClr val="F0EBD5"/>
              </a:gs>
              <a:gs pos="100000">
                <a:schemeClr val="lt1"/>
              </a:gs>
            </a:gsLst>
            <a:lin ang="5400000" scaled="0"/>
          </a:gradFill>
          <a:ln>
            <a:noFill/>
          </a:ln>
        </p:spPr>
        <p:txBody>
          <a:bodyPr spcFirstLastPara="1" wrap="square" lIns="91425" tIns="45700" rIns="91425" bIns="45700" anchor="b" anchorCtr="0">
            <a:spAutoFit/>
          </a:bodyPr>
          <a:lstStyle/>
          <a:p>
            <a:pPr marL="0" marR="0" lvl="0" indent="0" algn="ctr" rtl="0">
              <a:lnSpc>
                <a:spcPct val="100000"/>
              </a:lnSpc>
              <a:spcBef>
                <a:spcPts val="0"/>
              </a:spcBef>
              <a:spcAft>
                <a:spcPts val="0"/>
              </a:spcAft>
              <a:buClr>
                <a:srgbClr val="002060"/>
              </a:buClr>
              <a:buSzPts val="2400"/>
              <a:buFont typeface="Arial"/>
              <a:buNone/>
            </a:pPr>
            <a:r>
              <a:rPr lang="en-GB" sz="2400" i="0" u="none" strike="noStrike" cap="none">
                <a:solidFill>
                  <a:srgbClr val="002060"/>
                </a:solidFill>
                <a:latin typeface="Arial"/>
                <a:ea typeface="Arial"/>
                <a:cs typeface="Arial"/>
                <a:sym typeface="Arial"/>
              </a:rPr>
              <a:t>Overall Uncertainty and its Uncertainty Budget </a:t>
            </a:r>
            <a:r>
              <a:rPr lang="en-GB" sz="2400" i="1" u="none" strike="noStrike" cap="none">
                <a:solidFill>
                  <a:srgbClr val="002060"/>
                </a:solidFill>
                <a:latin typeface="Arial"/>
                <a:ea typeface="Arial"/>
                <a:cs typeface="Arial"/>
                <a:sym typeface="Arial"/>
              </a:rPr>
              <a:t>(Section 3.3.12 of GAW No.268)</a:t>
            </a:r>
            <a:endParaRPr sz="2000" i="1" u="none" strike="noStrike" cap="none">
              <a:solidFill>
                <a:srgbClr val="002060"/>
              </a:solidFill>
              <a:latin typeface="Arial"/>
              <a:ea typeface="Arial"/>
              <a:cs typeface="Arial"/>
              <a:sym typeface="Arial"/>
            </a:endParaRPr>
          </a:p>
        </p:txBody>
      </p:sp>
      <p:pic>
        <p:nvPicPr>
          <p:cNvPr id="442" name="Google Shape;442;p15"/>
          <p:cNvPicPr preferRelativeResize="0"/>
          <p:nvPr/>
        </p:nvPicPr>
        <p:blipFill rotWithShape="1">
          <a:blip r:embed="rId12">
            <a:alphaModFix/>
          </a:blip>
          <a:srcRect r="30854"/>
          <a:stretch/>
        </p:blipFill>
        <p:spPr>
          <a:xfrm>
            <a:off x="208930" y="1202326"/>
            <a:ext cx="5801429" cy="4680000"/>
          </a:xfrm>
          <a:prstGeom prst="rect">
            <a:avLst/>
          </a:prstGeom>
          <a:noFill/>
          <a:ln>
            <a:noFill/>
          </a:ln>
        </p:spPr>
      </p:pic>
      <p:pic>
        <p:nvPicPr>
          <p:cNvPr id="443" name="Google Shape;443;p15"/>
          <p:cNvPicPr preferRelativeResize="0"/>
          <p:nvPr/>
        </p:nvPicPr>
        <p:blipFill rotWithShape="1">
          <a:blip r:embed="rId13">
            <a:alphaModFix/>
          </a:blip>
          <a:srcRect r="31915"/>
          <a:stretch/>
        </p:blipFill>
        <p:spPr>
          <a:xfrm>
            <a:off x="6418997" y="1155631"/>
            <a:ext cx="5696604" cy="4680000"/>
          </a:xfrm>
          <a:prstGeom prst="rect">
            <a:avLst/>
          </a:prstGeom>
          <a:noFill/>
          <a:ln>
            <a:noFill/>
          </a:ln>
        </p:spPr>
      </p:pic>
      <p:sp>
        <p:nvSpPr>
          <p:cNvPr id="444" name="Google Shape;444;p15"/>
          <p:cNvSpPr txBox="1"/>
          <p:nvPr/>
        </p:nvSpPr>
        <p:spPr>
          <a:xfrm>
            <a:off x="10161499" y="1682039"/>
            <a:ext cx="1317802"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rgbClr val="002060"/>
                </a:solidFill>
                <a:latin typeface="Calibri"/>
                <a:ea typeface="Calibri"/>
                <a:cs typeface="Calibri"/>
                <a:sym typeface="Calibri"/>
              </a:rPr>
              <a:t>Tropical</a:t>
            </a:r>
            <a:endParaRPr dirty="0"/>
          </a:p>
        </p:txBody>
      </p:sp>
      <p:sp>
        <p:nvSpPr>
          <p:cNvPr id="445" name="Google Shape;445;p15"/>
          <p:cNvSpPr txBox="1"/>
          <p:nvPr/>
        </p:nvSpPr>
        <p:spPr>
          <a:xfrm>
            <a:off x="456431" y="6019299"/>
            <a:ext cx="3274423"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dirty="0">
                <a:solidFill>
                  <a:srgbClr val="002060"/>
                </a:solidFill>
                <a:latin typeface="Calibri"/>
                <a:ea typeface="Calibri"/>
                <a:cs typeface="Calibri"/>
                <a:sym typeface="Calibri"/>
              </a:rPr>
              <a:t>Figure 3-9 (Page 52 of GAW No. 268) </a:t>
            </a:r>
            <a:endParaRPr dirty="0"/>
          </a:p>
        </p:txBody>
      </p:sp>
      <p:sp>
        <p:nvSpPr>
          <p:cNvPr id="446" name="Google Shape;446;p15"/>
          <p:cNvSpPr txBox="1"/>
          <p:nvPr/>
        </p:nvSpPr>
        <p:spPr>
          <a:xfrm>
            <a:off x="8154116" y="5942403"/>
            <a:ext cx="3378617"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dirty="0">
                <a:solidFill>
                  <a:srgbClr val="002060"/>
                </a:solidFill>
                <a:latin typeface="Calibri"/>
                <a:ea typeface="Calibri"/>
                <a:cs typeface="Calibri"/>
                <a:sym typeface="Calibri"/>
              </a:rPr>
              <a:t>Figure 3-10 (Page 52 of GAW No. 268) </a:t>
            </a:r>
            <a:endParaRPr dirty="0"/>
          </a:p>
        </p:txBody>
      </p:sp>
      <p:sp>
        <p:nvSpPr>
          <p:cNvPr id="447" name="Google Shape;447;p15"/>
          <p:cNvSpPr txBox="1"/>
          <p:nvPr/>
        </p:nvSpPr>
        <p:spPr>
          <a:xfrm>
            <a:off x="3511054" y="1777434"/>
            <a:ext cx="180241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rgbClr val="002060"/>
                </a:solidFill>
                <a:latin typeface="Calibri"/>
                <a:ea typeface="Calibri"/>
                <a:cs typeface="Calibri"/>
                <a:sym typeface="Calibri"/>
              </a:rPr>
              <a:t>Mid-Latitude</a:t>
            </a:r>
            <a:endParaRPr dirty="0"/>
          </a:p>
        </p:txBody>
      </p:sp>
      <p:sp>
        <p:nvSpPr>
          <p:cNvPr id="448" name="Google Shape;448;p15"/>
          <p:cNvSpPr txBox="1"/>
          <p:nvPr/>
        </p:nvSpPr>
        <p:spPr>
          <a:xfrm>
            <a:off x="4787287" y="5559789"/>
            <a:ext cx="278871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dirty="0">
                <a:solidFill>
                  <a:srgbClr val="0432FF"/>
                </a:solidFill>
                <a:latin typeface="Calibri"/>
                <a:ea typeface="Calibri"/>
                <a:cs typeface="Calibri"/>
                <a:sym typeface="Calibri"/>
              </a:rPr>
              <a:t>Blue: Overall Uncertainty</a:t>
            </a:r>
            <a:endParaRPr dirty="0"/>
          </a:p>
          <a:p>
            <a:pPr marL="0" marR="0" lvl="0" indent="0" algn="l" rtl="0">
              <a:spcBef>
                <a:spcPts val="0"/>
              </a:spcBef>
              <a:spcAft>
                <a:spcPts val="0"/>
              </a:spcAft>
              <a:buNone/>
            </a:pPr>
            <a:r>
              <a:rPr lang="en-GB" sz="1800" dirty="0">
                <a:solidFill>
                  <a:srgbClr val="FF85FF"/>
                </a:solidFill>
                <a:latin typeface="Calibri"/>
                <a:ea typeface="Calibri"/>
                <a:cs typeface="Calibri"/>
                <a:sym typeface="Calibri"/>
              </a:rPr>
              <a:t>Pink: Background Current</a:t>
            </a:r>
            <a:endParaRPr dirty="0"/>
          </a:p>
        </p:txBody>
      </p:sp>
      <p:sp>
        <p:nvSpPr>
          <p:cNvPr id="3" name="TextBox 2">
            <a:extLst>
              <a:ext uri="{FF2B5EF4-FFF2-40B4-BE49-F238E27FC236}">
                <a16:creationId xmlns:a16="http://schemas.microsoft.com/office/drawing/2014/main" id="{FF400BF9-E35E-1569-6582-2DF4BA41A5A4}"/>
              </a:ext>
            </a:extLst>
          </p:cNvPr>
          <p:cNvSpPr txBox="1"/>
          <p:nvPr/>
        </p:nvSpPr>
        <p:spPr>
          <a:xfrm>
            <a:off x="3109644" y="6528854"/>
            <a:ext cx="8547215" cy="307777"/>
          </a:xfrm>
          <a:prstGeom prst="rect">
            <a:avLst/>
          </a:prstGeom>
          <a:noFill/>
        </p:spPr>
        <p:txBody>
          <a:bodyPr wrap="square">
            <a:spAutoFit/>
          </a:bodyPr>
          <a:lstStyle/>
          <a:p>
            <a:r>
              <a:rPr lang="en-GB" i="1" dirty="0">
                <a:solidFill>
                  <a:srgbClr val="0432FF"/>
                </a:solidFill>
                <a:effectLst/>
                <a:latin typeface="Helvetica" pitchFamily="2" charset="0"/>
              </a:rPr>
              <a:t>For details: </a:t>
            </a:r>
            <a:r>
              <a:rPr lang="en-GB" i="1" dirty="0" err="1">
                <a:solidFill>
                  <a:srgbClr val="0432FF"/>
                </a:solidFill>
                <a:effectLst/>
                <a:latin typeface="Helvetica" pitchFamily="2" charset="0"/>
              </a:rPr>
              <a:t>Tarasick</a:t>
            </a:r>
            <a:r>
              <a:rPr lang="en-GB" i="1" dirty="0">
                <a:solidFill>
                  <a:srgbClr val="0432FF"/>
                </a:solidFill>
                <a:effectLst/>
                <a:latin typeface="Helvetica" pitchFamily="2" charset="0"/>
              </a:rPr>
              <a:t> et al., 2021, https://</a:t>
            </a:r>
            <a:r>
              <a:rPr lang="en-GB" i="1" dirty="0" err="1">
                <a:solidFill>
                  <a:srgbClr val="0432FF"/>
                </a:solidFill>
                <a:effectLst/>
                <a:latin typeface="Helvetica" pitchFamily="2" charset="0"/>
              </a:rPr>
              <a:t>doi.org</a:t>
            </a:r>
            <a:r>
              <a:rPr lang="en-GB" i="1" dirty="0">
                <a:solidFill>
                  <a:srgbClr val="0432FF"/>
                </a:solidFill>
                <a:effectLst/>
                <a:latin typeface="Helvetica" pitchFamily="2" charset="0"/>
              </a:rPr>
              <a:t>/10.1029/2019EA000914</a:t>
            </a:r>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125ECBF9-E192-2D9A-A857-6CCD084DF836}"/>
                  </a:ext>
                </a:extLst>
              </p:cNvPr>
              <p:cNvSpPr txBox="1"/>
              <p:nvPr/>
            </p:nvSpPr>
            <p:spPr>
              <a:xfrm>
                <a:off x="769620" y="542075"/>
                <a:ext cx="10652760" cy="718658"/>
              </a:xfrm>
              <a:prstGeom prst="rect">
                <a:avLst/>
              </a:prstGeom>
              <a:noFill/>
            </p:spPr>
            <p:txBody>
              <a:bodyPr wrap="square">
                <a:spAutoFit/>
              </a:bodyPr>
              <a:lstStyle/>
              <a:p>
                <a:pPr algn="r"/>
                <a14:m>
                  <m:oMath xmlns:m="http://schemas.openxmlformats.org/officeDocument/2006/math">
                    <m:f>
                      <m:fPr>
                        <m:ctrlPr>
                          <a:rPr lang="en-DE" sz="2000" smtClean="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fPr>
                      <m:num>
                        <m:r>
                          <a:rPr lang="de-DE" sz="2000" i="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sSub>
                          <m:sSubPr>
                            <m:ctrlPr>
                              <a:rPr lang="en-DE" sz="200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m:rPr>
                                <m:sty m:val="p"/>
                              </m:rPr>
                              <a:rPr lang="de-DE" sz="2000" i="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P</m:t>
                            </m:r>
                          </m:e>
                          <m:sub>
                            <m:r>
                              <m:rPr>
                                <m:sty m:val="p"/>
                              </m:rPr>
                              <a:rPr lang="de-DE" sz="2000" i="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O</m:t>
                            </m:r>
                            <m:r>
                              <a:rPr lang="de-DE" sz="2000" i="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3 </m:t>
                            </m:r>
                          </m:sub>
                        </m:sSub>
                      </m:num>
                      <m:den>
                        <m:sSub>
                          <m:sSubPr>
                            <m:ctrlPr>
                              <a:rPr lang="en-DE" sz="200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m:rPr>
                                <m:sty m:val="p"/>
                              </m:rPr>
                              <a:rPr lang="de-DE" sz="2000" i="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P</m:t>
                            </m:r>
                          </m:e>
                          <m:sub>
                            <m:r>
                              <m:rPr>
                                <m:sty m:val="p"/>
                              </m:rPr>
                              <a:rPr lang="de-DE" sz="2000" i="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O</m:t>
                            </m:r>
                            <m:r>
                              <a:rPr lang="de-DE" sz="2000" i="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3 </m:t>
                            </m:r>
                          </m:sub>
                        </m:sSub>
                      </m:den>
                    </m:f>
                    <m:r>
                      <a:rPr lang="de-DE" sz="2000" i="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rad>
                      <m:radPr>
                        <m:degHide m:val="on"/>
                        <m:ctrlPr>
                          <a:rPr lang="en-DE" sz="200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radPr>
                      <m:deg/>
                      <m:e>
                        <m:sSup>
                          <m:sSupPr>
                            <m:ctrlPr>
                              <a:rPr lang="en-DE" sz="200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pPr>
                          <m:e>
                            <m:d>
                              <m:dPr>
                                <m:ctrlPr>
                                  <a:rPr lang="en-DE" sz="200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dPr>
                              <m:e>
                                <m:f>
                                  <m:fPr>
                                    <m:ctrlPr>
                                      <a:rPr lang="en-DE" sz="200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fPr>
                                  <m:num>
                                    <m:r>
                                      <a:rPr lang="de-DE" sz="2000" i="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sSub>
                                      <m:sSubPr>
                                        <m:ctrlPr>
                                          <a:rPr lang="en-DE" sz="200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m:rPr>
                                            <m:sty m:val="p"/>
                                          </m:rPr>
                                          <a:rPr lang="en-US" sz="2000" i="0">
                                            <a:solidFill>
                                              <a:srgbClr val="C00000"/>
                                            </a:solidFill>
                                            <a:effectLst/>
                                            <a:latin typeface="Cambria Math" panose="02040503050406030204" pitchFamily="18" charset="0"/>
                                            <a:ea typeface="Cambria Math" panose="02040503050406030204" pitchFamily="18" charset="0"/>
                                          </a:rPr>
                                          <m:t>η</m:t>
                                        </m:r>
                                      </m:e>
                                      <m:sub>
                                        <m:r>
                                          <m:rPr>
                                            <m:sty m:val="p"/>
                                          </m:rPr>
                                          <a:rPr lang="en-US" sz="2000" i="0">
                                            <a:solidFill>
                                              <a:srgbClr val="C00000"/>
                                            </a:solidFill>
                                            <a:effectLst/>
                                            <a:latin typeface="Cambria Math" panose="02040503050406030204" pitchFamily="18" charset="0"/>
                                            <a:ea typeface="Cambria Math" panose="02040503050406030204" pitchFamily="18" charset="0"/>
                                          </a:rPr>
                                          <m:t>P</m:t>
                                        </m:r>
                                      </m:sub>
                                    </m:sSub>
                                  </m:num>
                                  <m:den>
                                    <m:sSub>
                                      <m:sSubPr>
                                        <m:ctrlPr>
                                          <a:rPr lang="en-DE" sz="200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m:rPr>
                                            <m:sty m:val="p"/>
                                          </m:rPr>
                                          <a:rPr lang="en-US" sz="2000" i="0">
                                            <a:solidFill>
                                              <a:srgbClr val="C00000"/>
                                            </a:solidFill>
                                            <a:effectLst/>
                                            <a:latin typeface="Cambria Math" panose="02040503050406030204" pitchFamily="18" charset="0"/>
                                            <a:ea typeface="Cambria Math" panose="02040503050406030204" pitchFamily="18" charset="0"/>
                                          </a:rPr>
                                          <m:t>η</m:t>
                                        </m:r>
                                      </m:e>
                                      <m:sub>
                                        <m:r>
                                          <m:rPr>
                                            <m:sty m:val="p"/>
                                          </m:rPr>
                                          <a:rPr lang="en-US" sz="2000" i="0">
                                            <a:solidFill>
                                              <a:srgbClr val="C00000"/>
                                            </a:solidFill>
                                            <a:effectLst/>
                                            <a:latin typeface="Cambria Math" panose="02040503050406030204" pitchFamily="18" charset="0"/>
                                            <a:ea typeface="Cambria Math" panose="02040503050406030204" pitchFamily="18" charset="0"/>
                                          </a:rPr>
                                          <m:t>P</m:t>
                                        </m:r>
                                      </m:sub>
                                    </m:sSub>
                                  </m:den>
                                </m:f>
                              </m:e>
                            </m:d>
                          </m:e>
                          <m:sup>
                            <m:r>
                              <a:rPr lang="de-DE" sz="2000" i="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2</m:t>
                            </m:r>
                          </m:sup>
                        </m:sSup>
                        <m:r>
                          <a:rPr lang="de-DE" sz="2000" i="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sSup>
                          <m:sSupPr>
                            <m:ctrlPr>
                              <a:rPr lang="en-DE" sz="200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pPr>
                          <m:e>
                            <m:d>
                              <m:dPr>
                                <m:ctrlPr>
                                  <a:rPr lang="en-DE" sz="200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dPr>
                              <m:e>
                                <m:f>
                                  <m:fPr>
                                    <m:ctrlPr>
                                      <a:rPr lang="en-DE" sz="200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fPr>
                                  <m:num>
                                    <m:r>
                                      <a:rPr lang="de-DE" sz="2000" i="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sSub>
                                      <m:sSubPr>
                                        <m:ctrlPr>
                                          <a:rPr lang="en-DE" sz="200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m:rPr>
                                            <m:sty m:val="p"/>
                                          </m:rPr>
                                          <a:rPr lang="en-US" sz="2000" i="0">
                                            <a:solidFill>
                                              <a:srgbClr val="C00000"/>
                                            </a:solidFill>
                                            <a:effectLst/>
                                            <a:latin typeface="Cambria Math" panose="02040503050406030204" pitchFamily="18" charset="0"/>
                                            <a:ea typeface="Cambria Math" panose="02040503050406030204" pitchFamily="18" charset="0"/>
                                          </a:rPr>
                                          <m:t>η</m:t>
                                        </m:r>
                                      </m:e>
                                      <m:sub>
                                        <m:r>
                                          <m:rPr>
                                            <m:sty m:val="p"/>
                                          </m:rPr>
                                          <a:rPr lang="en-US" sz="2000" i="0">
                                            <a:solidFill>
                                              <a:srgbClr val="C00000"/>
                                            </a:solidFill>
                                            <a:effectLst/>
                                            <a:latin typeface="Cambria Math" panose="02040503050406030204" pitchFamily="18" charset="0"/>
                                            <a:ea typeface="Cambria Math" panose="02040503050406030204" pitchFamily="18" charset="0"/>
                                          </a:rPr>
                                          <m:t>A</m:t>
                                        </m:r>
                                      </m:sub>
                                    </m:sSub>
                                  </m:num>
                                  <m:den>
                                    <m:sSub>
                                      <m:sSubPr>
                                        <m:ctrlPr>
                                          <a:rPr lang="en-DE" sz="200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m:rPr>
                                            <m:sty m:val="p"/>
                                          </m:rPr>
                                          <a:rPr lang="en-US" sz="2000" i="0">
                                            <a:solidFill>
                                              <a:srgbClr val="C00000"/>
                                            </a:solidFill>
                                            <a:effectLst/>
                                            <a:latin typeface="Cambria Math" panose="02040503050406030204" pitchFamily="18" charset="0"/>
                                            <a:ea typeface="Cambria Math" panose="02040503050406030204" pitchFamily="18" charset="0"/>
                                          </a:rPr>
                                          <m:t>η</m:t>
                                        </m:r>
                                      </m:e>
                                      <m:sub>
                                        <m:r>
                                          <m:rPr>
                                            <m:sty m:val="p"/>
                                          </m:rPr>
                                          <a:rPr lang="en-US" sz="2000" i="0">
                                            <a:solidFill>
                                              <a:srgbClr val="C00000"/>
                                            </a:solidFill>
                                            <a:effectLst/>
                                            <a:latin typeface="Cambria Math" panose="02040503050406030204" pitchFamily="18" charset="0"/>
                                            <a:ea typeface="Cambria Math" panose="02040503050406030204" pitchFamily="18" charset="0"/>
                                          </a:rPr>
                                          <m:t>A</m:t>
                                        </m:r>
                                      </m:sub>
                                    </m:sSub>
                                  </m:den>
                                </m:f>
                              </m:e>
                            </m:d>
                          </m:e>
                          <m:sup>
                            <m:r>
                              <a:rPr lang="de-DE" sz="2000" i="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2</m:t>
                            </m:r>
                          </m:sup>
                        </m:sSup>
                        <m:r>
                          <a:rPr lang="de-DE" sz="2000" i="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sSup>
                          <m:sSupPr>
                            <m:ctrlPr>
                              <a:rPr lang="en-DE" sz="200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pPr>
                          <m:e>
                            <m:d>
                              <m:dPr>
                                <m:ctrlPr>
                                  <a:rPr lang="en-DE" sz="200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dPr>
                              <m:e>
                                <m:f>
                                  <m:fPr>
                                    <m:ctrlPr>
                                      <a:rPr lang="en-DE" sz="200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fPr>
                                  <m:num>
                                    <m:r>
                                      <a:rPr lang="de-DE" sz="2000" i="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sSub>
                                      <m:sSubPr>
                                        <m:ctrlPr>
                                          <a:rPr lang="en-DE" sz="200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m:rPr>
                                            <m:sty m:val="p"/>
                                          </m:rPr>
                                          <a:rPr lang="en-US" sz="2000" i="0">
                                            <a:solidFill>
                                              <a:srgbClr val="C00000"/>
                                            </a:solidFill>
                                            <a:effectLst/>
                                            <a:latin typeface="Cambria Math" panose="02040503050406030204" pitchFamily="18" charset="0"/>
                                            <a:ea typeface="Cambria Math" panose="02040503050406030204" pitchFamily="18" charset="0"/>
                                          </a:rPr>
                                          <m:t>η</m:t>
                                        </m:r>
                                      </m:e>
                                      <m:sub>
                                        <m:r>
                                          <m:rPr>
                                            <m:sty m:val="p"/>
                                          </m:rPr>
                                          <a:rPr lang="en-US" sz="2000" i="0">
                                            <a:solidFill>
                                              <a:srgbClr val="C00000"/>
                                            </a:solidFill>
                                            <a:effectLst/>
                                            <a:latin typeface="Cambria Math" panose="02040503050406030204" pitchFamily="18" charset="0"/>
                                            <a:ea typeface="Cambria Math" panose="02040503050406030204" pitchFamily="18" charset="0"/>
                                          </a:rPr>
                                          <m:t>C</m:t>
                                        </m:r>
                                      </m:sub>
                                    </m:sSub>
                                  </m:num>
                                  <m:den>
                                    <m:sSub>
                                      <m:sSubPr>
                                        <m:ctrlPr>
                                          <a:rPr lang="en-DE" sz="200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m:rPr>
                                            <m:sty m:val="p"/>
                                          </m:rPr>
                                          <a:rPr lang="en-US" sz="2000" i="0">
                                            <a:solidFill>
                                              <a:srgbClr val="C00000"/>
                                            </a:solidFill>
                                            <a:effectLst/>
                                            <a:latin typeface="Cambria Math" panose="02040503050406030204" pitchFamily="18" charset="0"/>
                                            <a:ea typeface="Cambria Math" panose="02040503050406030204" pitchFamily="18" charset="0"/>
                                          </a:rPr>
                                          <m:t>η</m:t>
                                        </m:r>
                                      </m:e>
                                      <m:sub>
                                        <m:r>
                                          <m:rPr>
                                            <m:sty m:val="p"/>
                                          </m:rPr>
                                          <a:rPr lang="en-US" sz="2000" i="0">
                                            <a:solidFill>
                                              <a:srgbClr val="C00000"/>
                                            </a:solidFill>
                                            <a:effectLst/>
                                            <a:latin typeface="Cambria Math" panose="02040503050406030204" pitchFamily="18" charset="0"/>
                                            <a:ea typeface="Cambria Math" panose="02040503050406030204" pitchFamily="18" charset="0"/>
                                          </a:rPr>
                                          <m:t>C</m:t>
                                        </m:r>
                                      </m:sub>
                                    </m:sSub>
                                  </m:den>
                                </m:f>
                              </m:e>
                            </m:d>
                          </m:e>
                          <m:sup>
                            <m:r>
                              <a:rPr lang="de-DE" sz="2000" i="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2</m:t>
                            </m:r>
                          </m:sup>
                        </m:sSup>
                        <m:r>
                          <a:rPr lang="de-DE" sz="2000" i="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f>
                          <m:fPr>
                            <m:ctrlPr>
                              <a:rPr lang="en-DE" sz="200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fPr>
                          <m:num>
                            <m:sSup>
                              <m:sSupPr>
                                <m:ctrlPr>
                                  <a:rPr lang="en-DE" sz="200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pPr>
                              <m:e>
                                <m:d>
                                  <m:dPr>
                                    <m:ctrlPr>
                                      <a:rPr lang="en-DE" sz="200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dPr>
                                  <m:e>
                                    <m:sSub>
                                      <m:sSubPr>
                                        <m:ctrlPr>
                                          <a:rPr lang="en-DE" sz="200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de-DE" sz="2000" i="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r>
                                          <m:rPr>
                                            <m:sty m:val="p"/>
                                          </m:rPr>
                                          <a:rPr lang="en-US" sz="2000" i="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I</m:t>
                                        </m:r>
                                      </m:e>
                                      <m:sub>
                                        <m:r>
                                          <m:rPr>
                                            <m:sty m:val="p"/>
                                          </m:rPr>
                                          <a:rPr lang="en-US" sz="2000" i="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m:t>
                                        </m:r>
                                      </m:sub>
                                    </m:sSub>
                                  </m:e>
                                </m:d>
                              </m:e>
                              <m:sup>
                                <m:r>
                                  <a:rPr lang="de-DE" sz="2000" i="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2</m:t>
                                </m:r>
                              </m:sup>
                            </m:sSup>
                            <m:r>
                              <a:rPr lang="de-DE" sz="2000" i="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sSup>
                              <m:sSupPr>
                                <m:ctrlPr>
                                  <a:rPr lang="en-DE" sz="200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pPr>
                              <m:e>
                                <m:d>
                                  <m:dPr>
                                    <m:ctrlPr>
                                      <a:rPr lang="en-DE" sz="200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dPr>
                                  <m:e>
                                    <m:sSub>
                                      <m:sSubPr>
                                        <m:ctrlPr>
                                          <a:rPr lang="en-DE" sz="200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de-DE" sz="2000" i="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r>
                                          <m:rPr>
                                            <m:sty m:val="p"/>
                                          </m:rPr>
                                          <a:rPr lang="en-US" sz="2000" i="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I</m:t>
                                        </m:r>
                                      </m:e>
                                      <m:sub>
                                        <m:r>
                                          <m:rPr>
                                            <m:sty m:val="p"/>
                                          </m:rPr>
                                          <a:rPr lang="en-US" sz="2000" i="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B</m:t>
                                        </m:r>
                                      </m:sub>
                                    </m:sSub>
                                  </m:e>
                                </m:d>
                              </m:e>
                              <m:sup>
                                <m:r>
                                  <a:rPr lang="de-DE" sz="2000" i="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2</m:t>
                                </m:r>
                              </m:sup>
                            </m:sSup>
                          </m:num>
                          <m:den>
                            <m:sSup>
                              <m:sSupPr>
                                <m:ctrlPr>
                                  <a:rPr lang="en-DE" sz="200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pPr>
                              <m:e>
                                <m:d>
                                  <m:dPr>
                                    <m:ctrlPr>
                                      <a:rPr lang="en-DE" sz="200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dPr>
                                  <m:e>
                                    <m:sSub>
                                      <m:sSubPr>
                                        <m:ctrlPr>
                                          <a:rPr lang="en-DE" sz="200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m:rPr>
                                            <m:sty m:val="p"/>
                                          </m:rPr>
                                          <a:rPr lang="en-US" sz="2000" i="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I</m:t>
                                        </m:r>
                                      </m:e>
                                      <m:sub>
                                        <m:r>
                                          <m:rPr>
                                            <m:sty m:val="p"/>
                                          </m:rPr>
                                          <a:rPr lang="en-US" sz="2000" i="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m:t>
                                        </m:r>
                                      </m:sub>
                                    </m:sSub>
                                    <m:r>
                                      <a:rPr lang="de-DE" sz="2000" i="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sSub>
                                      <m:sSubPr>
                                        <m:ctrlPr>
                                          <a:rPr lang="en-DE" sz="200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m:rPr>
                                            <m:sty m:val="p"/>
                                          </m:rPr>
                                          <a:rPr lang="en-US" sz="2000" i="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I</m:t>
                                        </m:r>
                                      </m:e>
                                      <m:sub>
                                        <m:r>
                                          <m:rPr>
                                            <m:sty m:val="p"/>
                                          </m:rPr>
                                          <a:rPr lang="en-US" sz="2000" i="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B</m:t>
                                        </m:r>
                                      </m:sub>
                                    </m:sSub>
                                  </m:e>
                                </m:d>
                              </m:e>
                              <m:sup>
                                <m:r>
                                  <a:rPr lang="de-DE" sz="2000" i="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2</m:t>
                                </m:r>
                              </m:sup>
                            </m:sSup>
                          </m:den>
                        </m:f>
                        <m:r>
                          <a:rPr lang="de-DE" sz="2000" i="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sSup>
                          <m:sSupPr>
                            <m:ctrlPr>
                              <a:rPr lang="en-DE" sz="200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pPr>
                          <m:e>
                            <m:d>
                              <m:dPr>
                                <m:ctrlPr>
                                  <a:rPr lang="en-DE" sz="200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dPr>
                              <m:e>
                                <m:f>
                                  <m:fPr>
                                    <m:ctrlPr>
                                      <a:rPr lang="en-DE" sz="200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fPr>
                                  <m:num>
                                    <m:r>
                                      <a:rPr lang="de-DE" sz="2000" i="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sSub>
                                      <m:sSubPr>
                                        <m:ctrlPr>
                                          <a:rPr lang="en-DE" sz="200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m:rPr>
                                            <m:sty m:val="p"/>
                                          </m:rPr>
                                          <a:rPr lang="de-DE" sz="2000" i="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T</m:t>
                                        </m:r>
                                      </m:e>
                                      <m:sub>
                                        <m:r>
                                          <m:rPr>
                                            <m:sty m:val="p"/>
                                          </m:rPr>
                                          <a:rPr lang="de-DE" sz="2000" i="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P</m:t>
                                        </m:r>
                                        <m:r>
                                          <a:rPr lang="de-DE" sz="2000" i="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 </m:t>
                                        </m:r>
                                      </m:sub>
                                    </m:sSub>
                                  </m:num>
                                  <m:den>
                                    <m:sSub>
                                      <m:sSubPr>
                                        <m:ctrlPr>
                                          <a:rPr lang="en-DE" sz="200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m:rPr>
                                            <m:sty m:val="p"/>
                                          </m:rPr>
                                          <a:rPr lang="de-DE" sz="2000" i="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T</m:t>
                                        </m:r>
                                      </m:e>
                                      <m:sub>
                                        <m:r>
                                          <m:rPr>
                                            <m:sty m:val="p"/>
                                          </m:rPr>
                                          <a:rPr lang="de-DE" sz="2000" i="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P</m:t>
                                        </m:r>
                                        <m:r>
                                          <a:rPr lang="de-DE" sz="2000" i="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 </m:t>
                                        </m:r>
                                      </m:sub>
                                    </m:sSub>
                                  </m:den>
                                </m:f>
                              </m:e>
                            </m:d>
                          </m:e>
                          <m:sup>
                            <m:r>
                              <a:rPr lang="de-DE" sz="2000" i="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2</m:t>
                            </m:r>
                          </m:sup>
                        </m:sSup>
                        <m:r>
                          <a:rPr lang="de-DE" sz="2000" i="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sSup>
                          <m:sSupPr>
                            <m:ctrlPr>
                              <a:rPr lang="en-DE" sz="200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pPr>
                          <m:e>
                            <m:d>
                              <m:dPr>
                                <m:ctrlPr>
                                  <a:rPr lang="en-DE" sz="200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dPr>
                              <m:e>
                                <m:f>
                                  <m:fPr>
                                    <m:ctrlPr>
                                      <a:rPr lang="en-DE" sz="200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fPr>
                                  <m:num>
                                    <m:r>
                                      <a:rPr lang="de-DE" sz="2000" i="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sSub>
                                      <m:sSubPr>
                                        <m:ctrlPr>
                                          <a:rPr lang="en-DE" sz="200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m:rPr>
                                            <m:sty m:val="p"/>
                                          </m:rPr>
                                          <a:rPr lang="en-US" sz="2000" i="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Φ</m:t>
                                        </m:r>
                                      </m:e>
                                      <m:sub>
                                        <m:r>
                                          <m:rPr>
                                            <m:sty m:val="p"/>
                                          </m:rPr>
                                          <a:rPr lang="de-DE" sz="2000" i="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P</m:t>
                                        </m:r>
                                        <m:r>
                                          <a:rPr lang="de-DE" sz="2000" i="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0 </m:t>
                                        </m:r>
                                      </m:sub>
                                    </m:sSub>
                                  </m:num>
                                  <m:den>
                                    <m:sSub>
                                      <m:sSubPr>
                                        <m:ctrlPr>
                                          <a:rPr lang="en-DE" sz="200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Pr>
                                      <m:e>
                                        <m:r>
                                          <m:rPr>
                                            <m:sty m:val="p"/>
                                          </m:rPr>
                                          <a:rPr lang="en-US" sz="2000" i="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Φ</m:t>
                                        </m:r>
                                      </m:e>
                                      <m:sub>
                                        <m:r>
                                          <m:rPr>
                                            <m:sty m:val="p"/>
                                          </m:rPr>
                                          <a:rPr lang="de-DE" sz="2000" i="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P</m:t>
                                        </m:r>
                                        <m:r>
                                          <a:rPr lang="de-DE" sz="2000" i="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0</m:t>
                                        </m:r>
                                      </m:sub>
                                    </m:sSub>
                                  </m:den>
                                </m:f>
                              </m:e>
                            </m:d>
                          </m:e>
                          <m:sup>
                            <m:r>
                              <a:rPr lang="de-DE" sz="2000" i="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2</m:t>
                            </m:r>
                          </m:sup>
                        </m:sSup>
                        <m:r>
                          <a:rPr lang="de-DE" sz="2000" i="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m:t>
                        </m:r>
                        <m:nary>
                          <m:naryPr>
                            <m:chr m:val="∑"/>
                            <m:limLoc m:val="undOvr"/>
                            <m:subHide m:val="on"/>
                            <m:supHide m:val="on"/>
                            <m:ctrlPr>
                              <a:rPr lang="en-DE" sz="200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naryPr>
                          <m:sub/>
                          <m:sup/>
                          <m:e>
                            <m:sSubSup>
                              <m:sSubSupPr>
                                <m:ctrlPr>
                                  <a:rPr lang="en-DE" sz="200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ctrlPr>
                              </m:sSubSupPr>
                              <m:e>
                                <m:r>
                                  <m:rPr>
                                    <m:sty m:val="p"/>
                                  </m:rPr>
                                  <a:rPr lang="en-US" sz="2000" i="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ε</m:t>
                                </m:r>
                              </m:e>
                              <m:sub>
                                <m:r>
                                  <m:rPr>
                                    <m:sty m:val="p"/>
                                  </m:rPr>
                                  <a:rPr lang="en-US" sz="2000" i="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i</m:t>
                                </m:r>
                              </m:sub>
                              <m:sup>
                                <m:r>
                                  <a:rPr lang="de-DE" sz="2000" i="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2</m:t>
                                </m:r>
                              </m:sup>
                            </m:sSubSup>
                          </m:e>
                        </m:nary>
                        <m:r>
                          <a:rPr lang="en-US" sz="2000" i="0">
                            <a:solidFill>
                              <a:srgbClr val="C00000"/>
                            </a:solidFill>
                            <a:effectLst/>
                            <a:latin typeface="Cambria Math" panose="02040503050406030204" pitchFamily="18" charset="0"/>
                            <a:ea typeface="Cambria Math" panose="02040503050406030204" pitchFamily="18" charset="0"/>
                            <a:cs typeface="Arial" panose="020B0604020202020204" pitchFamily="34" charset="0"/>
                          </a:rPr>
                          <m:t> </m:t>
                        </m:r>
                      </m:e>
                    </m:rad>
                  </m:oMath>
                </a14:m>
                <a:r>
                  <a:rPr lang="de-DE" sz="1800" dirty="0">
                    <a:solidFill>
                      <a:srgbClr val="C00000"/>
                    </a:solidFill>
                    <a:effectLst/>
                    <a:latin typeface="Apple Chancery" panose="03020702040506060504" pitchFamily="66" charset="-79"/>
                    <a:ea typeface="Arial" panose="020B0604020202020204" pitchFamily="34" charset="0"/>
                    <a:cs typeface="Apple Chancery" panose="03020702040506060504" pitchFamily="66" charset="-79"/>
                  </a:rPr>
                  <a:t>	</a:t>
                </a:r>
                <a:r>
                  <a:rPr lang="de-DE" sz="1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[E-3-1]</a:t>
                </a:r>
                <a:endParaRPr lang="en-DE" sz="20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4" name="TextBox 3">
                <a:extLst>
                  <a:ext uri="{FF2B5EF4-FFF2-40B4-BE49-F238E27FC236}">
                    <a16:creationId xmlns:a16="http://schemas.microsoft.com/office/drawing/2014/main" id="{125ECBF9-E192-2D9A-A857-6CCD084DF836}"/>
                  </a:ext>
                </a:extLst>
              </p:cNvPr>
              <p:cNvSpPr txBox="1">
                <a:spLocks noRot="1" noChangeAspect="1" noMove="1" noResize="1" noEditPoints="1" noAdjustHandles="1" noChangeArrowheads="1" noChangeShapeType="1" noTextEdit="1"/>
              </p:cNvSpPr>
              <p:nvPr/>
            </p:nvSpPr>
            <p:spPr>
              <a:xfrm>
                <a:off x="769620" y="542075"/>
                <a:ext cx="10652760" cy="718658"/>
              </a:xfrm>
              <a:prstGeom prst="rect">
                <a:avLst/>
              </a:prstGeom>
              <a:blipFill>
                <a:blip r:embed="rId14"/>
                <a:stretch>
                  <a:fillRect t="-36207" r="-476" b="-82759"/>
                </a:stretch>
              </a:blipFill>
            </p:spPr>
            <p:txBody>
              <a:bodyPr/>
              <a:lstStyle/>
              <a:p>
                <a:r>
                  <a:rPr lang="en-DE">
                    <a:noFill/>
                  </a:rPr>
                  <a:t> </a:t>
                </a:r>
              </a:p>
            </p:txBody>
          </p:sp>
        </mc:Fallback>
      </mc:AlternateContent>
      <p:pic>
        <p:nvPicPr>
          <p:cNvPr id="6" name="Google Shape;430;p15">
            <a:extLst>
              <a:ext uri="{FF2B5EF4-FFF2-40B4-BE49-F238E27FC236}">
                <a16:creationId xmlns:a16="http://schemas.microsoft.com/office/drawing/2014/main" id="{549ADF18-E0C9-DB8B-7EE1-1542D222CA10}"/>
              </a:ext>
            </a:extLst>
          </p:cNvPr>
          <p:cNvPicPr preferRelativeResize="0"/>
          <p:nvPr/>
        </p:nvPicPr>
        <p:blipFill rotWithShape="1">
          <a:blip r:embed="rId5">
            <a:alphaModFix/>
          </a:blip>
          <a:srcRect/>
          <a:stretch/>
        </p:blipFill>
        <p:spPr>
          <a:xfrm>
            <a:off x="10039236" y="6394999"/>
            <a:ext cx="535552" cy="425855"/>
          </a:xfrm>
          <a:prstGeom prst="rect">
            <a:avLst/>
          </a:prstGeom>
          <a:noFill/>
          <a:ln>
            <a:noFill/>
          </a:ln>
        </p:spPr>
      </p:pic>
      <p:grpSp>
        <p:nvGrpSpPr>
          <p:cNvPr id="7" name="Google Shape;431;p15">
            <a:extLst>
              <a:ext uri="{FF2B5EF4-FFF2-40B4-BE49-F238E27FC236}">
                <a16:creationId xmlns:a16="http://schemas.microsoft.com/office/drawing/2014/main" id="{6D6AE39B-8D10-44AB-545B-F4E65D6FC93C}"/>
              </a:ext>
            </a:extLst>
          </p:cNvPr>
          <p:cNvGrpSpPr/>
          <p:nvPr/>
        </p:nvGrpSpPr>
        <p:grpSpPr>
          <a:xfrm>
            <a:off x="1785804" y="6490736"/>
            <a:ext cx="615676" cy="252998"/>
            <a:chOff x="3726403" y="4704141"/>
            <a:chExt cx="1336675" cy="549275"/>
          </a:xfrm>
        </p:grpSpPr>
        <p:sp>
          <p:nvSpPr>
            <p:cNvPr id="13" name="Google Shape;432;p15">
              <a:extLst>
                <a:ext uri="{FF2B5EF4-FFF2-40B4-BE49-F238E27FC236}">
                  <a16:creationId xmlns:a16="http://schemas.microsoft.com/office/drawing/2014/main" id="{8C2526FC-762D-BE2F-EE59-116748C6E15F}"/>
                </a:ext>
              </a:extLst>
            </p:cNvPr>
            <p:cNvSpPr/>
            <p:nvPr/>
          </p:nvSpPr>
          <p:spPr>
            <a:xfrm>
              <a:off x="4336003" y="4820981"/>
              <a:ext cx="727075" cy="337820"/>
            </a:xfrm>
            <a:custGeom>
              <a:avLst/>
              <a:gdLst/>
              <a:ahLst/>
              <a:cxnLst/>
              <a:rect l="l" t="t" r="r" b="b"/>
              <a:pathLst>
                <a:path w="1145" h="532" extrusionOk="0">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4" name="Google Shape;433;p15">
              <a:extLst>
                <a:ext uri="{FF2B5EF4-FFF2-40B4-BE49-F238E27FC236}">
                  <a16:creationId xmlns:a16="http://schemas.microsoft.com/office/drawing/2014/main" id="{6C822645-2112-64F1-8A0C-741B99DE17F2}"/>
                </a:ext>
              </a:extLst>
            </p:cNvPr>
            <p:cNvPicPr preferRelativeResize="0"/>
            <p:nvPr/>
          </p:nvPicPr>
          <p:blipFill rotWithShape="1">
            <a:blip r:embed="rId6">
              <a:alphaModFix/>
            </a:blip>
            <a:srcRect/>
            <a:stretch/>
          </p:blipFill>
          <p:spPr>
            <a:xfrm>
              <a:off x="3726403" y="4704141"/>
              <a:ext cx="548005" cy="549275"/>
            </a:xfrm>
            <a:prstGeom prst="rect">
              <a:avLst/>
            </a:prstGeom>
            <a:noFill/>
            <a:ln>
              <a:noFill/>
            </a:ln>
          </p:spPr>
        </p:pic>
      </p:grpSp>
      <p:pic>
        <p:nvPicPr>
          <p:cNvPr id="8" name="Google Shape;434;p15">
            <a:extLst>
              <a:ext uri="{FF2B5EF4-FFF2-40B4-BE49-F238E27FC236}">
                <a16:creationId xmlns:a16="http://schemas.microsoft.com/office/drawing/2014/main" id="{DE83DCEA-64AC-0F55-EE55-DD351D552519}"/>
              </a:ext>
            </a:extLst>
          </p:cNvPr>
          <p:cNvPicPr preferRelativeResize="0"/>
          <p:nvPr/>
        </p:nvPicPr>
        <p:blipFill rotWithShape="1">
          <a:blip r:embed="rId7">
            <a:alphaModFix/>
          </a:blip>
          <a:srcRect/>
          <a:stretch/>
        </p:blipFill>
        <p:spPr>
          <a:xfrm>
            <a:off x="2538317" y="6420849"/>
            <a:ext cx="497513" cy="400994"/>
          </a:xfrm>
          <a:prstGeom prst="rect">
            <a:avLst/>
          </a:prstGeom>
          <a:noFill/>
          <a:ln>
            <a:noFill/>
          </a:ln>
        </p:spPr>
      </p:pic>
      <p:pic>
        <p:nvPicPr>
          <p:cNvPr id="9" name="Google Shape;435;p15">
            <a:extLst>
              <a:ext uri="{FF2B5EF4-FFF2-40B4-BE49-F238E27FC236}">
                <a16:creationId xmlns:a16="http://schemas.microsoft.com/office/drawing/2014/main" id="{6931C6AD-61A6-DDBC-B985-FC38B84842FA}"/>
              </a:ext>
            </a:extLst>
          </p:cNvPr>
          <p:cNvPicPr preferRelativeResize="0"/>
          <p:nvPr/>
        </p:nvPicPr>
        <p:blipFill rotWithShape="1">
          <a:blip r:embed="rId8">
            <a:alphaModFix/>
          </a:blip>
          <a:srcRect/>
          <a:stretch/>
        </p:blipFill>
        <p:spPr>
          <a:xfrm>
            <a:off x="9142383" y="6390913"/>
            <a:ext cx="497513" cy="331676"/>
          </a:xfrm>
          <a:prstGeom prst="rect">
            <a:avLst/>
          </a:prstGeom>
          <a:noFill/>
          <a:ln>
            <a:noFill/>
          </a:ln>
        </p:spPr>
      </p:pic>
      <p:pic>
        <p:nvPicPr>
          <p:cNvPr id="10" name="Google Shape;436;p15">
            <a:extLst>
              <a:ext uri="{FF2B5EF4-FFF2-40B4-BE49-F238E27FC236}">
                <a16:creationId xmlns:a16="http://schemas.microsoft.com/office/drawing/2014/main" id="{C51C04AD-30D2-5F28-E565-D4AA31CCE91D}"/>
              </a:ext>
            </a:extLst>
          </p:cNvPr>
          <p:cNvPicPr preferRelativeResize="0"/>
          <p:nvPr/>
        </p:nvPicPr>
        <p:blipFill rotWithShape="1">
          <a:blip r:embed="rId9">
            <a:alphaModFix/>
          </a:blip>
          <a:srcRect/>
          <a:stretch/>
        </p:blipFill>
        <p:spPr>
          <a:xfrm>
            <a:off x="879607" y="6499029"/>
            <a:ext cx="764188" cy="226889"/>
          </a:xfrm>
          <a:prstGeom prst="rect">
            <a:avLst/>
          </a:prstGeom>
          <a:noFill/>
          <a:ln>
            <a:noFill/>
          </a:ln>
        </p:spPr>
      </p:pic>
      <p:pic>
        <p:nvPicPr>
          <p:cNvPr id="11" name="Google Shape;437;p15">
            <a:extLst>
              <a:ext uri="{FF2B5EF4-FFF2-40B4-BE49-F238E27FC236}">
                <a16:creationId xmlns:a16="http://schemas.microsoft.com/office/drawing/2014/main" id="{123E7DEB-CF23-86DA-C866-9D67D072BECE}"/>
              </a:ext>
            </a:extLst>
          </p:cNvPr>
          <p:cNvPicPr preferRelativeResize="0"/>
          <p:nvPr/>
        </p:nvPicPr>
        <p:blipFill rotWithShape="1">
          <a:blip r:embed="rId10">
            <a:alphaModFix/>
          </a:blip>
          <a:srcRect/>
          <a:stretch/>
        </p:blipFill>
        <p:spPr>
          <a:xfrm>
            <a:off x="11203592" y="6382188"/>
            <a:ext cx="497513" cy="331676"/>
          </a:xfrm>
          <a:prstGeom prst="rect">
            <a:avLst/>
          </a:prstGeom>
          <a:noFill/>
          <a:ln>
            <a:noFill/>
          </a:ln>
        </p:spPr>
      </p:pic>
      <p:pic>
        <p:nvPicPr>
          <p:cNvPr id="12" name="Google Shape;438;p15">
            <a:extLst>
              <a:ext uri="{FF2B5EF4-FFF2-40B4-BE49-F238E27FC236}">
                <a16:creationId xmlns:a16="http://schemas.microsoft.com/office/drawing/2014/main" id="{AC040C24-E84F-848A-F6CD-E4BD3FC311F3}"/>
              </a:ext>
            </a:extLst>
          </p:cNvPr>
          <p:cNvPicPr preferRelativeResize="0"/>
          <p:nvPr/>
        </p:nvPicPr>
        <p:blipFill rotWithShape="1">
          <a:blip r:embed="rId11">
            <a:alphaModFix/>
          </a:blip>
          <a:srcRect/>
          <a:stretch/>
        </p:blipFill>
        <p:spPr>
          <a:xfrm>
            <a:off x="10680528" y="6369078"/>
            <a:ext cx="319602" cy="357896"/>
          </a:xfrm>
          <a:prstGeom prst="rect">
            <a:avLst/>
          </a:prstGeom>
          <a:noFill/>
          <a:ln>
            <a:noFill/>
          </a:ln>
        </p:spPr>
      </p:pic>
      <p:pic>
        <p:nvPicPr>
          <p:cNvPr id="21" name="Audio 20">
            <a:extLst>
              <a:ext uri="{FF2B5EF4-FFF2-40B4-BE49-F238E27FC236}">
                <a16:creationId xmlns:a16="http://schemas.microsoft.com/office/drawing/2014/main" id="{E02621EB-8268-0D45-8BDA-8A24D8D720B5}"/>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163300" y="5829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3141"/>
    </mc:Choice>
    <mc:Fallback>
      <p:transition spd="slow" advTm="73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16"/>
          <p:cNvSpPr txBox="1"/>
          <p:nvPr/>
        </p:nvSpPr>
        <p:spPr>
          <a:xfrm>
            <a:off x="1" y="-13968"/>
            <a:ext cx="12191999" cy="461665"/>
          </a:xfrm>
          <a:prstGeom prst="rect">
            <a:avLst/>
          </a:prstGeom>
          <a:gradFill>
            <a:gsLst>
              <a:gs pos="0">
                <a:srgbClr val="FFC000"/>
              </a:gs>
              <a:gs pos="65000">
                <a:srgbClr val="F0EBD5"/>
              </a:gs>
              <a:gs pos="100000">
                <a:schemeClr val="lt1"/>
              </a:gs>
            </a:gsLst>
            <a:lin ang="5400000" scaled="0"/>
          </a:gradFill>
          <a:ln>
            <a:noFill/>
          </a:ln>
        </p:spPr>
        <p:txBody>
          <a:bodyPr spcFirstLastPara="1" wrap="square" lIns="91425" tIns="45700" rIns="91425" bIns="45700" anchor="b" anchorCtr="0">
            <a:spAutoFit/>
          </a:bodyPr>
          <a:lstStyle/>
          <a:p>
            <a:pPr marL="0" marR="0" lvl="0" indent="0" algn="ctr" rtl="0">
              <a:spcBef>
                <a:spcPts val="0"/>
              </a:spcBef>
              <a:spcAft>
                <a:spcPts val="0"/>
              </a:spcAft>
              <a:buNone/>
            </a:pPr>
            <a:r>
              <a:rPr lang="en-GB" sz="2400" i="0" u="none" strike="noStrike" cap="none" dirty="0">
                <a:solidFill>
                  <a:srgbClr val="002060"/>
                </a:solidFill>
                <a:latin typeface="Arial"/>
                <a:ea typeface="Arial"/>
                <a:cs typeface="Arial"/>
                <a:sym typeface="Arial"/>
              </a:rPr>
              <a:t>Data Processing: Key Points</a:t>
            </a:r>
            <a:endParaRPr sz="2000" dirty="0">
              <a:solidFill>
                <a:srgbClr val="002060"/>
              </a:solidFill>
              <a:latin typeface="Arial"/>
              <a:ea typeface="Arial"/>
              <a:cs typeface="Arial"/>
              <a:sym typeface="Arial"/>
            </a:endParaRPr>
          </a:p>
        </p:txBody>
      </p:sp>
      <p:grpSp>
        <p:nvGrpSpPr>
          <p:cNvPr id="455" name="Google Shape;455;p16"/>
          <p:cNvGrpSpPr/>
          <p:nvPr/>
        </p:nvGrpSpPr>
        <p:grpSpPr>
          <a:xfrm>
            <a:off x="3397070" y="6375710"/>
            <a:ext cx="5397858" cy="425855"/>
            <a:chOff x="297089" y="5855279"/>
            <a:chExt cx="11719118" cy="924560"/>
          </a:xfrm>
        </p:grpSpPr>
        <p:pic>
          <p:nvPicPr>
            <p:cNvPr id="456" name="Google Shape;456;p16"/>
            <p:cNvPicPr preferRelativeResize="0"/>
            <p:nvPr/>
          </p:nvPicPr>
          <p:blipFill rotWithShape="1">
            <a:blip r:embed="rId5">
              <a:alphaModFix/>
            </a:blip>
            <a:srcRect/>
            <a:stretch/>
          </p:blipFill>
          <p:spPr>
            <a:xfrm>
              <a:off x="297089" y="5855279"/>
              <a:ext cx="1162720" cy="924560"/>
            </a:xfrm>
            <a:prstGeom prst="rect">
              <a:avLst/>
            </a:prstGeom>
            <a:noFill/>
            <a:ln>
              <a:noFill/>
            </a:ln>
          </p:spPr>
        </p:pic>
        <p:grpSp>
          <p:nvGrpSpPr>
            <p:cNvPr id="457" name="Google Shape;457;p16"/>
            <p:cNvGrpSpPr/>
            <p:nvPr/>
          </p:nvGrpSpPr>
          <p:grpSpPr>
            <a:xfrm>
              <a:off x="10679532" y="5996342"/>
              <a:ext cx="1336675" cy="549275"/>
              <a:chOff x="3726403" y="4704141"/>
              <a:chExt cx="1336675" cy="549275"/>
            </a:xfrm>
          </p:grpSpPr>
          <p:sp>
            <p:nvSpPr>
              <p:cNvPr id="458" name="Google Shape;458;p16"/>
              <p:cNvSpPr/>
              <p:nvPr/>
            </p:nvSpPr>
            <p:spPr>
              <a:xfrm>
                <a:off x="4336003" y="4820981"/>
                <a:ext cx="727075" cy="337820"/>
              </a:xfrm>
              <a:custGeom>
                <a:avLst/>
                <a:gdLst/>
                <a:ahLst/>
                <a:cxnLst/>
                <a:rect l="l" t="t" r="r" b="b"/>
                <a:pathLst>
                  <a:path w="1145" h="532" extrusionOk="0">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59" name="Google Shape;459;p16"/>
              <p:cNvPicPr preferRelativeResize="0"/>
              <p:nvPr/>
            </p:nvPicPr>
            <p:blipFill rotWithShape="1">
              <a:blip r:embed="rId6">
                <a:alphaModFix/>
              </a:blip>
              <a:srcRect/>
              <a:stretch/>
            </p:blipFill>
            <p:spPr>
              <a:xfrm>
                <a:off x="3726403" y="4704141"/>
                <a:ext cx="548005" cy="549275"/>
              </a:xfrm>
              <a:prstGeom prst="rect">
                <a:avLst/>
              </a:prstGeom>
              <a:noFill/>
              <a:ln>
                <a:noFill/>
              </a:ln>
            </p:spPr>
          </p:pic>
        </p:grpSp>
        <p:pic>
          <p:nvPicPr>
            <p:cNvPr id="460" name="Google Shape;460;p16"/>
            <p:cNvPicPr preferRelativeResize="0"/>
            <p:nvPr/>
          </p:nvPicPr>
          <p:blipFill rotWithShape="1">
            <a:blip r:embed="rId7">
              <a:alphaModFix/>
            </a:blip>
            <a:srcRect/>
            <a:stretch/>
          </p:blipFill>
          <p:spPr>
            <a:xfrm>
              <a:off x="5528849" y="5858948"/>
              <a:ext cx="1080135" cy="870585"/>
            </a:xfrm>
            <a:prstGeom prst="rect">
              <a:avLst/>
            </a:prstGeom>
            <a:noFill/>
            <a:ln>
              <a:noFill/>
            </a:ln>
          </p:spPr>
        </p:pic>
        <p:pic>
          <p:nvPicPr>
            <p:cNvPr id="461" name="Google Shape;461;p16"/>
            <p:cNvPicPr preferRelativeResize="0"/>
            <p:nvPr/>
          </p:nvPicPr>
          <p:blipFill rotWithShape="1">
            <a:blip r:embed="rId8">
              <a:alphaModFix/>
            </a:blip>
            <a:srcRect/>
            <a:stretch/>
          </p:blipFill>
          <p:spPr>
            <a:xfrm>
              <a:off x="7132917" y="5910935"/>
              <a:ext cx="1080135" cy="720090"/>
            </a:xfrm>
            <a:prstGeom prst="rect">
              <a:avLst/>
            </a:prstGeom>
            <a:noFill/>
            <a:ln>
              <a:noFill/>
            </a:ln>
          </p:spPr>
        </p:pic>
        <p:pic>
          <p:nvPicPr>
            <p:cNvPr id="462" name="Google Shape;462;p16"/>
            <p:cNvPicPr preferRelativeResize="0"/>
            <p:nvPr/>
          </p:nvPicPr>
          <p:blipFill rotWithShape="1">
            <a:blip r:embed="rId9">
              <a:alphaModFix/>
            </a:blip>
            <a:srcRect/>
            <a:stretch/>
          </p:blipFill>
          <p:spPr>
            <a:xfrm>
              <a:off x="3348606" y="6035187"/>
              <a:ext cx="1659105" cy="492591"/>
            </a:xfrm>
            <a:prstGeom prst="rect">
              <a:avLst/>
            </a:prstGeom>
            <a:noFill/>
            <a:ln>
              <a:noFill/>
            </a:ln>
          </p:spPr>
        </p:pic>
        <p:pic>
          <p:nvPicPr>
            <p:cNvPr id="463" name="Google Shape;463;p16"/>
            <p:cNvPicPr preferRelativeResize="0"/>
            <p:nvPr/>
          </p:nvPicPr>
          <p:blipFill rotWithShape="1">
            <a:blip r:embed="rId10">
              <a:alphaModFix/>
            </a:blip>
            <a:srcRect/>
            <a:stretch/>
          </p:blipFill>
          <p:spPr>
            <a:xfrm>
              <a:off x="1715981" y="5934196"/>
              <a:ext cx="1080135" cy="720090"/>
            </a:xfrm>
            <a:prstGeom prst="rect">
              <a:avLst/>
            </a:prstGeom>
            <a:noFill/>
            <a:ln>
              <a:noFill/>
            </a:ln>
          </p:spPr>
        </p:pic>
        <p:pic>
          <p:nvPicPr>
            <p:cNvPr id="464" name="Google Shape;464;p16"/>
            <p:cNvPicPr preferRelativeResize="0"/>
            <p:nvPr/>
          </p:nvPicPr>
          <p:blipFill rotWithShape="1">
            <a:blip r:embed="rId11">
              <a:alphaModFix/>
            </a:blip>
            <a:srcRect/>
            <a:stretch/>
          </p:blipFill>
          <p:spPr>
            <a:xfrm>
              <a:off x="9151905" y="5929051"/>
              <a:ext cx="693878" cy="777016"/>
            </a:xfrm>
            <a:prstGeom prst="rect">
              <a:avLst/>
            </a:prstGeom>
            <a:noFill/>
            <a:ln>
              <a:noFill/>
            </a:ln>
          </p:spPr>
        </p:pic>
      </p:grpSp>
      <p:sp>
        <p:nvSpPr>
          <p:cNvPr id="465" name="Google Shape;465;p16"/>
          <p:cNvSpPr txBox="1">
            <a:spLocks noGrp="1"/>
          </p:cNvSpPr>
          <p:nvPr>
            <p:ph type="dt" idx="10"/>
          </p:nvPr>
        </p:nvSpPr>
        <p:spPr>
          <a:xfrm>
            <a:off x="0" y="6492875"/>
            <a:ext cx="1068585"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sz="1600">
                <a:latin typeface="Arial"/>
                <a:ea typeface="Arial"/>
                <a:cs typeface="Arial"/>
                <a:sym typeface="Arial"/>
              </a:rPr>
              <a:t>09.11.22</a:t>
            </a:r>
            <a:endParaRPr sz="1600">
              <a:latin typeface="Arial"/>
              <a:ea typeface="Arial"/>
              <a:cs typeface="Arial"/>
              <a:sym typeface="Arial"/>
            </a:endParaRPr>
          </a:p>
        </p:txBody>
      </p:sp>
      <p:sp>
        <p:nvSpPr>
          <p:cNvPr id="466" name="Google Shape;466;p16"/>
          <p:cNvSpPr txBox="1">
            <a:spLocks noGrp="1"/>
          </p:cNvSpPr>
          <p:nvPr>
            <p:ph type="sldNum" idx="12"/>
          </p:nvPr>
        </p:nvSpPr>
        <p:spPr>
          <a:xfrm>
            <a:off x="11656448" y="6472763"/>
            <a:ext cx="53555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sz="2000">
                <a:latin typeface="Arial"/>
                <a:ea typeface="Arial"/>
                <a:cs typeface="Arial"/>
                <a:sym typeface="Arial"/>
              </a:rPr>
              <a:t>16</a:t>
            </a:fld>
            <a:endParaRPr sz="2000">
              <a:latin typeface="Arial"/>
              <a:ea typeface="Arial"/>
              <a:cs typeface="Arial"/>
              <a:sym typeface="Arial"/>
            </a:endParaRPr>
          </a:p>
        </p:txBody>
      </p:sp>
      <p:sp>
        <p:nvSpPr>
          <p:cNvPr id="467" name="Google Shape;467;p16"/>
          <p:cNvSpPr txBox="1"/>
          <p:nvPr/>
        </p:nvSpPr>
        <p:spPr>
          <a:xfrm>
            <a:off x="165847" y="438194"/>
            <a:ext cx="11860305" cy="6247824"/>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02060"/>
              </a:buClr>
              <a:buSzPts val="2000"/>
              <a:buFont typeface="Noto Sans Symbols"/>
              <a:buChar char="❑"/>
            </a:pPr>
            <a:r>
              <a:rPr lang="en-GB" sz="2000" dirty="0">
                <a:solidFill>
                  <a:srgbClr val="002060"/>
                </a:solidFill>
                <a:latin typeface="Arial"/>
                <a:ea typeface="Arial"/>
                <a:cs typeface="Arial"/>
                <a:sym typeface="Arial"/>
              </a:rPr>
              <a:t>In ASOPOS 2.0 the data processing methodology to follow has remained the same as that formulated in ASOPOS 1.0 (GAW Report No. 201, 2014), </a:t>
            </a:r>
            <a:r>
              <a:rPr lang="en-GB" sz="2000" dirty="0">
                <a:solidFill>
                  <a:srgbClr val="FF0000"/>
                </a:solidFill>
                <a:latin typeface="Arial"/>
                <a:ea typeface="Arial"/>
                <a:cs typeface="Arial"/>
                <a:sym typeface="Arial"/>
              </a:rPr>
              <a:t>with some important exceptions </a:t>
            </a:r>
            <a:r>
              <a:rPr lang="en-GB" sz="2000" dirty="0">
                <a:solidFill>
                  <a:srgbClr val="002060"/>
                </a:solidFill>
                <a:latin typeface="Arial"/>
                <a:ea typeface="Arial"/>
                <a:cs typeface="Arial"/>
                <a:sym typeface="Arial"/>
              </a:rPr>
              <a:t>: </a:t>
            </a:r>
            <a:endParaRPr dirty="0"/>
          </a:p>
          <a:p>
            <a:pPr marL="800100" marR="0" lvl="1" indent="-342900" algn="l" rtl="0">
              <a:spcBef>
                <a:spcPts val="600"/>
              </a:spcBef>
              <a:spcAft>
                <a:spcPts val="0"/>
              </a:spcAft>
              <a:buClr>
                <a:srgbClr val="002060"/>
              </a:buClr>
              <a:buSzPts val="2000"/>
              <a:buFont typeface="Arial"/>
              <a:buChar char="•"/>
            </a:pPr>
            <a:r>
              <a:rPr lang="en-GB" sz="2000" dirty="0">
                <a:solidFill>
                  <a:srgbClr val="002060"/>
                </a:solidFill>
              </a:rPr>
              <a:t>B</a:t>
            </a:r>
            <a:r>
              <a:rPr lang="en-GB" sz="2000" b="0" i="0" u="none" strike="noStrike" cap="none" dirty="0">
                <a:solidFill>
                  <a:srgbClr val="002060"/>
                </a:solidFill>
                <a:latin typeface="Arial"/>
                <a:ea typeface="Arial"/>
                <a:cs typeface="Arial"/>
                <a:sym typeface="Arial"/>
              </a:rPr>
              <a:t>ackground current </a:t>
            </a:r>
            <a:r>
              <a:rPr lang="en-GB" sz="2000" b="1" i="1" u="none" strike="noStrike" cap="none" dirty="0">
                <a:solidFill>
                  <a:srgbClr val="002060"/>
                </a:solidFill>
                <a:latin typeface="Arial"/>
                <a:ea typeface="Arial"/>
                <a:cs typeface="Arial"/>
                <a:sym typeface="Arial"/>
              </a:rPr>
              <a:t>I</a:t>
            </a:r>
            <a:r>
              <a:rPr lang="en-GB" sz="2000" b="1" i="1" u="none" strike="noStrike" cap="none" baseline="-25000" dirty="0">
                <a:solidFill>
                  <a:srgbClr val="002060"/>
                </a:solidFill>
                <a:latin typeface="Arial"/>
                <a:ea typeface="Arial"/>
                <a:cs typeface="Arial"/>
                <a:sym typeface="Arial"/>
              </a:rPr>
              <a:t>B</a:t>
            </a:r>
            <a:r>
              <a:rPr lang="en-GB" sz="2000" b="1" i="1" u="none" strike="noStrike" cap="none" dirty="0">
                <a:solidFill>
                  <a:srgbClr val="002060"/>
                </a:solidFill>
                <a:latin typeface="Arial"/>
                <a:ea typeface="Arial"/>
                <a:cs typeface="Arial"/>
                <a:sym typeface="Arial"/>
              </a:rPr>
              <a:t> = I</a:t>
            </a:r>
            <a:r>
              <a:rPr lang="en-GB" sz="2000" b="1" i="1" u="none" strike="noStrike" cap="none" baseline="-25000" dirty="0">
                <a:solidFill>
                  <a:srgbClr val="002060"/>
                </a:solidFill>
                <a:latin typeface="Arial"/>
                <a:ea typeface="Arial"/>
                <a:cs typeface="Arial"/>
                <a:sym typeface="Arial"/>
              </a:rPr>
              <a:t>B1</a:t>
            </a:r>
            <a:r>
              <a:rPr lang="en-GB" sz="2000" b="1" i="1" u="none" strike="noStrike" cap="none" dirty="0">
                <a:solidFill>
                  <a:srgbClr val="002060"/>
                </a:solidFill>
                <a:latin typeface="Arial"/>
                <a:ea typeface="Arial"/>
                <a:cs typeface="Arial"/>
                <a:sym typeface="Arial"/>
              </a:rPr>
              <a:t> </a:t>
            </a:r>
            <a:r>
              <a:rPr lang="en-GB" sz="2000" b="0" i="0" u="none" strike="noStrike" cap="none" dirty="0">
                <a:solidFill>
                  <a:srgbClr val="002060"/>
                </a:solidFill>
                <a:latin typeface="Arial"/>
                <a:ea typeface="Arial"/>
                <a:cs typeface="Arial"/>
                <a:sym typeface="Arial"/>
              </a:rPr>
              <a:t>and </a:t>
            </a:r>
            <a:r>
              <a:rPr lang="en-GB" sz="2000" b="0" i="0" u="sng" strike="noStrike" cap="none" dirty="0">
                <a:solidFill>
                  <a:srgbClr val="002060"/>
                </a:solidFill>
                <a:latin typeface="Arial"/>
                <a:ea typeface="Arial"/>
                <a:cs typeface="Arial"/>
                <a:sym typeface="Arial"/>
              </a:rPr>
              <a:t>NOT</a:t>
            </a:r>
            <a:r>
              <a:rPr lang="en-GB" sz="2000" b="0" i="0" u="none" strike="noStrike" cap="none" dirty="0">
                <a:solidFill>
                  <a:srgbClr val="002060"/>
                </a:solidFill>
                <a:latin typeface="Arial"/>
                <a:ea typeface="Arial"/>
                <a:cs typeface="Arial"/>
                <a:sym typeface="Arial"/>
              </a:rPr>
              <a:t> </a:t>
            </a:r>
            <a:r>
              <a:rPr lang="en-GB" sz="2000" b="1" i="1" u="none" strike="noStrike" cap="none" dirty="0">
                <a:solidFill>
                  <a:srgbClr val="002060"/>
                </a:solidFill>
                <a:latin typeface="Arial"/>
                <a:ea typeface="Arial"/>
                <a:cs typeface="Arial"/>
                <a:sym typeface="Arial"/>
              </a:rPr>
              <a:t>I</a:t>
            </a:r>
            <a:r>
              <a:rPr lang="en-GB" sz="2000" b="1" i="1" u="none" strike="noStrike" cap="none" baseline="-25000" dirty="0">
                <a:solidFill>
                  <a:srgbClr val="002060"/>
                </a:solidFill>
                <a:latin typeface="Arial"/>
                <a:ea typeface="Arial"/>
                <a:cs typeface="Arial"/>
                <a:sym typeface="Arial"/>
              </a:rPr>
              <a:t>B2</a:t>
            </a:r>
            <a:r>
              <a:rPr lang="en-GB" sz="2000" b="0" i="0" u="none" strike="noStrike" cap="none" dirty="0">
                <a:solidFill>
                  <a:srgbClr val="002060"/>
                </a:solidFill>
                <a:latin typeface="Arial"/>
                <a:ea typeface="Arial"/>
                <a:cs typeface="Arial"/>
                <a:sym typeface="Arial"/>
              </a:rPr>
              <a:t> as previously recommended.</a:t>
            </a:r>
            <a:endParaRPr dirty="0"/>
          </a:p>
          <a:p>
            <a:pPr marL="800100" lvl="1" indent="-342900">
              <a:spcBef>
                <a:spcPts val="600"/>
              </a:spcBef>
              <a:buClr>
                <a:srgbClr val="002060"/>
              </a:buClr>
              <a:buSzPts val="2000"/>
              <a:buFont typeface="Arial"/>
              <a:buChar char="•"/>
            </a:pPr>
            <a:r>
              <a:rPr lang="en-GB" sz="2000" dirty="0">
                <a:solidFill>
                  <a:srgbClr val="002060"/>
                </a:solidFill>
              </a:rPr>
              <a:t>C</a:t>
            </a:r>
            <a:r>
              <a:rPr lang="en-GB" sz="2000" b="0" i="0" u="none" strike="noStrike" cap="none" dirty="0">
                <a:solidFill>
                  <a:srgbClr val="002060"/>
                </a:solidFill>
                <a:latin typeface="Arial"/>
                <a:ea typeface="Arial"/>
                <a:cs typeface="Arial"/>
                <a:sym typeface="Arial"/>
              </a:rPr>
              <a:t>orrections to the pump flowrate determined at the ground </a:t>
            </a:r>
            <a:r>
              <a:rPr lang="en-GB" sz="2000" dirty="0">
                <a:solidFill>
                  <a:srgbClr val="002060"/>
                </a:solidFill>
              </a:rPr>
              <a:t>now include t</a:t>
            </a:r>
            <a:r>
              <a:rPr lang="en-GB" sz="2000" b="0" i="0" u="none" strike="noStrike" cap="none" dirty="0">
                <a:solidFill>
                  <a:srgbClr val="002060"/>
                </a:solidFill>
                <a:latin typeface="Arial"/>
                <a:ea typeface="Arial"/>
                <a:cs typeface="Arial"/>
                <a:sym typeface="Arial"/>
              </a:rPr>
              <a:t>he pump temperature correction and the humidification correction. </a:t>
            </a:r>
            <a:endParaRPr dirty="0"/>
          </a:p>
          <a:p>
            <a:pPr marL="800100" marR="0" lvl="1" indent="-342900" algn="l" rtl="0">
              <a:spcBef>
                <a:spcPts val="600"/>
              </a:spcBef>
              <a:spcAft>
                <a:spcPts val="0"/>
              </a:spcAft>
              <a:buClr>
                <a:srgbClr val="002060"/>
              </a:buClr>
              <a:buSzPts val="2000"/>
              <a:buFont typeface="Arial"/>
              <a:buChar char="•"/>
            </a:pPr>
            <a:r>
              <a:rPr lang="en-GB" sz="2000" b="0" i="0" u="none" strike="noStrike" cap="none" dirty="0">
                <a:solidFill>
                  <a:srgbClr val="002060"/>
                </a:solidFill>
                <a:latin typeface="Arial"/>
                <a:ea typeface="Arial"/>
                <a:cs typeface="Arial"/>
                <a:sym typeface="Arial"/>
              </a:rPr>
              <a:t>Recommendation that for low buffered sensing solution (</a:t>
            </a:r>
            <a:r>
              <a:rPr lang="en-GB" sz="2000" b="0" i="0" u="none" strike="noStrike" cap="none" dirty="0" err="1">
                <a:solidFill>
                  <a:srgbClr val="002060"/>
                </a:solidFill>
                <a:latin typeface="Arial"/>
                <a:ea typeface="Arial"/>
                <a:cs typeface="Arial"/>
                <a:sym typeface="Arial"/>
              </a:rPr>
              <a:t>En</a:t>
            </a:r>
            <a:r>
              <a:rPr lang="en-GB" sz="2000" b="0" i="0" u="none" strike="noStrike" cap="none" dirty="0">
                <a:solidFill>
                  <a:srgbClr val="002060"/>
                </a:solidFill>
                <a:latin typeface="Arial"/>
                <a:ea typeface="Arial"/>
                <a:cs typeface="Arial"/>
                <a:sym typeface="Arial"/>
              </a:rPr>
              <a:t>-Sci SST0.1) the pressure dependent CMDL/JMA </a:t>
            </a:r>
            <a:r>
              <a:rPr lang="en-GB" sz="2000" b="0" i="0" u="none" strike="noStrike" cap="none" dirty="0" err="1">
                <a:solidFill>
                  <a:srgbClr val="002060"/>
                </a:solidFill>
                <a:latin typeface="Arial"/>
                <a:ea typeface="Arial"/>
                <a:cs typeface="Arial"/>
                <a:sym typeface="Arial"/>
              </a:rPr>
              <a:t>pumpflow</a:t>
            </a:r>
            <a:r>
              <a:rPr lang="en-GB" sz="2000" b="0" i="0" u="none" strike="noStrike" cap="none" dirty="0">
                <a:solidFill>
                  <a:srgbClr val="002060"/>
                </a:solidFill>
                <a:latin typeface="Arial"/>
                <a:ea typeface="Arial"/>
                <a:cs typeface="Arial"/>
                <a:sym typeface="Arial"/>
              </a:rPr>
              <a:t> efficiencies should be used. </a:t>
            </a:r>
            <a:endParaRPr dirty="0"/>
          </a:p>
          <a:p>
            <a:pPr marL="342900" lvl="0" indent="-342900">
              <a:spcBef>
                <a:spcPts val="600"/>
              </a:spcBef>
              <a:buClr>
                <a:srgbClr val="002060"/>
              </a:buClr>
              <a:buSzPts val="2000"/>
              <a:buFont typeface="Noto Sans Symbols"/>
              <a:buChar char="❑"/>
            </a:pPr>
            <a:r>
              <a:rPr lang="en-GB" sz="2000" dirty="0">
                <a:solidFill>
                  <a:srgbClr val="002060"/>
                </a:solidFill>
                <a:latin typeface="Arial"/>
                <a:ea typeface="Arial"/>
                <a:cs typeface="Arial"/>
                <a:sym typeface="Arial"/>
              </a:rPr>
              <a:t>New in ASOPOS 2.0 are the practical guidelines to derive the different </a:t>
            </a:r>
            <a:r>
              <a:rPr lang="en-GB" sz="2000" dirty="0">
                <a:solidFill>
                  <a:srgbClr val="002060"/>
                </a:solidFill>
              </a:rPr>
              <a:t>contributions to the instrumental </a:t>
            </a:r>
            <a:r>
              <a:rPr lang="en-GB" sz="2000" dirty="0">
                <a:solidFill>
                  <a:srgbClr val="002060"/>
                </a:solidFill>
                <a:latin typeface="Arial"/>
                <a:ea typeface="Arial"/>
                <a:cs typeface="Arial"/>
                <a:sym typeface="Arial"/>
              </a:rPr>
              <a:t>uncertainty, to estimate the overall </a:t>
            </a:r>
            <a:r>
              <a:rPr lang="en-GB" sz="2000" dirty="0">
                <a:solidFill>
                  <a:srgbClr val="002060"/>
                </a:solidFill>
              </a:rPr>
              <a:t>measurement uncertainty budget; </a:t>
            </a:r>
            <a:r>
              <a:rPr lang="en-GB" sz="2000" dirty="0">
                <a:solidFill>
                  <a:srgbClr val="002060"/>
                </a:solidFill>
                <a:latin typeface="Arial"/>
                <a:ea typeface="Arial"/>
                <a:cs typeface="Arial"/>
                <a:sym typeface="Arial"/>
              </a:rPr>
              <a:t>these values are stored in the sonde data files. </a:t>
            </a:r>
          </a:p>
          <a:p>
            <a:pPr marL="342900" lvl="0" indent="-342900">
              <a:spcBef>
                <a:spcPts val="600"/>
              </a:spcBef>
              <a:buClr>
                <a:srgbClr val="002060"/>
              </a:buClr>
              <a:buSzPts val="2000"/>
              <a:buFont typeface="Noto Sans Symbols"/>
              <a:buChar char="❑"/>
            </a:pPr>
            <a:r>
              <a:rPr lang="en-GB" sz="2000" dirty="0">
                <a:solidFill>
                  <a:srgbClr val="002060"/>
                </a:solidFill>
                <a:latin typeface="Arial"/>
                <a:ea typeface="Arial"/>
                <a:cs typeface="Arial"/>
                <a:sym typeface="Arial"/>
              </a:rPr>
              <a:t>All the supporting data necessary to derive the ozone partial pressure and its uncertainties must be included in the metadata as essential information for data processing, as well as for possible future re-processing. </a:t>
            </a:r>
          </a:p>
          <a:p>
            <a:pPr marL="342900" marR="0" lvl="0" indent="-342900" algn="l" rtl="0">
              <a:spcBef>
                <a:spcPts val="600"/>
              </a:spcBef>
              <a:spcAft>
                <a:spcPts val="0"/>
              </a:spcAft>
              <a:buClr>
                <a:srgbClr val="002060"/>
              </a:buClr>
              <a:buSzPts val="2000"/>
              <a:buFont typeface="Noto Sans Symbols"/>
              <a:buChar char="❑"/>
            </a:pPr>
            <a:r>
              <a:rPr lang="en-GB" sz="2000" dirty="0">
                <a:solidFill>
                  <a:srgbClr val="002060"/>
                </a:solidFill>
                <a:latin typeface="Arial"/>
                <a:ea typeface="Arial"/>
                <a:cs typeface="Arial"/>
                <a:sym typeface="Arial"/>
              </a:rPr>
              <a:t>ASOPOS 2.0 has established the scientific basis for future resolution of the slow and fast time response of the ECC ozone sensor.</a:t>
            </a:r>
            <a:endParaRPr dirty="0"/>
          </a:p>
          <a:p>
            <a:pPr marL="342900" lvl="0" indent="-342900">
              <a:spcBef>
                <a:spcPts val="600"/>
              </a:spcBef>
              <a:buClr>
                <a:srgbClr val="002060"/>
              </a:buClr>
              <a:buSzPts val="2000"/>
              <a:buFont typeface="Noto Sans Symbols"/>
              <a:buChar char="❑"/>
            </a:pPr>
            <a:r>
              <a:rPr lang="en-GB" sz="2000" dirty="0">
                <a:solidFill>
                  <a:srgbClr val="002060"/>
                </a:solidFill>
              </a:rPr>
              <a:t>ASOPOS 2.0 also includes </a:t>
            </a:r>
            <a:r>
              <a:rPr lang="en-GB" sz="2000" dirty="0">
                <a:solidFill>
                  <a:srgbClr val="002060"/>
                </a:solidFill>
                <a:latin typeface="Arial"/>
                <a:ea typeface="Arial"/>
                <a:cs typeface="Arial"/>
                <a:sym typeface="Arial"/>
              </a:rPr>
              <a:t>practical guidelines for the homogenisation of historical long term ozone records.</a:t>
            </a:r>
            <a:endParaRPr dirty="0"/>
          </a:p>
          <a:p>
            <a:pPr marL="0" marR="0" lvl="0" indent="0" algn="l" rtl="0">
              <a:spcBef>
                <a:spcPts val="600"/>
              </a:spcBef>
              <a:spcAft>
                <a:spcPts val="0"/>
              </a:spcAft>
              <a:buNone/>
            </a:pPr>
            <a:endParaRPr sz="2000" dirty="0">
              <a:solidFill>
                <a:srgbClr val="002060"/>
              </a:solidFill>
              <a:latin typeface="Arial"/>
              <a:ea typeface="Arial"/>
              <a:cs typeface="Arial"/>
              <a:sym typeface="Arial"/>
            </a:endParaRPr>
          </a:p>
        </p:txBody>
      </p:sp>
      <p:pic>
        <p:nvPicPr>
          <p:cNvPr id="4" name="Audio 3">
            <a:extLst>
              <a:ext uri="{FF2B5EF4-FFF2-40B4-BE49-F238E27FC236}">
                <a16:creationId xmlns:a16="http://schemas.microsoft.com/office/drawing/2014/main" id="{C1A72128-FCF8-04A4-2649-837701B4CEE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163300" y="5829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7010"/>
    </mc:Choice>
    <mc:Fallback>
      <p:transition spd="slow" advTm="117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17"/>
          <p:cNvSpPr txBox="1"/>
          <p:nvPr/>
        </p:nvSpPr>
        <p:spPr>
          <a:xfrm>
            <a:off x="0" y="0"/>
            <a:ext cx="12191999" cy="461665"/>
          </a:xfrm>
          <a:prstGeom prst="rect">
            <a:avLst/>
          </a:prstGeom>
          <a:gradFill>
            <a:gsLst>
              <a:gs pos="0">
                <a:srgbClr val="FFC000"/>
              </a:gs>
              <a:gs pos="65000">
                <a:srgbClr val="F0EBD5"/>
              </a:gs>
              <a:gs pos="100000">
                <a:schemeClr val="lt1"/>
              </a:gs>
            </a:gsLst>
            <a:lin ang="5400000" scaled="0"/>
          </a:gradFill>
          <a:ln>
            <a:noFill/>
          </a:ln>
        </p:spPr>
        <p:txBody>
          <a:bodyPr spcFirstLastPara="1" wrap="square" lIns="91425" tIns="45700" rIns="91425" bIns="45700" anchor="b" anchorCtr="0">
            <a:spAutoFit/>
          </a:bodyPr>
          <a:lstStyle/>
          <a:p>
            <a:pPr marL="0" marR="0" lvl="0" indent="0" algn="ctr" rtl="0">
              <a:spcBef>
                <a:spcPts val="0"/>
              </a:spcBef>
              <a:spcAft>
                <a:spcPts val="0"/>
              </a:spcAft>
              <a:buNone/>
            </a:pPr>
            <a:r>
              <a:rPr lang="en-GB" sz="2400">
                <a:solidFill>
                  <a:srgbClr val="002060"/>
                </a:solidFill>
                <a:latin typeface="Arial"/>
                <a:ea typeface="Arial"/>
                <a:cs typeface="Arial"/>
                <a:sym typeface="Arial"/>
              </a:rPr>
              <a:t>Closing Remarks</a:t>
            </a:r>
            <a:endParaRPr/>
          </a:p>
        </p:txBody>
      </p:sp>
      <p:sp>
        <p:nvSpPr>
          <p:cNvPr id="474" name="Google Shape;474;p17"/>
          <p:cNvSpPr txBox="1">
            <a:spLocks noGrp="1"/>
          </p:cNvSpPr>
          <p:nvPr>
            <p:ph type="dt" idx="10"/>
          </p:nvPr>
        </p:nvSpPr>
        <p:spPr>
          <a:xfrm>
            <a:off x="0" y="6463979"/>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sz="1600">
                <a:latin typeface="Arial"/>
                <a:ea typeface="Arial"/>
                <a:cs typeface="Arial"/>
                <a:sym typeface="Arial"/>
              </a:rPr>
              <a:t>09.11.22</a:t>
            </a:r>
            <a:endParaRPr sz="1050">
              <a:latin typeface="Arial"/>
              <a:ea typeface="Arial"/>
              <a:cs typeface="Arial"/>
              <a:sym typeface="Arial"/>
            </a:endParaRPr>
          </a:p>
        </p:txBody>
      </p:sp>
      <p:sp>
        <p:nvSpPr>
          <p:cNvPr id="475" name="Google Shape;475;p17"/>
          <p:cNvSpPr txBox="1">
            <a:spLocks noGrp="1"/>
          </p:cNvSpPr>
          <p:nvPr>
            <p:ph type="sldNum" idx="12"/>
          </p:nvPr>
        </p:nvSpPr>
        <p:spPr>
          <a:xfrm>
            <a:off x="9448800" y="6496129"/>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sz="2000">
                <a:latin typeface="Arial"/>
                <a:ea typeface="Arial"/>
                <a:cs typeface="Arial"/>
                <a:sym typeface="Arial"/>
              </a:rPr>
              <a:t>17</a:t>
            </a:fld>
            <a:endParaRPr sz="2000">
              <a:latin typeface="Arial"/>
              <a:ea typeface="Arial"/>
              <a:cs typeface="Arial"/>
              <a:sym typeface="Arial"/>
            </a:endParaRPr>
          </a:p>
        </p:txBody>
      </p:sp>
      <p:grpSp>
        <p:nvGrpSpPr>
          <p:cNvPr id="476" name="Google Shape;476;p17"/>
          <p:cNvGrpSpPr/>
          <p:nvPr/>
        </p:nvGrpSpPr>
        <p:grpSpPr>
          <a:xfrm>
            <a:off x="3210257" y="6328570"/>
            <a:ext cx="5397858" cy="425855"/>
            <a:chOff x="297089" y="5855279"/>
            <a:chExt cx="11719118" cy="924560"/>
          </a:xfrm>
        </p:grpSpPr>
        <p:pic>
          <p:nvPicPr>
            <p:cNvPr id="477" name="Google Shape;477;p17"/>
            <p:cNvPicPr preferRelativeResize="0"/>
            <p:nvPr/>
          </p:nvPicPr>
          <p:blipFill rotWithShape="1">
            <a:blip r:embed="rId5">
              <a:alphaModFix/>
            </a:blip>
            <a:srcRect/>
            <a:stretch/>
          </p:blipFill>
          <p:spPr>
            <a:xfrm>
              <a:off x="297089" y="5855279"/>
              <a:ext cx="1162720" cy="924560"/>
            </a:xfrm>
            <a:prstGeom prst="rect">
              <a:avLst/>
            </a:prstGeom>
            <a:noFill/>
            <a:ln>
              <a:noFill/>
            </a:ln>
          </p:spPr>
        </p:pic>
        <p:grpSp>
          <p:nvGrpSpPr>
            <p:cNvPr id="478" name="Google Shape;478;p17"/>
            <p:cNvGrpSpPr/>
            <p:nvPr/>
          </p:nvGrpSpPr>
          <p:grpSpPr>
            <a:xfrm>
              <a:off x="10679532" y="5996342"/>
              <a:ext cx="1336675" cy="549275"/>
              <a:chOff x="3726403" y="4704141"/>
              <a:chExt cx="1336675" cy="549275"/>
            </a:xfrm>
          </p:grpSpPr>
          <p:sp>
            <p:nvSpPr>
              <p:cNvPr id="479" name="Google Shape;479;p17"/>
              <p:cNvSpPr/>
              <p:nvPr/>
            </p:nvSpPr>
            <p:spPr>
              <a:xfrm>
                <a:off x="4336003" y="4820981"/>
                <a:ext cx="727075" cy="337820"/>
              </a:xfrm>
              <a:custGeom>
                <a:avLst/>
                <a:gdLst/>
                <a:ahLst/>
                <a:cxnLst/>
                <a:rect l="l" t="t" r="r" b="b"/>
                <a:pathLst>
                  <a:path w="1145" h="532" extrusionOk="0">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80" name="Google Shape;480;p17"/>
              <p:cNvPicPr preferRelativeResize="0"/>
              <p:nvPr/>
            </p:nvPicPr>
            <p:blipFill rotWithShape="1">
              <a:blip r:embed="rId6">
                <a:alphaModFix/>
              </a:blip>
              <a:srcRect/>
              <a:stretch/>
            </p:blipFill>
            <p:spPr>
              <a:xfrm>
                <a:off x="3726403" y="4704141"/>
                <a:ext cx="548005" cy="549275"/>
              </a:xfrm>
              <a:prstGeom prst="rect">
                <a:avLst/>
              </a:prstGeom>
              <a:noFill/>
              <a:ln>
                <a:noFill/>
              </a:ln>
            </p:spPr>
          </p:pic>
        </p:grpSp>
        <p:pic>
          <p:nvPicPr>
            <p:cNvPr id="481" name="Google Shape;481;p17"/>
            <p:cNvPicPr preferRelativeResize="0"/>
            <p:nvPr/>
          </p:nvPicPr>
          <p:blipFill rotWithShape="1">
            <a:blip r:embed="rId7">
              <a:alphaModFix/>
            </a:blip>
            <a:srcRect/>
            <a:stretch/>
          </p:blipFill>
          <p:spPr>
            <a:xfrm>
              <a:off x="5528849" y="5858948"/>
              <a:ext cx="1080135" cy="870585"/>
            </a:xfrm>
            <a:prstGeom prst="rect">
              <a:avLst/>
            </a:prstGeom>
            <a:noFill/>
            <a:ln>
              <a:noFill/>
            </a:ln>
          </p:spPr>
        </p:pic>
        <p:pic>
          <p:nvPicPr>
            <p:cNvPr id="482" name="Google Shape;482;p17"/>
            <p:cNvPicPr preferRelativeResize="0"/>
            <p:nvPr/>
          </p:nvPicPr>
          <p:blipFill rotWithShape="1">
            <a:blip r:embed="rId8">
              <a:alphaModFix/>
            </a:blip>
            <a:srcRect/>
            <a:stretch/>
          </p:blipFill>
          <p:spPr>
            <a:xfrm>
              <a:off x="7132917" y="5910935"/>
              <a:ext cx="1080135" cy="720090"/>
            </a:xfrm>
            <a:prstGeom prst="rect">
              <a:avLst/>
            </a:prstGeom>
            <a:noFill/>
            <a:ln>
              <a:noFill/>
            </a:ln>
          </p:spPr>
        </p:pic>
        <p:pic>
          <p:nvPicPr>
            <p:cNvPr id="483" name="Google Shape;483;p17"/>
            <p:cNvPicPr preferRelativeResize="0"/>
            <p:nvPr/>
          </p:nvPicPr>
          <p:blipFill rotWithShape="1">
            <a:blip r:embed="rId9">
              <a:alphaModFix/>
            </a:blip>
            <a:srcRect/>
            <a:stretch/>
          </p:blipFill>
          <p:spPr>
            <a:xfrm>
              <a:off x="3348606" y="6035187"/>
              <a:ext cx="1659105" cy="492591"/>
            </a:xfrm>
            <a:prstGeom prst="rect">
              <a:avLst/>
            </a:prstGeom>
            <a:noFill/>
            <a:ln>
              <a:noFill/>
            </a:ln>
          </p:spPr>
        </p:pic>
        <p:pic>
          <p:nvPicPr>
            <p:cNvPr id="484" name="Google Shape;484;p17"/>
            <p:cNvPicPr preferRelativeResize="0"/>
            <p:nvPr/>
          </p:nvPicPr>
          <p:blipFill rotWithShape="1">
            <a:blip r:embed="rId10">
              <a:alphaModFix/>
            </a:blip>
            <a:srcRect/>
            <a:stretch/>
          </p:blipFill>
          <p:spPr>
            <a:xfrm>
              <a:off x="1715981" y="5934196"/>
              <a:ext cx="1080135" cy="720090"/>
            </a:xfrm>
            <a:prstGeom prst="rect">
              <a:avLst/>
            </a:prstGeom>
            <a:noFill/>
            <a:ln>
              <a:noFill/>
            </a:ln>
          </p:spPr>
        </p:pic>
        <p:pic>
          <p:nvPicPr>
            <p:cNvPr id="485" name="Google Shape;485;p17"/>
            <p:cNvPicPr preferRelativeResize="0"/>
            <p:nvPr/>
          </p:nvPicPr>
          <p:blipFill rotWithShape="1">
            <a:blip r:embed="rId11">
              <a:alphaModFix/>
            </a:blip>
            <a:srcRect/>
            <a:stretch/>
          </p:blipFill>
          <p:spPr>
            <a:xfrm>
              <a:off x="9151905" y="5929051"/>
              <a:ext cx="693878" cy="777016"/>
            </a:xfrm>
            <a:prstGeom prst="rect">
              <a:avLst/>
            </a:prstGeom>
            <a:noFill/>
            <a:ln>
              <a:noFill/>
            </a:ln>
          </p:spPr>
        </p:pic>
      </p:grpSp>
      <p:sp>
        <p:nvSpPr>
          <p:cNvPr id="486" name="Google Shape;486;p17"/>
          <p:cNvSpPr txBox="1"/>
          <p:nvPr/>
        </p:nvSpPr>
        <p:spPr>
          <a:xfrm>
            <a:off x="697332" y="545202"/>
            <a:ext cx="11180811" cy="505523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02060"/>
              </a:buClr>
              <a:buSzPts val="2000"/>
              <a:buFont typeface="Noto Sans Symbols"/>
              <a:buChar char="❑"/>
            </a:pPr>
            <a:r>
              <a:rPr lang="en-GB" sz="2000" dirty="0">
                <a:solidFill>
                  <a:srgbClr val="002060"/>
                </a:solidFill>
                <a:latin typeface="Arial"/>
                <a:ea typeface="Arial"/>
                <a:cs typeface="Arial"/>
                <a:sym typeface="Arial"/>
              </a:rPr>
              <a:t>This webinar no.4 is part of a series of six ASOPOS Webinars:</a:t>
            </a:r>
            <a:endParaRPr dirty="0"/>
          </a:p>
          <a:p>
            <a:pPr marL="914400" marR="0" lvl="1" indent="-457200" algn="l" rtl="0">
              <a:spcBef>
                <a:spcPts val="900"/>
              </a:spcBef>
              <a:spcAft>
                <a:spcPts val="0"/>
              </a:spcAft>
              <a:buClr>
                <a:srgbClr val="002060"/>
              </a:buClr>
              <a:buSzPts val="2000"/>
              <a:buFont typeface="Calibri"/>
              <a:buAutoNum type="arabicPeriod"/>
            </a:pPr>
            <a:r>
              <a:rPr lang="en-GB" sz="2000" b="0" i="0" u="none" strike="noStrike" cap="none" dirty="0">
                <a:solidFill>
                  <a:srgbClr val="002060"/>
                </a:solidFill>
                <a:latin typeface="Arial"/>
                <a:ea typeface="Arial"/>
                <a:cs typeface="Arial"/>
                <a:sym typeface="Arial"/>
              </a:rPr>
              <a:t>Introduction to ASOPOS 2.0: An Overview </a:t>
            </a:r>
            <a:r>
              <a:rPr lang="en-GB" sz="2000" b="0" i="1" u="none" strike="noStrike" cap="none" dirty="0">
                <a:solidFill>
                  <a:srgbClr val="002060"/>
                </a:solidFill>
                <a:latin typeface="Arial"/>
                <a:ea typeface="Arial"/>
                <a:cs typeface="Arial"/>
                <a:sym typeface="Arial"/>
              </a:rPr>
              <a:t>(Anne Thompson &amp; Herman Smit)</a:t>
            </a:r>
            <a:endParaRPr dirty="0"/>
          </a:p>
          <a:p>
            <a:pPr marL="914400" marR="0" lvl="1" indent="-457200" algn="l" rtl="0">
              <a:spcBef>
                <a:spcPts val="900"/>
              </a:spcBef>
              <a:spcAft>
                <a:spcPts val="0"/>
              </a:spcAft>
              <a:buClr>
                <a:srgbClr val="002060"/>
              </a:buClr>
              <a:buSzPts val="2000"/>
              <a:buFont typeface="Calibri"/>
              <a:buAutoNum type="arabicPeriod"/>
            </a:pPr>
            <a:r>
              <a:rPr lang="en-GB" sz="2000" b="0" i="0" u="none" strike="noStrike" cap="none" dirty="0">
                <a:solidFill>
                  <a:srgbClr val="002060"/>
                </a:solidFill>
                <a:latin typeface="Arial"/>
                <a:ea typeface="Arial"/>
                <a:cs typeface="Arial"/>
                <a:sym typeface="Arial"/>
              </a:rPr>
              <a:t>Hardware </a:t>
            </a:r>
            <a:r>
              <a:rPr lang="en-GB" sz="2000" b="0" i="1" u="none" strike="noStrike" cap="none" dirty="0">
                <a:solidFill>
                  <a:srgbClr val="002060"/>
                </a:solidFill>
                <a:latin typeface="Arial"/>
                <a:ea typeface="Arial"/>
                <a:cs typeface="Arial"/>
                <a:sym typeface="Arial"/>
              </a:rPr>
              <a:t>(Herman Smit &amp; Roeland VanMalderen)</a:t>
            </a:r>
            <a:endParaRPr dirty="0"/>
          </a:p>
          <a:p>
            <a:pPr marL="914400" marR="0" lvl="1" indent="-457200" algn="l" rtl="0">
              <a:spcBef>
                <a:spcPts val="900"/>
              </a:spcBef>
              <a:spcAft>
                <a:spcPts val="0"/>
              </a:spcAft>
              <a:buClr>
                <a:srgbClr val="002060"/>
              </a:buClr>
              <a:buSzPts val="2000"/>
              <a:buFont typeface="Calibri"/>
              <a:buAutoNum type="arabicPeriod"/>
            </a:pPr>
            <a:r>
              <a:rPr lang="en-GB" sz="2000" b="0" i="0" u="none" strike="noStrike" cap="none" dirty="0">
                <a:solidFill>
                  <a:srgbClr val="002060"/>
                </a:solidFill>
                <a:latin typeface="Arial"/>
                <a:ea typeface="Arial"/>
                <a:cs typeface="Arial"/>
                <a:sym typeface="Arial"/>
              </a:rPr>
              <a:t>SOP: Standard Operating Procedures </a:t>
            </a:r>
            <a:r>
              <a:rPr lang="en-GB" sz="2000" b="0" i="1" u="none" strike="noStrike" cap="none" dirty="0">
                <a:solidFill>
                  <a:srgbClr val="002060"/>
                </a:solidFill>
                <a:latin typeface="Arial"/>
                <a:ea typeface="Arial"/>
                <a:cs typeface="Arial"/>
                <a:sym typeface="Arial"/>
              </a:rPr>
              <a:t>(Roeland VanMalderen &amp; Peter  van der Gathen &amp; Gary Morris &amp; Bryan Johnson)</a:t>
            </a:r>
            <a:endParaRPr sz="2000" b="0" i="0" u="none" strike="noStrike" cap="none" dirty="0">
              <a:solidFill>
                <a:srgbClr val="002060"/>
              </a:solidFill>
              <a:latin typeface="Arial"/>
              <a:ea typeface="Arial"/>
              <a:cs typeface="Arial"/>
              <a:sym typeface="Arial"/>
            </a:endParaRPr>
          </a:p>
          <a:p>
            <a:pPr marL="914400" marR="0" lvl="1" indent="-457200" algn="l" rtl="0">
              <a:spcBef>
                <a:spcPts val="900"/>
              </a:spcBef>
              <a:spcAft>
                <a:spcPts val="0"/>
              </a:spcAft>
              <a:buClr>
                <a:srgbClr val="002060"/>
              </a:buClr>
              <a:buSzPts val="2000"/>
              <a:buFont typeface="Calibri"/>
              <a:buAutoNum type="arabicPeriod"/>
            </a:pPr>
            <a:r>
              <a:rPr lang="en-GB" sz="2000" b="0" i="0" u="none" strike="noStrike" cap="none" dirty="0">
                <a:solidFill>
                  <a:srgbClr val="002060"/>
                </a:solidFill>
                <a:latin typeface="Arial"/>
                <a:ea typeface="Arial"/>
                <a:cs typeface="Arial"/>
                <a:sym typeface="Arial"/>
              </a:rPr>
              <a:t>Data Processing </a:t>
            </a:r>
            <a:r>
              <a:rPr lang="en-GB" sz="2000" b="0" i="1" u="none" strike="noStrike" cap="none" dirty="0">
                <a:solidFill>
                  <a:srgbClr val="002060"/>
                </a:solidFill>
                <a:latin typeface="Arial"/>
                <a:ea typeface="Arial"/>
                <a:cs typeface="Arial"/>
                <a:sym typeface="Arial"/>
              </a:rPr>
              <a:t>(Herman Smit &amp; David Tarasick)</a:t>
            </a:r>
            <a:endParaRPr dirty="0"/>
          </a:p>
          <a:p>
            <a:pPr marL="914400" marR="0" lvl="1" indent="-457200" algn="l" rtl="0">
              <a:spcBef>
                <a:spcPts val="900"/>
              </a:spcBef>
              <a:spcAft>
                <a:spcPts val="0"/>
              </a:spcAft>
              <a:buClr>
                <a:srgbClr val="002060"/>
              </a:buClr>
              <a:buSzPts val="2000"/>
              <a:buFont typeface="Calibri"/>
              <a:buAutoNum type="arabicPeriod"/>
            </a:pPr>
            <a:r>
              <a:rPr lang="en-GB" sz="2000" b="0" i="0" u="none" strike="noStrike" cap="none" dirty="0">
                <a:solidFill>
                  <a:srgbClr val="002060"/>
                </a:solidFill>
                <a:latin typeface="Arial"/>
                <a:ea typeface="Arial"/>
                <a:cs typeface="Arial"/>
                <a:sym typeface="Arial"/>
              </a:rPr>
              <a:t>Data Quality Indicators (DQI) </a:t>
            </a:r>
            <a:r>
              <a:rPr lang="en-GB" sz="2000" b="0" i="1" u="none" strike="noStrike" cap="none" dirty="0">
                <a:solidFill>
                  <a:srgbClr val="002060"/>
                </a:solidFill>
                <a:latin typeface="Arial"/>
                <a:ea typeface="Arial"/>
                <a:cs typeface="Arial"/>
                <a:sym typeface="Arial"/>
              </a:rPr>
              <a:t>(Ryan </a:t>
            </a:r>
            <a:r>
              <a:rPr lang="en-GB" sz="2000" b="0" i="1" u="none" strike="noStrike" cap="none" dirty="0" err="1">
                <a:solidFill>
                  <a:srgbClr val="002060"/>
                </a:solidFill>
                <a:latin typeface="Arial"/>
                <a:ea typeface="Arial"/>
                <a:cs typeface="Arial"/>
                <a:sym typeface="Arial"/>
              </a:rPr>
              <a:t>Staufer</a:t>
            </a:r>
            <a:r>
              <a:rPr lang="en-GB" sz="2000" b="0" i="1" u="none" strike="noStrike" cap="none" dirty="0">
                <a:solidFill>
                  <a:srgbClr val="002060"/>
                </a:solidFill>
                <a:latin typeface="Arial"/>
                <a:ea typeface="Arial"/>
                <a:cs typeface="Arial"/>
                <a:sym typeface="Arial"/>
              </a:rPr>
              <a:t> &amp; Holger Voemel)</a:t>
            </a:r>
            <a:endParaRPr dirty="0"/>
          </a:p>
          <a:p>
            <a:pPr marL="914400" marR="0" lvl="1" indent="-457200" algn="l" rtl="0">
              <a:spcBef>
                <a:spcPts val="900"/>
              </a:spcBef>
              <a:spcAft>
                <a:spcPts val="0"/>
              </a:spcAft>
              <a:buClr>
                <a:srgbClr val="002060"/>
              </a:buClr>
              <a:buSzPts val="2000"/>
              <a:buFont typeface="Calibri"/>
              <a:buAutoNum type="arabicPeriod"/>
            </a:pPr>
            <a:r>
              <a:rPr lang="en-GB" sz="2000" b="0" i="0" u="none" strike="noStrike" cap="none" dirty="0">
                <a:solidFill>
                  <a:srgbClr val="002060"/>
                </a:solidFill>
                <a:latin typeface="Arial"/>
                <a:ea typeface="Arial"/>
                <a:cs typeface="Arial"/>
                <a:sym typeface="Arial"/>
              </a:rPr>
              <a:t>Meta Data and Software </a:t>
            </a:r>
            <a:r>
              <a:rPr lang="en-GB" sz="2000" b="0" i="1" u="none" strike="noStrike" cap="none" dirty="0">
                <a:solidFill>
                  <a:srgbClr val="002060"/>
                </a:solidFill>
                <a:latin typeface="Arial"/>
                <a:ea typeface="Arial"/>
                <a:cs typeface="Arial"/>
                <a:sym typeface="Arial"/>
              </a:rPr>
              <a:t>(Ryan </a:t>
            </a:r>
            <a:r>
              <a:rPr lang="en-GB" sz="2000" b="0" i="1" u="none" strike="noStrike" cap="none" dirty="0" err="1">
                <a:solidFill>
                  <a:srgbClr val="002060"/>
                </a:solidFill>
                <a:latin typeface="Arial"/>
                <a:ea typeface="Arial"/>
                <a:cs typeface="Arial"/>
                <a:sym typeface="Arial"/>
              </a:rPr>
              <a:t>Staufer</a:t>
            </a:r>
            <a:r>
              <a:rPr lang="en-GB" sz="2000" b="0" i="1" u="none" strike="noStrike" cap="none" dirty="0">
                <a:solidFill>
                  <a:srgbClr val="002060"/>
                </a:solidFill>
                <a:latin typeface="Arial"/>
                <a:ea typeface="Arial"/>
                <a:cs typeface="Arial"/>
                <a:sym typeface="Arial"/>
              </a:rPr>
              <a:t> &amp; Roeland VanMalderen)</a:t>
            </a:r>
            <a:endParaRPr dirty="0"/>
          </a:p>
          <a:p>
            <a:pPr marL="342900" marR="0" lvl="0" indent="-342900" algn="l" rtl="0">
              <a:spcBef>
                <a:spcPts val="900"/>
              </a:spcBef>
              <a:spcAft>
                <a:spcPts val="0"/>
              </a:spcAft>
              <a:buClr>
                <a:srgbClr val="002060"/>
              </a:buClr>
              <a:buSzPts val="2000"/>
              <a:buFont typeface="Noto Sans Symbols"/>
              <a:buChar char="❑"/>
            </a:pPr>
            <a:r>
              <a:rPr lang="en-GB" sz="2000" dirty="0">
                <a:solidFill>
                  <a:srgbClr val="002060"/>
                </a:solidFill>
                <a:latin typeface="Arial"/>
                <a:ea typeface="Arial"/>
                <a:cs typeface="Arial"/>
                <a:sym typeface="Arial"/>
              </a:rPr>
              <a:t>The webinars do not replace the report or associated video clips, but only highlight the most important topics and changes with respect to the previous ASOPOS 1.0 report (GAW Report No. 201, 2014).</a:t>
            </a:r>
            <a:endParaRPr dirty="0"/>
          </a:p>
          <a:p>
            <a:pPr marL="342900" marR="0" lvl="0" indent="-342900" algn="l" rtl="0">
              <a:spcBef>
                <a:spcPts val="1200"/>
              </a:spcBef>
              <a:spcAft>
                <a:spcPts val="0"/>
              </a:spcAft>
              <a:buClr>
                <a:srgbClr val="FF0000"/>
              </a:buClr>
              <a:buSzPts val="2000"/>
              <a:buFont typeface="Noto Sans Symbols"/>
              <a:buChar char="❑"/>
            </a:pPr>
            <a:r>
              <a:rPr lang="en-GB" sz="2000" b="1" dirty="0">
                <a:solidFill>
                  <a:srgbClr val="FF0000"/>
                </a:solidFill>
                <a:latin typeface="Arial"/>
                <a:ea typeface="Arial"/>
                <a:cs typeface="Arial"/>
                <a:sym typeface="Arial"/>
              </a:rPr>
              <a:t>For questions, clarification or general advice, the authors of this webinar and the ASOPOS Team are more than happy to assist!!! </a:t>
            </a:r>
            <a:endParaRPr sz="2000" b="1" dirty="0">
              <a:solidFill>
                <a:srgbClr val="FF0000"/>
              </a:solidFill>
              <a:latin typeface="Arial"/>
              <a:ea typeface="Arial"/>
              <a:cs typeface="Arial"/>
              <a:sym typeface="Arial"/>
            </a:endParaRPr>
          </a:p>
        </p:txBody>
      </p:sp>
      <p:sp>
        <p:nvSpPr>
          <p:cNvPr id="487" name="Google Shape;487;p17"/>
          <p:cNvSpPr txBox="1"/>
          <p:nvPr/>
        </p:nvSpPr>
        <p:spPr>
          <a:xfrm>
            <a:off x="0" y="5718366"/>
            <a:ext cx="12191998" cy="523220"/>
          </a:xfrm>
          <a:prstGeom prst="rect">
            <a:avLst/>
          </a:prstGeom>
          <a:solidFill>
            <a:srgbClr val="D8E2F3"/>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a:solidFill>
                  <a:srgbClr val="002060"/>
                </a:solidFill>
                <a:latin typeface="Arial"/>
                <a:ea typeface="Arial"/>
                <a:cs typeface="Arial"/>
                <a:sym typeface="Arial"/>
              </a:rPr>
              <a:t>Thank you for your attention and for good collaboration in the future !!!</a:t>
            </a:r>
            <a:endParaRPr sz="2800" dirty="0">
              <a:solidFill>
                <a:schemeClr val="dk1"/>
              </a:solidFill>
              <a:latin typeface="Calibri"/>
              <a:ea typeface="Calibri"/>
              <a:cs typeface="Calibri"/>
              <a:sym typeface="Calibri"/>
            </a:endParaRPr>
          </a:p>
        </p:txBody>
      </p:sp>
      <p:pic>
        <p:nvPicPr>
          <p:cNvPr id="8" name="Audio 7">
            <a:extLst>
              <a:ext uri="{FF2B5EF4-FFF2-40B4-BE49-F238E27FC236}">
                <a16:creationId xmlns:a16="http://schemas.microsoft.com/office/drawing/2014/main" id="{5FC9B04D-3F72-2F2F-C64F-21CED928A6E4}"/>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163300" y="5829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2690"/>
    </mc:Choice>
    <mc:Fallback>
      <p:transition spd="slow" advTm="62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09.11.22</a:t>
            </a:r>
            <a:endParaRPr/>
          </a:p>
        </p:txBody>
      </p:sp>
      <p:sp>
        <p:nvSpPr>
          <p:cNvPr id="493" name="Google Shape;49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GB"/>
              <a:t>ASOPOS-Webinar#4: Data Processing</a:t>
            </a:r>
            <a:endParaRPr/>
          </a:p>
        </p:txBody>
      </p:sp>
      <p:sp>
        <p:nvSpPr>
          <p:cNvPr id="494" name="Google Shape;49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18</a:t>
            </a:fld>
            <a:endParaRPr/>
          </a:p>
        </p:txBody>
      </p:sp>
      <p:sp>
        <p:nvSpPr>
          <p:cNvPr id="495" name="Google Shape;495;p18"/>
          <p:cNvSpPr txBox="1"/>
          <p:nvPr/>
        </p:nvSpPr>
        <p:spPr>
          <a:xfrm>
            <a:off x="4572000" y="2716306"/>
            <a:ext cx="258756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dirty="0">
                <a:solidFill>
                  <a:schemeClr val="dk1"/>
                </a:solidFill>
                <a:latin typeface="Calibri"/>
                <a:ea typeface="Calibri"/>
                <a:cs typeface="Calibri"/>
                <a:sym typeface="Calibri"/>
              </a:rPr>
              <a:t>Back Up Slides</a:t>
            </a: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19"/>
          <p:cNvSpPr txBox="1"/>
          <p:nvPr/>
        </p:nvSpPr>
        <p:spPr>
          <a:xfrm>
            <a:off x="1" y="-4468"/>
            <a:ext cx="12191999" cy="424732"/>
          </a:xfrm>
          <a:prstGeom prst="rect">
            <a:avLst/>
          </a:prstGeom>
          <a:gradFill>
            <a:gsLst>
              <a:gs pos="0">
                <a:srgbClr val="FFC000"/>
              </a:gs>
              <a:gs pos="65000">
                <a:srgbClr val="F0EBD5"/>
              </a:gs>
              <a:gs pos="100000">
                <a:schemeClr val="lt1"/>
              </a:gs>
            </a:gsLst>
            <a:lin ang="5400000" scaled="0"/>
          </a:gradFill>
          <a:ln>
            <a:noFill/>
          </a:ln>
        </p:spPr>
        <p:txBody>
          <a:bodyPr spcFirstLastPara="1" wrap="square" lIns="91425" tIns="45700" rIns="91425" bIns="45700" anchor="b" anchorCtr="0">
            <a:spAutoFit/>
          </a:bodyPr>
          <a:lstStyle/>
          <a:p>
            <a:pPr marL="0" marR="0" lvl="0" indent="0" algn="ctr" rtl="0">
              <a:lnSpc>
                <a:spcPct val="90000"/>
              </a:lnSpc>
              <a:spcBef>
                <a:spcPts val="0"/>
              </a:spcBef>
              <a:spcAft>
                <a:spcPts val="0"/>
              </a:spcAft>
              <a:buClr>
                <a:srgbClr val="000000"/>
              </a:buClr>
              <a:buSzPts val="2400"/>
              <a:buFont typeface="Arial"/>
              <a:buNone/>
            </a:pPr>
            <a:r>
              <a:rPr lang="en-GB" sz="2400" b="0" i="0" u="none" strike="noStrike" cap="none" dirty="0">
                <a:solidFill>
                  <a:srgbClr val="000000"/>
                </a:solidFill>
                <a:latin typeface="Arial"/>
                <a:ea typeface="Arial"/>
                <a:cs typeface="Arial"/>
                <a:sym typeface="Arial"/>
              </a:rPr>
              <a:t>Pump Efficiency (PFE): </a:t>
            </a:r>
            <a:r>
              <a:rPr lang="en-GB" sz="2400" b="0" i="1" u="none" strike="noStrike" cap="none" dirty="0">
                <a:solidFill>
                  <a:srgbClr val="000000"/>
                </a:solidFill>
                <a:latin typeface="Arial"/>
                <a:ea typeface="Arial"/>
                <a:cs typeface="Arial"/>
                <a:sym typeface="Arial"/>
              </a:rPr>
              <a:t>𝛈</a:t>
            </a:r>
            <a:r>
              <a:rPr lang="en-GB" sz="2400" b="0" i="1" u="none" strike="noStrike" cap="none" baseline="-25000" dirty="0">
                <a:solidFill>
                  <a:srgbClr val="000000"/>
                </a:solidFill>
                <a:latin typeface="Arial"/>
                <a:ea typeface="Arial"/>
                <a:cs typeface="Arial"/>
                <a:sym typeface="Arial"/>
              </a:rPr>
              <a:t>P</a:t>
            </a:r>
            <a:r>
              <a:rPr lang="en-GB" sz="2400" b="0" i="1" u="none" strike="noStrike" cap="none" dirty="0">
                <a:solidFill>
                  <a:srgbClr val="000000"/>
                </a:solidFill>
                <a:latin typeface="Arial"/>
                <a:ea typeface="Arial"/>
                <a:cs typeface="Arial"/>
                <a:sym typeface="Arial"/>
              </a:rPr>
              <a:t>(P) </a:t>
            </a:r>
            <a:r>
              <a:rPr lang="en-GB" sz="2400" b="0" i="0" u="none" strike="noStrike" cap="none" dirty="0">
                <a:solidFill>
                  <a:srgbClr val="000000"/>
                </a:solidFill>
                <a:latin typeface="Arial"/>
                <a:ea typeface="Arial"/>
                <a:cs typeface="Arial"/>
                <a:sym typeface="Arial"/>
              </a:rPr>
              <a:t>&amp;  its Uncertainty  </a:t>
            </a:r>
            <a:r>
              <a:rPr lang="en-GB" sz="2400" b="0" i="1" u="none" strike="noStrike" cap="none" dirty="0" err="1">
                <a:solidFill>
                  <a:srgbClr val="000000"/>
                </a:solidFill>
                <a:latin typeface="Arial"/>
                <a:ea typeface="Arial"/>
                <a:cs typeface="Arial"/>
                <a:sym typeface="Arial"/>
              </a:rPr>
              <a:t>Δ</a:t>
            </a:r>
            <a:r>
              <a:rPr lang="en-GB" sz="2400" b="0" i="1" u="none" strike="noStrike" cap="none" dirty="0">
                <a:solidFill>
                  <a:srgbClr val="000000"/>
                </a:solidFill>
                <a:latin typeface="Arial"/>
                <a:ea typeface="Arial"/>
                <a:cs typeface="Arial"/>
                <a:sym typeface="Arial"/>
              </a:rPr>
              <a:t> 𝛈</a:t>
            </a:r>
            <a:r>
              <a:rPr lang="en-GB" sz="2400" b="0" i="1" u="none" strike="noStrike" cap="none" baseline="-25000" dirty="0">
                <a:solidFill>
                  <a:srgbClr val="000000"/>
                </a:solidFill>
                <a:latin typeface="Arial"/>
                <a:ea typeface="Arial"/>
                <a:cs typeface="Arial"/>
                <a:sym typeface="Arial"/>
              </a:rPr>
              <a:t>P</a:t>
            </a:r>
            <a:r>
              <a:rPr lang="en-GB" sz="2400" b="0" i="1" u="none" strike="noStrike" cap="none" dirty="0">
                <a:solidFill>
                  <a:srgbClr val="000000"/>
                </a:solidFill>
                <a:latin typeface="Arial"/>
                <a:ea typeface="Arial"/>
                <a:cs typeface="Arial"/>
                <a:sym typeface="Arial"/>
              </a:rPr>
              <a:t>(P) (2)</a:t>
            </a:r>
            <a:endParaRPr dirty="0"/>
          </a:p>
        </p:txBody>
      </p:sp>
      <p:grpSp>
        <p:nvGrpSpPr>
          <p:cNvPr id="501" name="Google Shape;501;p19"/>
          <p:cNvGrpSpPr/>
          <p:nvPr/>
        </p:nvGrpSpPr>
        <p:grpSpPr>
          <a:xfrm>
            <a:off x="3397070" y="6375710"/>
            <a:ext cx="5397858" cy="425855"/>
            <a:chOff x="297089" y="5855279"/>
            <a:chExt cx="11719118" cy="924560"/>
          </a:xfrm>
        </p:grpSpPr>
        <p:pic>
          <p:nvPicPr>
            <p:cNvPr id="502" name="Google Shape;502;p19"/>
            <p:cNvPicPr preferRelativeResize="0"/>
            <p:nvPr/>
          </p:nvPicPr>
          <p:blipFill rotWithShape="1">
            <a:blip r:embed="rId3">
              <a:alphaModFix/>
            </a:blip>
            <a:srcRect/>
            <a:stretch/>
          </p:blipFill>
          <p:spPr>
            <a:xfrm>
              <a:off x="297089" y="5855279"/>
              <a:ext cx="1162720" cy="924560"/>
            </a:xfrm>
            <a:prstGeom prst="rect">
              <a:avLst/>
            </a:prstGeom>
            <a:noFill/>
            <a:ln>
              <a:noFill/>
            </a:ln>
          </p:spPr>
        </p:pic>
        <p:grpSp>
          <p:nvGrpSpPr>
            <p:cNvPr id="503" name="Google Shape;503;p19"/>
            <p:cNvGrpSpPr/>
            <p:nvPr/>
          </p:nvGrpSpPr>
          <p:grpSpPr>
            <a:xfrm>
              <a:off x="10679532" y="5996342"/>
              <a:ext cx="1336675" cy="549275"/>
              <a:chOff x="3726403" y="4704141"/>
              <a:chExt cx="1336675" cy="549275"/>
            </a:xfrm>
          </p:grpSpPr>
          <p:sp>
            <p:nvSpPr>
              <p:cNvPr id="504" name="Google Shape;504;p19"/>
              <p:cNvSpPr/>
              <p:nvPr/>
            </p:nvSpPr>
            <p:spPr>
              <a:xfrm>
                <a:off x="4336003" y="4820981"/>
                <a:ext cx="727075" cy="337820"/>
              </a:xfrm>
              <a:custGeom>
                <a:avLst/>
                <a:gdLst/>
                <a:ahLst/>
                <a:cxnLst/>
                <a:rect l="l" t="t" r="r" b="b"/>
                <a:pathLst>
                  <a:path w="1145" h="532" extrusionOk="0">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05" name="Google Shape;505;p19"/>
              <p:cNvPicPr preferRelativeResize="0"/>
              <p:nvPr/>
            </p:nvPicPr>
            <p:blipFill rotWithShape="1">
              <a:blip r:embed="rId4">
                <a:alphaModFix/>
              </a:blip>
              <a:srcRect/>
              <a:stretch/>
            </p:blipFill>
            <p:spPr>
              <a:xfrm>
                <a:off x="3726403" y="4704141"/>
                <a:ext cx="548005" cy="549275"/>
              </a:xfrm>
              <a:prstGeom prst="rect">
                <a:avLst/>
              </a:prstGeom>
              <a:noFill/>
              <a:ln>
                <a:noFill/>
              </a:ln>
            </p:spPr>
          </p:pic>
        </p:grpSp>
        <p:pic>
          <p:nvPicPr>
            <p:cNvPr id="506" name="Google Shape;506;p19"/>
            <p:cNvPicPr preferRelativeResize="0"/>
            <p:nvPr/>
          </p:nvPicPr>
          <p:blipFill rotWithShape="1">
            <a:blip r:embed="rId5">
              <a:alphaModFix/>
            </a:blip>
            <a:srcRect/>
            <a:stretch/>
          </p:blipFill>
          <p:spPr>
            <a:xfrm>
              <a:off x="5528849" y="5858948"/>
              <a:ext cx="1080135" cy="870585"/>
            </a:xfrm>
            <a:prstGeom prst="rect">
              <a:avLst/>
            </a:prstGeom>
            <a:noFill/>
            <a:ln>
              <a:noFill/>
            </a:ln>
          </p:spPr>
        </p:pic>
        <p:pic>
          <p:nvPicPr>
            <p:cNvPr id="507" name="Google Shape;507;p19"/>
            <p:cNvPicPr preferRelativeResize="0"/>
            <p:nvPr/>
          </p:nvPicPr>
          <p:blipFill rotWithShape="1">
            <a:blip r:embed="rId6">
              <a:alphaModFix/>
            </a:blip>
            <a:srcRect/>
            <a:stretch/>
          </p:blipFill>
          <p:spPr>
            <a:xfrm>
              <a:off x="7132917" y="5910935"/>
              <a:ext cx="1080135" cy="720090"/>
            </a:xfrm>
            <a:prstGeom prst="rect">
              <a:avLst/>
            </a:prstGeom>
            <a:noFill/>
            <a:ln>
              <a:noFill/>
            </a:ln>
          </p:spPr>
        </p:pic>
        <p:pic>
          <p:nvPicPr>
            <p:cNvPr id="508" name="Google Shape;508;p19"/>
            <p:cNvPicPr preferRelativeResize="0"/>
            <p:nvPr/>
          </p:nvPicPr>
          <p:blipFill rotWithShape="1">
            <a:blip r:embed="rId7">
              <a:alphaModFix/>
            </a:blip>
            <a:srcRect/>
            <a:stretch/>
          </p:blipFill>
          <p:spPr>
            <a:xfrm>
              <a:off x="3348606" y="6035187"/>
              <a:ext cx="1659105" cy="492591"/>
            </a:xfrm>
            <a:prstGeom prst="rect">
              <a:avLst/>
            </a:prstGeom>
            <a:noFill/>
            <a:ln>
              <a:noFill/>
            </a:ln>
          </p:spPr>
        </p:pic>
        <p:pic>
          <p:nvPicPr>
            <p:cNvPr id="509" name="Google Shape;509;p19"/>
            <p:cNvPicPr preferRelativeResize="0"/>
            <p:nvPr/>
          </p:nvPicPr>
          <p:blipFill rotWithShape="1">
            <a:blip r:embed="rId8">
              <a:alphaModFix/>
            </a:blip>
            <a:srcRect/>
            <a:stretch/>
          </p:blipFill>
          <p:spPr>
            <a:xfrm>
              <a:off x="1715981" y="5934196"/>
              <a:ext cx="1080135" cy="720090"/>
            </a:xfrm>
            <a:prstGeom prst="rect">
              <a:avLst/>
            </a:prstGeom>
            <a:noFill/>
            <a:ln>
              <a:noFill/>
            </a:ln>
          </p:spPr>
        </p:pic>
        <p:pic>
          <p:nvPicPr>
            <p:cNvPr id="510" name="Google Shape;510;p19"/>
            <p:cNvPicPr preferRelativeResize="0"/>
            <p:nvPr/>
          </p:nvPicPr>
          <p:blipFill rotWithShape="1">
            <a:blip r:embed="rId9">
              <a:alphaModFix/>
            </a:blip>
            <a:srcRect/>
            <a:stretch/>
          </p:blipFill>
          <p:spPr>
            <a:xfrm>
              <a:off x="9151905" y="5929051"/>
              <a:ext cx="693878" cy="777016"/>
            </a:xfrm>
            <a:prstGeom prst="rect">
              <a:avLst/>
            </a:prstGeom>
            <a:noFill/>
            <a:ln>
              <a:noFill/>
            </a:ln>
          </p:spPr>
        </p:pic>
      </p:grpSp>
      <p:sp>
        <p:nvSpPr>
          <p:cNvPr id="511" name="Google Shape;511;p19"/>
          <p:cNvSpPr txBox="1">
            <a:spLocks noGrp="1"/>
          </p:cNvSpPr>
          <p:nvPr>
            <p:ph type="dt" idx="10"/>
          </p:nvPr>
        </p:nvSpPr>
        <p:spPr>
          <a:xfrm>
            <a:off x="-6701" y="6472763"/>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sz="1400">
                <a:latin typeface="Arial"/>
                <a:ea typeface="Arial"/>
                <a:cs typeface="Arial"/>
                <a:sym typeface="Arial"/>
              </a:rPr>
              <a:t>09.11.22</a:t>
            </a:r>
            <a:endParaRPr sz="1100">
              <a:latin typeface="Arial"/>
              <a:ea typeface="Arial"/>
              <a:cs typeface="Arial"/>
              <a:sym typeface="Arial"/>
            </a:endParaRPr>
          </a:p>
        </p:txBody>
      </p:sp>
      <p:sp>
        <p:nvSpPr>
          <p:cNvPr id="512" name="Google Shape;512;p19"/>
          <p:cNvSpPr txBox="1">
            <a:spLocks noGrp="1"/>
          </p:cNvSpPr>
          <p:nvPr>
            <p:ph type="sldNum" idx="12"/>
          </p:nvPr>
        </p:nvSpPr>
        <p:spPr>
          <a:xfrm>
            <a:off x="9448800" y="6472763"/>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sz="2000">
                <a:latin typeface="Arial"/>
                <a:ea typeface="Arial"/>
                <a:cs typeface="Arial"/>
                <a:sym typeface="Arial"/>
              </a:rPr>
              <a:t>19</a:t>
            </a:fld>
            <a:endParaRPr sz="2000">
              <a:latin typeface="Arial"/>
              <a:ea typeface="Arial"/>
              <a:cs typeface="Arial"/>
              <a:sym typeface="Arial"/>
            </a:endParaRPr>
          </a:p>
        </p:txBody>
      </p:sp>
      <p:graphicFrame>
        <p:nvGraphicFramePr>
          <p:cNvPr id="513" name="Google Shape;513;p19"/>
          <p:cNvGraphicFramePr/>
          <p:nvPr/>
        </p:nvGraphicFramePr>
        <p:xfrm>
          <a:off x="838200" y="2620030"/>
          <a:ext cx="10515625" cy="3736375"/>
        </p:xfrm>
        <a:graphic>
          <a:graphicData uri="http://schemas.openxmlformats.org/drawingml/2006/table">
            <a:tbl>
              <a:tblPr firstRow="1" bandRow="1">
                <a:noFill/>
                <a:tableStyleId>{AB559367-89AB-4A2C-A547-D5E668523731}</a:tableStyleId>
              </a:tblPr>
              <a:tblGrid>
                <a:gridCol w="1034125">
                  <a:extLst>
                    <a:ext uri="{9D8B030D-6E8A-4147-A177-3AD203B41FA5}">
                      <a16:colId xmlns:a16="http://schemas.microsoft.com/office/drawing/2014/main" val="20000"/>
                    </a:ext>
                  </a:extLst>
                </a:gridCol>
                <a:gridCol w="1739425">
                  <a:extLst>
                    <a:ext uri="{9D8B030D-6E8A-4147-A177-3AD203B41FA5}">
                      <a16:colId xmlns:a16="http://schemas.microsoft.com/office/drawing/2014/main" val="20001"/>
                    </a:ext>
                  </a:extLst>
                </a:gridCol>
                <a:gridCol w="1892750">
                  <a:extLst>
                    <a:ext uri="{9D8B030D-6E8A-4147-A177-3AD203B41FA5}">
                      <a16:colId xmlns:a16="http://schemas.microsoft.com/office/drawing/2014/main" val="20002"/>
                    </a:ext>
                  </a:extLst>
                </a:gridCol>
                <a:gridCol w="1465625">
                  <a:extLst>
                    <a:ext uri="{9D8B030D-6E8A-4147-A177-3AD203B41FA5}">
                      <a16:colId xmlns:a16="http://schemas.microsoft.com/office/drawing/2014/main" val="20003"/>
                    </a:ext>
                  </a:extLst>
                </a:gridCol>
                <a:gridCol w="1513800">
                  <a:extLst>
                    <a:ext uri="{9D8B030D-6E8A-4147-A177-3AD203B41FA5}">
                      <a16:colId xmlns:a16="http://schemas.microsoft.com/office/drawing/2014/main" val="20004"/>
                    </a:ext>
                  </a:extLst>
                </a:gridCol>
                <a:gridCol w="1413050">
                  <a:extLst>
                    <a:ext uri="{9D8B030D-6E8A-4147-A177-3AD203B41FA5}">
                      <a16:colId xmlns:a16="http://schemas.microsoft.com/office/drawing/2014/main" val="20005"/>
                    </a:ext>
                  </a:extLst>
                </a:gridCol>
                <a:gridCol w="1456850">
                  <a:extLst>
                    <a:ext uri="{9D8B030D-6E8A-4147-A177-3AD203B41FA5}">
                      <a16:colId xmlns:a16="http://schemas.microsoft.com/office/drawing/2014/main" val="20006"/>
                    </a:ext>
                  </a:extLst>
                </a:gridCol>
              </a:tblGrid>
              <a:tr h="913575">
                <a:tc>
                  <a:txBody>
                    <a:bodyPr/>
                    <a:lstStyle/>
                    <a:p>
                      <a:pPr marL="0" marR="0" lvl="0" indent="0" algn="ctr" rtl="0">
                        <a:spcBef>
                          <a:spcPts val="0"/>
                        </a:spcBef>
                        <a:spcAft>
                          <a:spcPts val="0"/>
                        </a:spcAft>
                        <a:buNone/>
                      </a:pPr>
                      <a:r>
                        <a:rPr lang="en-GB" sz="1400" u="none" strike="noStrike" cap="none"/>
                        <a:t>Pressure [hPa]</a:t>
                      </a:r>
                      <a:endParaRPr sz="1700" u="none" strike="noStrike" cap="none">
                        <a:latin typeface="Times New Roman"/>
                        <a:ea typeface="Times New Roman"/>
                        <a:cs typeface="Times New Roman"/>
                        <a:sym typeface="Times New Roman"/>
                      </a:endParaRPr>
                    </a:p>
                  </a:txBody>
                  <a:tcPr marL="96300" marR="96300" marT="46050" marB="46050" anchor="ctr"/>
                </a:tc>
                <a:tc>
                  <a:txBody>
                    <a:bodyPr/>
                    <a:lstStyle/>
                    <a:p>
                      <a:pPr marL="0" marR="0" lvl="0" indent="0" algn="ctr" rtl="0">
                        <a:spcBef>
                          <a:spcPts val="0"/>
                        </a:spcBef>
                        <a:spcAft>
                          <a:spcPts val="0"/>
                        </a:spcAft>
                        <a:buNone/>
                      </a:pPr>
                      <a:r>
                        <a:rPr lang="en-GB" sz="1400" u="none" strike="noStrike" cap="none"/>
                        <a:t>ECC (SPC-6a) Komhyr,1986 K86-Efficiency</a:t>
                      </a:r>
                      <a:endParaRPr sz="1700" u="none" strike="noStrike" cap="none">
                        <a:latin typeface="Times New Roman"/>
                        <a:ea typeface="Times New Roman"/>
                        <a:cs typeface="Times New Roman"/>
                        <a:sym typeface="Times New Roman"/>
                      </a:endParaRPr>
                    </a:p>
                  </a:txBody>
                  <a:tcPr marL="96300" marR="96300" marT="46050" marB="46050" anchor="ctr"/>
                </a:tc>
                <a:tc>
                  <a:txBody>
                    <a:bodyPr/>
                    <a:lstStyle/>
                    <a:p>
                      <a:pPr marL="0" marR="0" lvl="0" indent="0" algn="ctr" rtl="0">
                        <a:spcBef>
                          <a:spcPts val="0"/>
                        </a:spcBef>
                        <a:spcAft>
                          <a:spcPts val="0"/>
                        </a:spcAft>
                        <a:buNone/>
                      </a:pPr>
                      <a:r>
                        <a:rPr lang="en-GB" sz="1400" u="none" strike="noStrike" cap="none" dirty="0"/>
                        <a:t>ECC (ENSCI) </a:t>
                      </a:r>
                      <a:endParaRPr sz="1700" u="none" strike="noStrike" cap="none" dirty="0"/>
                    </a:p>
                    <a:p>
                      <a:pPr marL="0" marR="0" lvl="0" indent="0" algn="ctr" rtl="0">
                        <a:spcBef>
                          <a:spcPts val="400"/>
                        </a:spcBef>
                        <a:spcAft>
                          <a:spcPts val="0"/>
                        </a:spcAft>
                        <a:buNone/>
                      </a:pPr>
                      <a:r>
                        <a:rPr lang="en-GB" sz="1400" u="none" strike="noStrike" cap="none" dirty="0" err="1"/>
                        <a:t>Komhyr</a:t>
                      </a:r>
                      <a:r>
                        <a:rPr lang="en-GB" sz="1400" u="none" strike="noStrike" cap="none" dirty="0"/>
                        <a:t> et al., 1995 </a:t>
                      </a:r>
                      <a:endParaRPr sz="1700" u="none" strike="noStrike" cap="none" dirty="0"/>
                    </a:p>
                    <a:p>
                      <a:pPr marL="0" marR="0" lvl="0" indent="0" algn="ctr" rtl="0">
                        <a:spcBef>
                          <a:spcPts val="400"/>
                        </a:spcBef>
                        <a:spcAft>
                          <a:spcPts val="0"/>
                        </a:spcAft>
                        <a:buNone/>
                      </a:pPr>
                      <a:r>
                        <a:rPr lang="en-GB" sz="1400" u="none" strike="noStrike" cap="none" dirty="0"/>
                        <a:t>K95-Efficiency</a:t>
                      </a:r>
                      <a:endParaRPr sz="1700" u="none" strike="noStrike" cap="none" dirty="0">
                        <a:latin typeface="Times New Roman"/>
                        <a:ea typeface="Times New Roman"/>
                        <a:cs typeface="Times New Roman"/>
                        <a:sym typeface="Times New Roman"/>
                      </a:endParaRPr>
                    </a:p>
                  </a:txBody>
                  <a:tcPr marL="96300" marR="96300" marT="46050" marB="46050" anchor="ctr"/>
                </a:tc>
                <a:tc>
                  <a:txBody>
                    <a:bodyPr/>
                    <a:lstStyle/>
                    <a:p>
                      <a:pPr marL="0" marR="0" lvl="0" indent="0" algn="ctr" rtl="0">
                        <a:spcBef>
                          <a:spcPts val="0"/>
                        </a:spcBef>
                        <a:spcAft>
                          <a:spcPts val="0"/>
                        </a:spcAft>
                        <a:buNone/>
                      </a:pPr>
                      <a:r>
                        <a:rPr lang="en-GB" sz="1400" u="none" strike="noStrike" cap="none"/>
                        <a:t>ECC (CMDL) </a:t>
                      </a:r>
                      <a:endParaRPr sz="1700" u="none" strike="noStrike" cap="none"/>
                    </a:p>
                    <a:p>
                      <a:pPr marL="0" marR="0" lvl="0" indent="0" algn="ctr" rtl="0">
                        <a:spcBef>
                          <a:spcPts val="400"/>
                        </a:spcBef>
                        <a:spcAft>
                          <a:spcPts val="0"/>
                        </a:spcAft>
                        <a:buNone/>
                      </a:pPr>
                      <a:r>
                        <a:rPr lang="en-GB" sz="1400" u="none" strike="noStrike" cap="none"/>
                        <a:t>Johnson et al., 2002</a:t>
                      </a:r>
                      <a:endParaRPr sz="1700" u="none" strike="noStrike" cap="none">
                        <a:latin typeface="Times New Roman"/>
                        <a:ea typeface="Times New Roman"/>
                        <a:cs typeface="Times New Roman"/>
                        <a:sym typeface="Times New Roman"/>
                      </a:endParaRPr>
                    </a:p>
                  </a:txBody>
                  <a:tcPr marL="96300" marR="96300" marT="46050" marB="46050" anchor="ctr"/>
                </a:tc>
                <a:tc>
                  <a:txBody>
                    <a:bodyPr/>
                    <a:lstStyle/>
                    <a:p>
                      <a:pPr marL="0" marR="0" lvl="0" indent="0" algn="ctr" rtl="0">
                        <a:spcBef>
                          <a:spcPts val="0"/>
                        </a:spcBef>
                        <a:spcAft>
                          <a:spcPts val="0"/>
                        </a:spcAft>
                        <a:buNone/>
                      </a:pPr>
                      <a:r>
                        <a:rPr lang="en-GB" sz="1400" u="none" strike="noStrike" cap="none"/>
                        <a:t>ECC (UWYO)</a:t>
                      </a:r>
                      <a:endParaRPr sz="1700" u="none" strike="noStrike" cap="none"/>
                    </a:p>
                    <a:p>
                      <a:pPr marL="0" marR="0" lvl="0" indent="0" algn="ctr" rtl="0">
                        <a:spcBef>
                          <a:spcPts val="400"/>
                        </a:spcBef>
                        <a:spcAft>
                          <a:spcPts val="0"/>
                        </a:spcAft>
                        <a:buNone/>
                      </a:pPr>
                      <a:r>
                        <a:rPr lang="en-GB" sz="1400" u="none" strike="noStrike" cap="none"/>
                        <a:t> Johnson et al., 2002</a:t>
                      </a:r>
                      <a:endParaRPr sz="1700" u="none" strike="noStrike" cap="none">
                        <a:latin typeface="Times New Roman"/>
                        <a:ea typeface="Times New Roman"/>
                        <a:cs typeface="Times New Roman"/>
                        <a:sym typeface="Times New Roman"/>
                      </a:endParaRPr>
                    </a:p>
                  </a:txBody>
                  <a:tcPr marL="96300" marR="96300" marT="46050" marB="46050" anchor="ctr"/>
                </a:tc>
                <a:tc>
                  <a:txBody>
                    <a:bodyPr/>
                    <a:lstStyle/>
                    <a:p>
                      <a:pPr marL="0" marR="0" lvl="0" indent="0" algn="ctr" rtl="0">
                        <a:spcBef>
                          <a:spcPts val="0"/>
                        </a:spcBef>
                        <a:spcAft>
                          <a:spcPts val="0"/>
                        </a:spcAft>
                        <a:buNone/>
                      </a:pPr>
                      <a:r>
                        <a:rPr lang="en-GB" sz="1400" u="none" strike="noStrike" cap="none"/>
                        <a:t>ECC (JMA) </a:t>
                      </a:r>
                      <a:endParaRPr sz="1700" u="none" strike="noStrike" cap="none"/>
                    </a:p>
                    <a:p>
                      <a:pPr marL="0" marR="0" lvl="0" indent="0" algn="ctr" rtl="0">
                        <a:spcBef>
                          <a:spcPts val="400"/>
                        </a:spcBef>
                        <a:spcAft>
                          <a:spcPts val="0"/>
                        </a:spcAft>
                        <a:buNone/>
                      </a:pPr>
                      <a:r>
                        <a:rPr lang="en-GB" sz="1400" u="none" strike="noStrike" cap="none"/>
                        <a:t>Nakano, 2019</a:t>
                      </a:r>
                      <a:endParaRPr sz="1700" u="none" strike="noStrike" cap="none">
                        <a:latin typeface="Times New Roman"/>
                        <a:ea typeface="Times New Roman"/>
                        <a:cs typeface="Times New Roman"/>
                        <a:sym typeface="Times New Roman"/>
                      </a:endParaRPr>
                    </a:p>
                  </a:txBody>
                  <a:tcPr marL="96300" marR="96300" marT="46050" marB="46050" anchor="ctr"/>
                </a:tc>
                <a:tc>
                  <a:txBody>
                    <a:bodyPr/>
                    <a:lstStyle/>
                    <a:p>
                      <a:pPr marL="0" marR="0" lvl="0" indent="0" algn="ctr" rtl="0">
                        <a:spcBef>
                          <a:spcPts val="0"/>
                        </a:spcBef>
                        <a:spcAft>
                          <a:spcPts val="0"/>
                        </a:spcAft>
                        <a:buNone/>
                      </a:pPr>
                      <a:r>
                        <a:rPr lang="en-GB" sz="1400" u="none" strike="noStrike" cap="none"/>
                        <a:t>ECC (JMA*)</a:t>
                      </a:r>
                      <a:endParaRPr sz="1700" u="none" strike="noStrike" cap="none"/>
                    </a:p>
                    <a:p>
                      <a:pPr marL="0" marR="0" lvl="0" indent="0" algn="ctr" rtl="0">
                        <a:spcBef>
                          <a:spcPts val="400"/>
                        </a:spcBef>
                        <a:spcAft>
                          <a:spcPts val="0"/>
                        </a:spcAft>
                        <a:buNone/>
                      </a:pPr>
                      <a:r>
                        <a:rPr lang="en-GB" sz="1400" u="none" strike="noStrike" cap="none"/>
                        <a:t> Nakano et al., 2022</a:t>
                      </a:r>
                      <a:endParaRPr sz="1700" u="none" strike="noStrike" cap="none">
                        <a:latin typeface="Times New Roman"/>
                        <a:ea typeface="Times New Roman"/>
                        <a:cs typeface="Times New Roman"/>
                        <a:sym typeface="Times New Roman"/>
                      </a:endParaRPr>
                    </a:p>
                  </a:txBody>
                  <a:tcPr marL="96300" marR="96300" marT="46050" marB="46050" anchor="ctr"/>
                </a:tc>
                <a:extLst>
                  <a:ext uri="{0D108BD9-81ED-4DB2-BD59-A6C34878D82A}">
                    <a16:rowId xmlns:a16="http://schemas.microsoft.com/office/drawing/2014/main" val="10000"/>
                  </a:ext>
                </a:extLst>
              </a:tr>
              <a:tr h="352850">
                <a:tc>
                  <a:txBody>
                    <a:bodyPr/>
                    <a:lstStyle/>
                    <a:p>
                      <a:pPr marL="0" marR="0" lvl="0" indent="0" algn="ctr" rtl="0">
                        <a:spcBef>
                          <a:spcPts val="0"/>
                        </a:spcBef>
                        <a:spcAft>
                          <a:spcPts val="0"/>
                        </a:spcAft>
                        <a:buNone/>
                      </a:pPr>
                      <a:r>
                        <a:rPr lang="en-GB" sz="1400" u="none" strike="noStrike" cap="none"/>
                        <a:t>1000</a:t>
                      </a:r>
                      <a:endParaRPr sz="1700" u="none" strike="noStrike" cap="none">
                        <a:latin typeface="Times New Roman"/>
                        <a:ea typeface="Times New Roman"/>
                        <a:cs typeface="Times New Roman"/>
                        <a:sym typeface="Times New Roman"/>
                      </a:endParaRPr>
                    </a:p>
                  </a:txBody>
                  <a:tcPr marL="96300" marR="96300" marT="46050" marB="46050" anchor="b"/>
                </a:tc>
                <a:tc>
                  <a:txBody>
                    <a:bodyPr/>
                    <a:lstStyle/>
                    <a:p>
                      <a:pPr marL="0" marR="0" lvl="0" indent="0" algn="ctr" rtl="0">
                        <a:spcBef>
                          <a:spcPts val="0"/>
                        </a:spcBef>
                        <a:spcAft>
                          <a:spcPts val="0"/>
                        </a:spcAft>
                        <a:buNone/>
                      </a:pPr>
                      <a:r>
                        <a:rPr lang="en-GB" sz="1400" u="none" strike="noStrike" cap="none"/>
                        <a:t>1</a:t>
                      </a:r>
                      <a:endParaRPr sz="1700" u="none" strike="noStrike" cap="none">
                        <a:latin typeface="Times New Roman"/>
                        <a:ea typeface="Times New Roman"/>
                        <a:cs typeface="Times New Roman"/>
                        <a:sym typeface="Times New Roman"/>
                      </a:endParaRPr>
                    </a:p>
                  </a:txBody>
                  <a:tcPr marL="96300" marR="96300" marT="46050" marB="46050" anchor="b"/>
                </a:tc>
                <a:tc>
                  <a:txBody>
                    <a:bodyPr/>
                    <a:lstStyle/>
                    <a:p>
                      <a:pPr marL="0" marR="0" lvl="0" indent="0" algn="ctr" rtl="0">
                        <a:spcBef>
                          <a:spcPts val="0"/>
                        </a:spcBef>
                        <a:spcAft>
                          <a:spcPts val="0"/>
                        </a:spcAft>
                        <a:buNone/>
                      </a:pPr>
                      <a:r>
                        <a:rPr lang="en-GB" sz="1400" u="none" strike="noStrike" cap="none"/>
                        <a:t>1</a:t>
                      </a:r>
                      <a:endParaRPr sz="1700" u="none" strike="noStrike" cap="none">
                        <a:latin typeface="Times New Roman"/>
                        <a:ea typeface="Times New Roman"/>
                        <a:cs typeface="Times New Roman"/>
                        <a:sym typeface="Times New Roman"/>
                      </a:endParaRPr>
                    </a:p>
                  </a:txBody>
                  <a:tcPr marL="96300" marR="96300" marT="46050" marB="46050" anchor="b"/>
                </a:tc>
                <a:tc>
                  <a:txBody>
                    <a:bodyPr/>
                    <a:lstStyle/>
                    <a:p>
                      <a:pPr marL="0" marR="0" lvl="0" indent="0" algn="ctr" rtl="0">
                        <a:spcBef>
                          <a:spcPts val="0"/>
                        </a:spcBef>
                        <a:spcAft>
                          <a:spcPts val="0"/>
                        </a:spcAft>
                        <a:buNone/>
                      </a:pPr>
                      <a:r>
                        <a:rPr lang="en-GB" sz="1400" u="none" strike="noStrike" cap="none"/>
                        <a:t>1</a:t>
                      </a:r>
                      <a:endParaRPr sz="1700" u="none" strike="noStrike" cap="none">
                        <a:latin typeface="Times New Roman"/>
                        <a:ea typeface="Times New Roman"/>
                        <a:cs typeface="Times New Roman"/>
                        <a:sym typeface="Times New Roman"/>
                      </a:endParaRPr>
                    </a:p>
                  </a:txBody>
                  <a:tcPr marL="96300" marR="96300" marT="46050" marB="46050" anchor="b"/>
                </a:tc>
                <a:tc>
                  <a:txBody>
                    <a:bodyPr/>
                    <a:lstStyle/>
                    <a:p>
                      <a:pPr marL="0" marR="0" lvl="0" indent="0" algn="ctr" rtl="0">
                        <a:spcBef>
                          <a:spcPts val="0"/>
                        </a:spcBef>
                        <a:spcAft>
                          <a:spcPts val="0"/>
                        </a:spcAft>
                        <a:buNone/>
                      </a:pPr>
                      <a:r>
                        <a:rPr lang="en-GB" sz="1400" u="none" strike="noStrike" cap="none"/>
                        <a:t>1</a:t>
                      </a:r>
                      <a:endParaRPr sz="1700" u="none" strike="noStrike" cap="none">
                        <a:latin typeface="Times New Roman"/>
                        <a:ea typeface="Times New Roman"/>
                        <a:cs typeface="Times New Roman"/>
                        <a:sym typeface="Times New Roman"/>
                      </a:endParaRPr>
                    </a:p>
                  </a:txBody>
                  <a:tcPr marL="96300" marR="96300" marT="46050" marB="46050"/>
                </a:tc>
                <a:tc>
                  <a:txBody>
                    <a:bodyPr/>
                    <a:lstStyle/>
                    <a:p>
                      <a:pPr marL="0" marR="0" lvl="0" indent="0" algn="ctr" rtl="0">
                        <a:spcBef>
                          <a:spcPts val="0"/>
                        </a:spcBef>
                        <a:spcAft>
                          <a:spcPts val="0"/>
                        </a:spcAft>
                        <a:buNone/>
                      </a:pPr>
                      <a:r>
                        <a:rPr lang="en-GB" sz="1400" u="none" strike="noStrike" cap="none"/>
                        <a:t>1</a:t>
                      </a:r>
                      <a:endParaRPr sz="1700" u="none" strike="noStrike" cap="none">
                        <a:latin typeface="Times New Roman"/>
                        <a:ea typeface="Times New Roman"/>
                        <a:cs typeface="Times New Roman"/>
                        <a:sym typeface="Times New Roman"/>
                      </a:endParaRPr>
                    </a:p>
                  </a:txBody>
                  <a:tcPr marL="96300" marR="96300" marT="46050" marB="46050"/>
                </a:tc>
                <a:tc>
                  <a:txBody>
                    <a:bodyPr/>
                    <a:lstStyle/>
                    <a:p>
                      <a:pPr marL="0" marR="0" lvl="0" indent="0" algn="ctr" rtl="0">
                        <a:spcBef>
                          <a:spcPts val="0"/>
                        </a:spcBef>
                        <a:spcAft>
                          <a:spcPts val="0"/>
                        </a:spcAft>
                        <a:buNone/>
                      </a:pPr>
                      <a:r>
                        <a:rPr lang="en-GB" sz="1400" u="none" strike="noStrike" cap="none"/>
                        <a:t>1</a:t>
                      </a:r>
                      <a:endParaRPr sz="1700" u="none" strike="noStrike" cap="none">
                        <a:latin typeface="Times New Roman"/>
                        <a:ea typeface="Times New Roman"/>
                        <a:cs typeface="Times New Roman"/>
                        <a:sym typeface="Times New Roman"/>
                      </a:endParaRPr>
                    </a:p>
                  </a:txBody>
                  <a:tcPr marL="96300" marR="96300" marT="46050" marB="46050"/>
                </a:tc>
                <a:extLst>
                  <a:ext uri="{0D108BD9-81ED-4DB2-BD59-A6C34878D82A}">
                    <a16:rowId xmlns:a16="http://schemas.microsoft.com/office/drawing/2014/main" val="10001"/>
                  </a:ext>
                </a:extLst>
              </a:tr>
              <a:tr h="352850">
                <a:tc>
                  <a:txBody>
                    <a:bodyPr/>
                    <a:lstStyle/>
                    <a:p>
                      <a:pPr marL="0" marR="0" lvl="0" indent="0" algn="ctr" rtl="0">
                        <a:spcBef>
                          <a:spcPts val="0"/>
                        </a:spcBef>
                        <a:spcAft>
                          <a:spcPts val="0"/>
                        </a:spcAft>
                        <a:buNone/>
                      </a:pPr>
                      <a:r>
                        <a:rPr lang="en-GB" sz="1400" u="none" strike="noStrike" cap="none"/>
                        <a:t>100</a:t>
                      </a:r>
                      <a:endParaRPr sz="1700" u="none" strike="noStrike" cap="none">
                        <a:latin typeface="Times New Roman"/>
                        <a:ea typeface="Times New Roman"/>
                        <a:cs typeface="Times New Roman"/>
                        <a:sym typeface="Times New Roman"/>
                      </a:endParaRPr>
                    </a:p>
                  </a:txBody>
                  <a:tcPr marL="96300" marR="96300" marT="46050" marB="46050" anchor="b"/>
                </a:tc>
                <a:tc>
                  <a:txBody>
                    <a:bodyPr/>
                    <a:lstStyle/>
                    <a:p>
                      <a:pPr marL="0" marR="0" lvl="0" indent="0" algn="ctr" rtl="0">
                        <a:spcBef>
                          <a:spcPts val="0"/>
                        </a:spcBef>
                        <a:spcAft>
                          <a:spcPts val="0"/>
                        </a:spcAft>
                        <a:buNone/>
                      </a:pPr>
                      <a:r>
                        <a:rPr lang="en-GB" sz="1400" u="none" strike="noStrike" cap="none"/>
                        <a:t>0.989 ± 0.005</a:t>
                      </a:r>
                      <a:endParaRPr sz="1700" u="none" strike="noStrike" cap="none">
                        <a:latin typeface="Times New Roman"/>
                        <a:ea typeface="Times New Roman"/>
                        <a:cs typeface="Times New Roman"/>
                        <a:sym typeface="Times New Roman"/>
                      </a:endParaRPr>
                    </a:p>
                  </a:txBody>
                  <a:tcPr marL="96300" marR="96300" marT="46050" marB="46050"/>
                </a:tc>
                <a:tc>
                  <a:txBody>
                    <a:bodyPr/>
                    <a:lstStyle/>
                    <a:p>
                      <a:pPr marL="0" marR="0" lvl="0" indent="0" algn="ctr" rtl="0">
                        <a:spcBef>
                          <a:spcPts val="0"/>
                        </a:spcBef>
                        <a:spcAft>
                          <a:spcPts val="0"/>
                        </a:spcAft>
                        <a:buNone/>
                      </a:pPr>
                      <a:r>
                        <a:rPr lang="en-GB" sz="1400" u="none" strike="noStrike" cap="none"/>
                        <a:t>0.993 ± 0.005</a:t>
                      </a:r>
                      <a:endParaRPr sz="1700" u="none" strike="noStrike" cap="none">
                        <a:latin typeface="Times New Roman"/>
                        <a:ea typeface="Times New Roman"/>
                        <a:cs typeface="Times New Roman"/>
                        <a:sym typeface="Times New Roman"/>
                      </a:endParaRPr>
                    </a:p>
                  </a:txBody>
                  <a:tcPr marL="96300" marR="96300" marT="46050" marB="46050"/>
                </a:tc>
                <a:tc>
                  <a:txBody>
                    <a:bodyPr/>
                    <a:lstStyle/>
                    <a:p>
                      <a:pPr marL="0" marR="0" lvl="0" indent="0" algn="ctr" rtl="0">
                        <a:spcBef>
                          <a:spcPts val="0"/>
                        </a:spcBef>
                        <a:spcAft>
                          <a:spcPts val="0"/>
                        </a:spcAft>
                        <a:buNone/>
                      </a:pPr>
                      <a:r>
                        <a:rPr lang="en-GB" sz="1400" u="none" strike="noStrike" cap="none"/>
                        <a:t>0.968 ± 0.009</a:t>
                      </a:r>
                      <a:endParaRPr sz="1700" u="none" strike="noStrike" cap="none">
                        <a:latin typeface="Times New Roman"/>
                        <a:ea typeface="Times New Roman"/>
                        <a:cs typeface="Times New Roman"/>
                        <a:sym typeface="Times New Roman"/>
                      </a:endParaRPr>
                    </a:p>
                  </a:txBody>
                  <a:tcPr marL="96300" marR="96300" marT="46050" marB="46050"/>
                </a:tc>
                <a:tc>
                  <a:txBody>
                    <a:bodyPr/>
                    <a:lstStyle/>
                    <a:p>
                      <a:pPr marL="0" marR="0" lvl="0" indent="0" algn="ctr" rtl="0">
                        <a:spcBef>
                          <a:spcPts val="0"/>
                        </a:spcBef>
                        <a:spcAft>
                          <a:spcPts val="0"/>
                        </a:spcAft>
                        <a:buNone/>
                      </a:pPr>
                      <a:r>
                        <a:rPr lang="en-GB" sz="1400" u="none" strike="noStrike" cap="none"/>
                        <a:t>0.978 ± 0.011</a:t>
                      </a:r>
                      <a:endParaRPr sz="1700" u="none" strike="noStrike" cap="none">
                        <a:latin typeface="Times New Roman"/>
                        <a:ea typeface="Times New Roman"/>
                        <a:cs typeface="Times New Roman"/>
                        <a:sym typeface="Times New Roman"/>
                      </a:endParaRPr>
                    </a:p>
                  </a:txBody>
                  <a:tcPr marL="96300" marR="96300" marT="46050" marB="46050"/>
                </a:tc>
                <a:tc>
                  <a:txBody>
                    <a:bodyPr/>
                    <a:lstStyle/>
                    <a:p>
                      <a:pPr marL="0" marR="0" lvl="0" indent="0" algn="ctr" rtl="0">
                        <a:spcBef>
                          <a:spcPts val="0"/>
                        </a:spcBef>
                        <a:spcAft>
                          <a:spcPts val="0"/>
                        </a:spcAft>
                        <a:buNone/>
                      </a:pPr>
                      <a:r>
                        <a:rPr lang="en-GB" sz="1400" u="none" strike="noStrike" cap="none"/>
                        <a:t>0.976 ± 0.008</a:t>
                      </a:r>
                      <a:endParaRPr sz="1700" u="none" strike="noStrike" cap="none">
                        <a:latin typeface="Times New Roman"/>
                        <a:ea typeface="Times New Roman"/>
                        <a:cs typeface="Times New Roman"/>
                        <a:sym typeface="Times New Roman"/>
                      </a:endParaRPr>
                    </a:p>
                  </a:txBody>
                  <a:tcPr marL="96300" marR="96300" marT="46050" marB="46050"/>
                </a:tc>
                <a:tc>
                  <a:txBody>
                    <a:bodyPr/>
                    <a:lstStyle/>
                    <a:p>
                      <a:pPr marL="0" marR="0" lvl="0" indent="0" algn="ctr" rtl="0">
                        <a:spcBef>
                          <a:spcPts val="0"/>
                        </a:spcBef>
                        <a:spcAft>
                          <a:spcPts val="0"/>
                        </a:spcAft>
                        <a:buNone/>
                      </a:pPr>
                      <a:r>
                        <a:rPr lang="en-GB" sz="1400" u="none" strike="noStrike" cap="none"/>
                        <a:t>0.978 ± 0.009</a:t>
                      </a:r>
                      <a:endParaRPr sz="1700" u="none" strike="noStrike" cap="none">
                        <a:latin typeface="Times New Roman"/>
                        <a:ea typeface="Times New Roman"/>
                        <a:cs typeface="Times New Roman"/>
                        <a:sym typeface="Times New Roman"/>
                      </a:endParaRPr>
                    </a:p>
                  </a:txBody>
                  <a:tcPr marL="96300" marR="96300" marT="46050" marB="46050"/>
                </a:tc>
                <a:extLst>
                  <a:ext uri="{0D108BD9-81ED-4DB2-BD59-A6C34878D82A}">
                    <a16:rowId xmlns:a16="http://schemas.microsoft.com/office/drawing/2014/main" val="10002"/>
                  </a:ext>
                </a:extLst>
              </a:tr>
              <a:tr h="352850">
                <a:tc>
                  <a:txBody>
                    <a:bodyPr/>
                    <a:lstStyle/>
                    <a:p>
                      <a:pPr marL="0" marR="0" lvl="0" indent="0" algn="ctr" rtl="0">
                        <a:spcBef>
                          <a:spcPts val="0"/>
                        </a:spcBef>
                        <a:spcAft>
                          <a:spcPts val="0"/>
                        </a:spcAft>
                        <a:buNone/>
                      </a:pPr>
                      <a:r>
                        <a:rPr lang="en-GB" sz="1400" u="none" strike="noStrike" cap="none"/>
                        <a:t>50</a:t>
                      </a:r>
                      <a:endParaRPr sz="1700" u="none" strike="noStrike" cap="none">
                        <a:latin typeface="Times New Roman"/>
                        <a:ea typeface="Times New Roman"/>
                        <a:cs typeface="Times New Roman"/>
                        <a:sym typeface="Times New Roman"/>
                      </a:endParaRPr>
                    </a:p>
                  </a:txBody>
                  <a:tcPr marL="96300" marR="96300" marT="46050" marB="46050" anchor="b"/>
                </a:tc>
                <a:tc>
                  <a:txBody>
                    <a:bodyPr/>
                    <a:lstStyle/>
                    <a:p>
                      <a:pPr marL="0" marR="0" lvl="0" indent="0" algn="ctr" rtl="0">
                        <a:spcBef>
                          <a:spcPts val="0"/>
                        </a:spcBef>
                        <a:spcAft>
                          <a:spcPts val="0"/>
                        </a:spcAft>
                        <a:buNone/>
                      </a:pPr>
                      <a:r>
                        <a:rPr lang="en-GB" sz="1400" u="none" strike="noStrike" cap="none"/>
                        <a:t>0.985 ± 0.006</a:t>
                      </a:r>
                      <a:endParaRPr sz="1700" u="none" strike="noStrike" cap="none">
                        <a:latin typeface="Times New Roman"/>
                        <a:ea typeface="Times New Roman"/>
                        <a:cs typeface="Times New Roman"/>
                        <a:sym typeface="Times New Roman"/>
                      </a:endParaRPr>
                    </a:p>
                  </a:txBody>
                  <a:tcPr marL="96300" marR="96300" marT="46050" marB="46050"/>
                </a:tc>
                <a:tc>
                  <a:txBody>
                    <a:bodyPr/>
                    <a:lstStyle/>
                    <a:p>
                      <a:pPr marL="0" marR="0" lvl="0" indent="0" algn="ctr" rtl="0">
                        <a:spcBef>
                          <a:spcPts val="0"/>
                        </a:spcBef>
                        <a:spcAft>
                          <a:spcPts val="0"/>
                        </a:spcAft>
                        <a:buNone/>
                      </a:pPr>
                      <a:r>
                        <a:rPr lang="en-GB" sz="1400" u="none" strike="noStrike" cap="none"/>
                        <a:t>0.982 ± 0.005</a:t>
                      </a:r>
                      <a:endParaRPr sz="1700" u="none" strike="noStrike" cap="none">
                        <a:latin typeface="Times New Roman"/>
                        <a:ea typeface="Times New Roman"/>
                        <a:cs typeface="Times New Roman"/>
                        <a:sym typeface="Times New Roman"/>
                      </a:endParaRPr>
                    </a:p>
                  </a:txBody>
                  <a:tcPr marL="96300" marR="96300" marT="46050" marB="46050"/>
                </a:tc>
                <a:tc>
                  <a:txBody>
                    <a:bodyPr/>
                    <a:lstStyle/>
                    <a:p>
                      <a:pPr marL="0" marR="0" lvl="0" indent="0" algn="ctr" rtl="0">
                        <a:spcBef>
                          <a:spcPts val="0"/>
                        </a:spcBef>
                        <a:spcAft>
                          <a:spcPts val="0"/>
                        </a:spcAft>
                        <a:buNone/>
                      </a:pPr>
                      <a:r>
                        <a:rPr lang="en-GB" sz="1400" u="none" strike="noStrike" cap="none"/>
                        <a:t>0.951 ± 0.011</a:t>
                      </a:r>
                      <a:endParaRPr sz="1700" u="none" strike="noStrike" cap="none">
                        <a:latin typeface="Times New Roman"/>
                        <a:ea typeface="Times New Roman"/>
                        <a:cs typeface="Times New Roman"/>
                        <a:sym typeface="Times New Roman"/>
                      </a:endParaRPr>
                    </a:p>
                  </a:txBody>
                  <a:tcPr marL="96300" marR="96300" marT="46050" marB="46050"/>
                </a:tc>
                <a:tc>
                  <a:txBody>
                    <a:bodyPr/>
                    <a:lstStyle/>
                    <a:p>
                      <a:pPr marL="0" marR="0" lvl="0" indent="0" algn="ctr" rtl="0">
                        <a:spcBef>
                          <a:spcPts val="0"/>
                        </a:spcBef>
                        <a:spcAft>
                          <a:spcPts val="0"/>
                        </a:spcAft>
                        <a:buNone/>
                      </a:pPr>
                      <a:r>
                        <a:rPr lang="en-GB" sz="1400" u="none" strike="noStrike" cap="none"/>
                        <a:t>0.964 ± 0.012</a:t>
                      </a:r>
                      <a:endParaRPr sz="1700" u="none" strike="noStrike" cap="none">
                        <a:latin typeface="Times New Roman"/>
                        <a:ea typeface="Times New Roman"/>
                        <a:cs typeface="Times New Roman"/>
                        <a:sym typeface="Times New Roman"/>
                      </a:endParaRPr>
                    </a:p>
                  </a:txBody>
                  <a:tcPr marL="96300" marR="96300" marT="46050" marB="46050"/>
                </a:tc>
                <a:tc>
                  <a:txBody>
                    <a:bodyPr/>
                    <a:lstStyle/>
                    <a:p>
                      <a:pPr marL="0" marR="0" lvl="0" indent="0" algn="ctr" rtl="0">
                        <a:spcBef>
                          <a:spcPts val="0"/>
                        </a:spcBef>
                        <a:spcAft>
                          <a:spcPts val="0"/>
                        </a:spcAft>
                        <a:buNone/>
                      </a:pPr>
                      <a:r>
                        <a:rPr lang="en-GB" sz="1400" u="none" strike="noStrike" cap="none"/>
                        <a:t>0.962 ± 0.009</a:t>
                      </a:r>
                      <a:endParaRPr sz="1700" u="none" strike="noStrike" cap="none">
                        <a:latin typeface="Times New Roman"/>
                        <a:ea typeface="Times New Roman"/>
                        <a:cs typeface="Times New Roman"/>
                        <a:sym typeface="Times New Roman"/>
                      </a:endParaRPr>
                    </a:p>
                  </a:txBody>
                  <a:tcPr marL="96300" marR="96300" marT="46050" marB="46050"/>
                </a:tc>
                <a:tc>
                  <a:txBody>
                    <a:bodyPr/>
                    <a:lstStyle/>
                    <a:p>
                      <a:pPr marL="0" marR="0" lvl="0" indent="0" algn="ctr" rtl="0">
                        <a:spcBef>
                          <a:spcPts val="0"/>
                        </a:spcBef>
                        <a:spcAft>
                          <a:spcPts val="0"/>
                        </a:spcAft>
                        <a:buNone/>
                      </a:pPr>
                      <a:r>
                        <a:rPr lang="en-GB" sz="1400" u="none" strike="noStrike" cap="none"/>
                        <a:t>0.964 ± 0.011</a:t>
                      </a:r>
                      <a:endParaRPr sz="1700" u="none" strike="noStrike" cap="none">
                        <a:latin typeface="Times New Roman"/>
                        <a:ea typeface="Times New Roman"/>
                        <a:cs typeface="Times New Roman"/>
                        <a:sym typeface="Times New Roman"/>
                      </a:endParaRPr>
                    </a:p>
                  </a:txBody>
                  <a:tcPr marL="96300" marR="96300" marT="46050" marB="46050"/>
                </a:tc>
                <a:extLst>
                  <a:ext uri="{0D108BD9-81ED-4DB2-BD59-A6C34878D82A}">
                    <a16:rowId xmlns:a16="http://schemas.microsoft.com/office/drawing/2014/main" val="10003"/>
                  </a:ext>
                </a:extLst>
              </a:tr>
              <a:tr h="352850">
                <a:tc>
                  <a:txBody>
                    <a:bodyPr/>
                    <a:lstStyle/>
                    <a:p>
                      <a:pPr marL="0" marR="0" lvl="0" indent="0" algn="ctr" rtl="0">
                        <a:spcBef>
                          <a:spcPts val="0"/>
                        </a:spcBef>
                        <a:spcAft>
                          <a:spcPts val="0"/>
                        </a:spcAft>
                        <a:buNone/>
                      </a:pPr>
                      <a:r>
                        <a:rPr lang="en-GB" sz="1400" u="none" strike="noStrike" cap="none"/>
                        <a:t>30</a:t>
                      </a:r>
                      <a:endParaRPr sz="1700" u="none" strike="noStrike" cap="none">
                        <a:latin typeface="Times New Roman"/>
                        <a:ea typeface="Times New Roman"/>
                        <a:cs typeface="Times New Roman"/>
                        <a:sym typeface="Times New Roman"/>
                      </a:endParaRPr>
                    </a:p>
                  </a:txBody>
                  <a:tcPr marL="96300" marR="96300" marT="46050" marB="46050" anchor="b"/>
                </a:tc>
                <a:tc>
                  <a:txBody>
                    <a:bodyPr/>
                    <a:lstStyle/>
                    <a:p>
                      <a:pPr marL="0" marR="0" lvl="0" indent="0" algn="ctr" rtl="0">
                        <a:spcBef>
                          <a:spcPts val="0"/>
                        </a:spcBef>
                        <a:spcAft>
                          <a:spcPts val="0"/>
                        </a:spcAft>
                        <a:buNone/>
                      </a:pPr>
                      <a:r>
                        <a:rPr lang="en-GB" sz="1400" u="none" strike="noStrike" cap="none"/>
                        <a:t>0.978 ± 0.008</a:t>
                      </a:r>
                      <a:endParaRPr sz="1700" u="none" strike="noStrike" cap="none">
                        <a:latin typeface="Times New Roman"/>
                        <a:ea typeface="Times New Roman"/>
                        <a:cs typeface="Times New Roman"/>
                        <a:sym typeface="Times New Roman"/>
                      </a:endParaRPr>
                    </a:p>
                  </a:txBody>
                  <a:tcPr marL="96300" marR="96300" marT="46050" marB="46050"/>
                </a:tc>
                <a:tc>
                  <a:txBody>
                    <a:bodyPr/>
                    <a:lstStyle/>
                    <a:p>
                      <a:pPr marL="0" marR="0" lvl="0" indent="0" algn="ctr" rtl="0">
                        <a:spcBef>
                          <a:spcPts val="0"/>
                        </a:spcBef>
                        <a:spcAft>
                          <a:spcPts val="0"/>
                        </a:spcAft>
                        <a:buNone/>
                      </a:pPr>
                      <a:r>
                        <a:rPr lang="en-GB" sz="1400" u="none" strike="noStrike" cap="none"/>
                        <a:t>0.972 ± 0.008</a:t>
                      </a:r>
                      <a:endParaRPr sz="1700" u="none" strike="noStrike" cap="none">
                        <a:latin typeface="Times New Roman"/>
                        <a:ea typeface="Times New Roman"/>
                        <a:cs typeface="Times New Roman"/>
                        <a:sym typeface="Times New Roman"/>
                      </a:endParaRPr>
                    </a:p>
                  </a:txBody>
                  <a:tcPr marL="96300" marR="96300" marT="46050" marB="46050"/>
                </a:tc>
                <a:tc>
                  <a:txBody>
                    <a:bodyPr/>
                    <a:lstStyle/>
                    <a:p>
                      <a:pPr marL="0" marR="0" lvl="0" indent="0" algn="ctr" rtl="0">
                        <a:spcBef>
                          <a:spcPts val="0"/>
                        </a:spcBef>
                        <a:spcAft>
                          <a:spcPts val="0"/>
                        </a:spcAft>
                        <a:buNone/>
                      </a:pPr>
                      <a:r>
                        <a:rPr lang="en-GB" sz="1400" u="none" strike="noStrike" cap="none"/>
                        <a:t>0.935 ± 0.011</a:t>
                      </a:r>
                      <a:endParaRPr sz="1700" u="none" strike="noStrike" cap="none">
                        <a:latin typeface="Times New Roman"/>
                        <a:ea typeface="Times New Roman"/>
                        <a:cs typeface="Times New Roman"/>
                        <a:sym typeface="Times New Roman"/>
                      </a:endParaRPr>
                    </a:p>
                  </a:txBody>
                  <a:tcPr marL="96300" marR="96300" marT="46050" marB="46050"/>
                </a:tc>
                <a:tc>
                  <a:txBody>
                    <a:bodyPr/>
                    <a:lstStyle/>
                    <a:p>
                      <a:pPr marL="0" marR="0" lvl="0" indent="0" algn="ctr" rtl="0">
                        <a:spcBef>
                          <a:spcPts val="0"/>
                        </a:spcBef>
                        <a:spcAft>
                          <a:spcPts val="0"/>
                        </a:spcAft>
                        <a:buNone/>
                      </a:pPr>
                      <a:r>
                        <a:rPr lang="en-GB" sz="1400" u="none" strike="noStrike" cap="none"/>
                        <a:t>0.953 ± 0.015</a:t>
                      </a:r>
                      <a:endParaRPr sz="1700" u="none" strike="noStrike" cap="none">
                        <a:latin typeface="Times New Roman"/>
                        <a:ea typeface="Times New Roman"/>
                        <a:cs typeface="Times New Roman"/>
                        <a:sym typeface="Times New Roman"/>
                      </a:endParaRPr>
                    </a:p>
                  </a:txBody>
                  <a:tcPr marL="96300" marR="96300" marT="46050" marB="46050"/>
                </a:tc>
                <a:tc>
                  <a:txBody>
                    <a:bodyPr/>
                    <a:lstStyle/>
                    <a:p>
                      <a:pPr marL="0" marR="0" lvl="0" indent="0" algn="ctr" rtl="0">
                        <a:spcBef>
                          <a:spcPts val="0"/>
                        </a:spcBef>
                        <a:spcAft>
                          <a:spcPts val="0"/>
                        </a:spcAft>
                        <a:buNone/>
                      </a:pPr>
                      <a:r>
                        <a:rPr lang="en-GB" sz="1400" u="none" strike="noStrike" cap="none"/>
                        <a:t>0.948 ± 0.011</a:t>
                      </a:r>
                      <a:endParaRPr sz="1700" u="none" strike="noStrike" cap="none">
                        <a:latin typeface="Times New Roman"/>
                        <a:ea typeface="Times New Roman"/>
                        <a:cs typeface="Times New Roman"/>
                        <a:sym typeface="Times New Roman"/>
                      </a:endParaRPr>
                    </a:p>
                  </a:txBody>
                  <a:tcPr marL="96300" marR="96300" marT="46050" marB="46050"/>
                </a:tc>
                <a:tc>
                  <a:txBody>
                    <a:bodyPr/>
                    <a:lstStyle/>
                    <a:p>
                      <a:pPr marL="0" marR="0" lvl="0" indent="0" algn="ctr" rtl="0">
                        <a:spcBef>
                          <a:spcPts val="0"/>
                        </a:spcBef>
                        <a:spcAft>
                          <a:spcPts val="0"/>
                        </a:spcAft>
                        <a:buNone/>
                      </a:pPr>
                      <a:r>
                        <a:rPr lang="en-GB" sz="1400" u="none" strike="noStrike" cap="none"/>
                        <a:t>0.948 ± 0.013</a:t>
                      </a:r>
                      <a:endParaRPr sz="1700" u="none" strike="noStrike" cap="none">
                        <a:latin typeface="Times New Roman"/>
                        <a:ea typeface="Times New Roman"/>
                        <a:cs typeface="Times New Roman"/>
                        <a:sym typeface="Times New Roman"/>
                      </a:endParaRPr>
                    </a:p>
                  </a:txBody>
                  <a:tcPr marL="96300" marR="96300" marT="46050" marB="46050"/>
                </a:tc>
                <a:extLst>
                  <a:ext uri="{0D108BD9-81ED-4DB2-BD59-A6C34878D82A}">
                    <a16:rowId xmlns:a16="http://schemas.microsoft.com/office/drawing/2014/main" val="10004"/>
                  </a:ext>
                </a:extLst>
              </a:tr>
              <a:tr h="352850">
                <a:tc>
                  <a:txBody>
                    <a:bodyPr/>
                    <a:lstStyle/>
                    <a:p>
                      <a:pPr marL="0" marR="0" lvl="0" indent="0" algn="ctr" rtl="0">
                        <a:spcBef>
                          <a:spcPts val="0"/>
                        </a:spcBef>
                        <a:spcAft>
                          <a:spcPts val="0"/>
                        </a:spcAft>
                        <a:buNone/>
                      </a:pPr>
                      <a:r>
                        <a:rPr lang="en-GB" sz="1400" u="none" strike="noStrike" cap="none"/>
                        <a:t>20</a:t>
                      </a:r>
                      <a:endParaRPr sz="1700" u="none" strike="noStrike" cap="none">
                        <a:latin typeface="Times New Roman"/>
                        <a:ea typeface="Times New Roman"/>
                        <a:cs typeface="Times New Roman"/>
                        <a:sym typeface="Times New Roman"/>
                      </a:endParaRPr>
                    </a:p>
                  </a:txBody>
                  <a:tcPr marL="96300" marR="96300" marT="46050" marB="46050" anchor="b"/>
                </a:tc>
                <a:tc>
                  <a:txBody>
                    <a:bodyPr/>
                    <a:lstStyle/>
                    <a:p>
                      <a:pPr marL="0" marR="0" lvl="0" indent="0" algn="ctr" rtl="0">
                        <a:spcBef>
                          <a:spcPts val="0"/>
                        </a:spcBef>
                        <a:spcAft>
                          <a:spcPts val="0"/>
                        </a:spcAft>
                        <a:buNone/>
                      </a:pPr>
                      <a:r>
                        <a:rPr lang="en-GB" sz="1400" u="none" strike="noStrike" cap="none"/>
                        <a:t>0.969 ± 0.008</a:t>
                      </a:r>
                      <a:endParaRPr sz="1700" u="none" strike="noStrike" cap="none">
                        <a:latin typeface="Times New Roman"/>
                        <a:ea typeface="Times New Roman"/>
                        <a:cs typeface="Times New Roman"/>
                        <a:sym typeface="Times New Roman"/>
                      </a:endParaRPr>
                    </a:p>
                  </a:txBody>
                  <a:tcPr marL="96300" marR="96300" marT="46050" marB="46050"/>
                </a:tc>
                <a:tc>
                  <a:txBody>
                    <a:bodyPr/>
                    <a:lstStyle/>
                    <a:p>
                      <a:pPr marL="0" marR="0" lvl="0" indent="0" algn="ctr" rtl="0">
                        <a:spcBef>
                          <a:spcPts val="0"/>
                        </a:spcBef>
                        <a:spcAft>
                          <a:spcPts val="0"/>
                        </a:spcAft>
                        <a:buNone/>
                      </a:pPr>
                      <a:r>
                        <a:rPr lang="en-GB" sz="1400" u="none" strike="noStrike" cap="none"/>
                        <a:t>0.961 ± 0.011</a:t>
                      </a:r>
                      <a:endParaRPr sz="1700" u="none" strike="noStrike" cap="none">
                        <a:latin typeface="Times New Roman"/>
                        <a:ea typeface="Times New Roman"/>
                        <a:cs typeface="Times New Roman"/>
                        <a:sym typeface="Times New Roman"/>
                      </a:endParaRPr>
                    </a:p>
                  </a:txBody>
                  <a:tcPr marL="96300" marR="96300" marT="46050" marB="46050"/>
                </a:tc>
                <a:tc>
                  <a:txBody>
                    <a:bodyPr/>
                    <a:lstStyle/>
                    <a:p>
                      <a:pPr marL="0" marR="0" lvl="0" indent="0" algn="ctr" rtl="0">
                        <a:spcBef>
                          <a:spcPts val="0"/>
                        </a:spcBef>
                        <a:spcAft>
                          <a:spcPts val="0"/>
                        </a:spcAft>
                        <a:buNone/>
                      </a:pPr>
                      <a:r>
                        <a:rPr lang="en-GB" sz="1400" u="none" strike="noStrike" cap="none"/>
                        <a:t>0.918 ± 0.012</a:t>
                      </a:r>
                      <a:endParaRPr sz="1700" u="none" strike="noStrike" cap="none">
                        <a:latin typeface="Times New Roman"/>
                        <a:ea typeface="Times New Roman"/>
                        <a:cs typeface="Times New Roman"/>
                        <a:sym typeface="Times New Roman"/>
                      </a:endParaRPr>
                    </a:p>
                  </a:txBody>
                  <a:tcPr marL="96300" marR="96300" marT="46050" marB="46050"/>
                </a:tc>
                <a:tc>
                  <a:txBody>
                    <a:bodyPr/>
                    <a:lstStyle/>
                    <a:p>
                      <a:pPr marL="0" marR="0" lvl="0" indent="0" algn="ctr" rtl="0">
                        <a:spcBef>
                          <a:spcPts val="0"/>
                        </a:spcBef>
                        <a:spcAft>
                          <a:spcPts val="0"/>
                        </a:spcAft>
                        <a:buNone/>
                      </a:pPr>
                      <a:r>
                        <a:rPr lang="en-GB" sz="1400" u="none" strike="noStrike" cap="none"/>
                        <a:t>0.938 ± 0.018</a:t>
                      </a:r>
                      <a:endParaRPr sz="1700" u="none" strike="noStrike" cap="none">
                        <a:latin typeface="Times New Roman"/>
                        <a:ea typeface="Times New Roman"/>
                        <a:cs typeface="Times New Roman"/>
                        <a:sym typeface="Times New Roman"/>
                      </a:endParaRPr>
                    </a:p>
                  </a:txBody>
                  <a:tcPr marL="96300" marR="96300" marT="46050" marB="46050"/>
                </a:tc>
                <a:tc>
                  <a:txBody>
                    <a:bodyPr/>
                    <a:lstStyle/>
                    <a:p>
                      <a:pPr marL="0" marR="0" lvl="0" indent="0" algn="ctr" rtl="0">
                        <a:spcBef>
                          <a:spcPts val="0"/>
                        </a:spcBef>
                        <a:spcAft>
                          <a:spcPts val="0"/>
                        </a:spcAft>
                        <a:buNone/>
                      </a:pPr>
                      <a:r>
                        <a:rPr lang="en-GB" sz="1400" u="none" strike="noStrike" cap="none"/>
                        <a:t>0.932 ± 0.011</a:t>
                      </a:r>
                      <a:endParaRPr sz="1700" u="none" strike="noStrike" cap="none">
                        <a:latin typeface="Times New Roman"/>
                        <a:ea typeface="Times New Roman"/>
                        <a:cs typeface="Times New Roman"/>
                        <a:sym typeface="Times New Roman"/>
                      </a:endParaRPr>
                    </a:p>
                  </a:txBody>
                  <a:tcPr marL="96300" marR="96300" marT="46050" marB="46050"/>
                </a:tc>
                <a:tc>
                  <a:txBody>
                    <a:bodyPr/>
                    <a:lstStyle/>
                    <a:p>
                      <a:pPr marL="0" marR="0" lvl="0" indent="0" algn="ctr" rtl="0">
                        <a:spcBef>
                          <a:spcPts val="0"/>
                        </a:spcBef>
                        <a:spcAft>
                          <a:spcPts val="0"/>
                        </a:spcAft>
                        <a:buNone/>
                      </a:pPr>
                      <a:r>
                        <a:rPr lang="en-GB" sz="1400" u="none" strike="noStrike" cap="none"/>
                        <a:t>0.929± 0.014</a:t>
                      </a:r>
                      <a:endParaRPr sz="1700" u="none" strike="noStrike" cap="none">
                        <a:latin typeface="Times New Roman"/>
                        <a:ea typeface="Times New Roman"/>
                        <a:cs typeface="Times New Roman"/>
                        <a:sym typeface="Times New Roman"/>
                      </a:endParaRPr>
                    </a:p>
                  </a:txBody>
                  <a:tcPr marL="96300" marR="96300" marT="46050" marB="46050"/>
                </a:tc>
                <a:extLst>
                  <a:ext uri="{0D108BD9-81ED-4DB2-BD59-A6C34878D82A}">
                    <a16:rowId xmlns:a16="http://schemas.microsoft.com/office/drawing/2014/main" val="10005"/>
                  </a:ext>
                </a:extLst>
              </a:tr>
              <a:tr h="352850">
                <a:tc>
                  <a:txBody>
                    <a:bodyPr/>
                    <a:lstStyle/>
                    <a:p>
                      <a:pPr marL="0" marR="0" lvl="0" indent="0" algn="ctr" rtl="0">
                        <a:spcBef>
                          <a:spcPts val="0"/>
                        </a:spcBef>
                        <a:spcAft>
                          <a:spcPts val="0"/>
                        </a:spcAft>
                        <a:buNone/>
                      </a:pPr>
                      <a:r>
                        <a:rPr lang="en-GB" sz="1400" u="none" strike="noStrike" cap="none"/>
                        <a:t>10</a:t>
                      </a:r>
                      <a:endParaRPr sz="1700" u="none" strike="noStrike" cap="none">
                        <a:latin typeface="Times New Roman"/>
                        <a:ea typeface="Times New Roman"/>
                        <a:cs typeface="Times New Roman"/>
                        <a:sym typeface="Times New Roman"/>
                      </a:endParaRPr>
                    </a:p>
                  </a:txBody>
                  <a:tcPr marL="96300" marR="96300" marT="46050" marB="46050" anchor="b"/>
                </a:tc>
                <a:tc>
                  <a:txBody>
                    <a:bodyPr/>
                    <a:lstStyle/>
                    <a:p>
                      <a:pPr marL="0" marR="0" lvl="0" indent="0" algn="ctr" rtl="0">
                        <a:spcBef>
                          <a:spcPts val="0"/>
                        </a:spcBef>
                        <a:spcAft>
                          <a:spcPts val="0"/>
                        </a:spcAft>
                        <a:buNone/>
                      </a:pPr>
                      <a:r>
                        <a:rPr lang="en-GB" sz="1400" u="none" strike="noStrike" cap="none"/>
                        <a:t>0.948 ± 0.009</a:t>
                      </a:r>
                      <a:endParaRPr sz="1700" u="none" strike="noStrike" cap="none">
                        <a:latin typeface="Times New Roman"/>
                        <a:ea typeface="Times New Roman"/>
                        <a:cs typeface="Times New Roman"/>
                        <a:sym typeface="Times New Roman"/>
                      </a:endParaRPr>
                    </a:p>
                  </a:txBody>
                  <a:tcPr marL="96300" marR="96300" marT="46050" marB="46050"/>
                </a:tc>
                <a:tc>
                  <a:txBody>
                    <a:bodyPr/>
                    <a:lstStyle/>
                    <a:p>
                      <a:pPr marL="0" marR="0" lvl="0" indent="0" algn="ctr" rtl="0">
                        <a:spcBef>
                          <a:spcPts val="0"/>
                        </a:spcBef>
                        <a:spcAft>
                          <a:spcPts val="0"/>
                        </a:spcAft>
                        <a:buNone/>
                      </a:pPr>
                      <a:r>
                        <a:rPr lang="en-GB" sz="1400" u="none" strike="noStrike" cap="none"/>
                        <a:t>0.938 ± 0.021</a:t>
                      </a:r>
                      <a:endParaRPr sz="1700" u="none" strike="noStrike" cap="none">
                        <a:latin typeface="Times New Roman"/>
                        <a:ea typeface="Times New Roman"/>
                        <a:cs typeface="Times New Roman"/>
                        <a:sym typeface="Times New Roman"/>
                      </a:endParaRPr>
                    </a:p>
                  </a:txBody>
                  <a:tcPr marL="96300" marR="96300" marT="46050" marB="46050"/>
                </a:tc>
                <a:tc>
                  <a:txBody>
                    <a:bodyPr/>
                    <a:lstStyle/>
                    <a:p>
                      <a:pPr marL="0" marR="0" lvl="0" indent="0" algn="ctr" rtl="0">
                        <a:spcBef>
                          <a:spcPts val="0"/>
                        </a:spcBef>
                        <a:spcAft>
                          <a:spcPts val="0"/>
                        </a:spcAft>
                        <a:buNone/>
                      </a:pPr>
                      <a:r>
                        <a:rPr lang="en-GB" sz="1400" u="none" strike="noStrike" cap="none"/>
                        <a:t>0.873 ± 0.015</a:t>
                      </a:r>
                      <a:endParaRPr sz="1700" u="none" strike="noStrike" cap="none">
                        <a:latin typeface="Times New Roman"/>
                        <a:ea typeface="Times New Roman"/>
                        <a:cs typeface="Times New Roman"/>
                        <a:sym typeface="Times New Roman"/>
                      </a:endParaRPr>
                    </a:p>
                  </a:txBody>
                  <a:tcPr marL="96300" marR="96300" marT="46050" marB="46050"/>
                </a:tc>
                <a:tc>
                  <a:txBody>
                    <a:bodyPr/>
                    <a:lstStyle/>
                    <a:p>
                      <a:pPr marL="0" marR="0" lvl="0" indent="0" algn="ctr" rtl="0">
                        <a:spcBef>
                          <a:spcPts val="0"/>
                        </a:spcBef>
                        <a:spcAft>
                          <a:spcPts val="0"/>
                        </a:spcAft>
                        <a:buNone/>
                      </a:pPr>
                      <a:r>
                        <a:rPr lang="en-GB" sz="1400" u="none" strike="noStrike" cap="none"/>
                        <a:t>0.893 ± 0.026</a:t>
                      </a:r>
                      <a:endParaRPr sz="1700" u="none" strike="noStrike" cap="none">
                        <a:latin typeface="Times New Roman"/>
                        <a:ea typeface="Times New Roman"/>
                        <a:cs typeface="Times New Roman"/>
                        <a:sym typeface="Times New Roman"/>
                      </a:endParaRPr>
                    </a:p>
                  </a:txBody>
                  <a:tcPr marL="96300" marR="96300" marT="46050" marB="46050"/>
                </a:tc>
                <a:tc>
                  <a:txBody>
                    <a:bodyPr/>
                    <a:lstStyle/>
                    <a:p>
                      <a:pPr marL="0" marR="0" lvl="0" indent="0" algn="ctr" rtl="0">
                        <a:spcBef>
                          <a:spcPts val="0"/>
                        </a:spcBef>
                        <a:spcAft>
                          <a:spcPts val="0"/>
                        </a:spcAft>
                        <a:buNone/>
                      </a:pPr>
                      <a:r>
                        <a:rPr lang="en-GB" sz="1400" u="none" strike="noStrike" cap="none"/>
                        <a:t>0.891 ± 0.013</a:t>
                      </a:r>
                      <a:endParaRPr sz="1700" u="none" strike="noStrike" cap="none">
                        <a:latin typeface="Times New Roman"/>
                        <a:ea typeface="Times New Roman"/>
                        <a:cs typeface="Times New Roman"/>
                        <a:sym typeface="Times New Roman"/>
                      </a:endParaRPr>
                    </a:p>
                  </a:txBody>
                  <a:tcPr marL="96300" marR="96300" marT="46050" marB="46050"/>
                </a:tc>
                <a:tc>
                  <a:txBody>
                    <a:bodyPr/>
                    <a:lstStyle/>
                    <a:p>
                      <a:pPr marL="0" marR="0" lvl="0" indent="0" algn="ctr" rtl="0">
                        <a:spcBef>
                          <a:spcPts val="0"/>
                        </a:spcBef>
                        <a:spcAft>
                          <a:spcPts val="0"/>
                        </a:spcAft>
                        <a:buNone/>
                      </a:pPr>
                      <a:r>
                        <a:rPr lang="en-GB" sz="1400" u="none" strike="noStrike" cap="none"/>
                        <a:t>0.883 ± 0.017</a:t>
                      </a:r>
                      <a:endParaRPr sz="1700" u="none" strike="noStrike" cap="none">
                        <a:latin typeface="Times New Roman"/>
                        <a:ea typeface="Times New Roman"/>
                        <a:cs typeface="Times New Roman"/>
                        <a:sym typeface="Times New Roman"/>
                      </a:endParaRPr>
                    </a:p>
                  </a:txBody>
                  <a:tcPr marL="96300" marR="96300" marT="46050" marB="46050"/>
                </a:tc>
                <a:extLst>
                  <a:ext uri="{0D108BD9-81ED-4DB2-BD59-A6C34878D82A}">
                    <a16:rowId xmlns:a16="http://schemas.microsoft.com/office/drawing/2014/main" val="10006"/>
                  </a:ext>
                </a:extLst>
              </a:tr>
              <a:tr h="352850">
                <a:tc>
                  <a:txBody>
                    <a:bodyPr/>
                    <a:lstStyle/>
                    <a:p>
                      <a:pPr marL="0" marR="0" lvl="0" indent="0" algn="ctr" rtl="0">
                        <a:spcBef>
                          <a:spcPts val="0"/>
                        </a:spcBef>
                        <a:spcAft>
                          <a:spcPts val="0"/>
                        </a:spcAft>
                        <a:buNone/>
                      </a:pPr>
                      <a:r>
                        <a:rPr lang="en-GB" sz="1400" u="none" strike="noStrike" cap="none"/>
                        <a:t>7</a:t>
                      </a:r>
                      <a:endParaRPr sz="1700" u="none" strike="noStrike" cap="none">
                        <a:latin typeface="Times New Roman"/>
                        <a:ea typeface="Times New Roman"/>
                        <a:cs typeface="Times New Roman"/>
                        <a:sym typeface="Times New Roman"/>
                      </a:endParaRPr>
                    </a:p>
                  </a:txBody>
                  <a:tcPr marL="96300" marR="96300" marT="46050" marB="46050" anchor="b"/>
                </a:tc>
                <a:tc>
                  <a:txBody>
                    <a:bodyPr/>
                    <a:lstStyle/>
                    <a:p>
                      <a:pPr marL="0" marR="0" lvl="0" indent="0" algn="ctr" rtl="0">
                        <a:spcBef>
                          <a:spcPts val="0"/>
                        </a:spcBef>
                        <a:spcAft>
                          <a:spcPts val="0"/>
                        </a:spcAft>
                        <a:buNone/>
                      </a:pPr>
                      <a:r>
                        <a:rPr lang="en-GB" sz="1400" u="none" strike="noStrike" cap="none"/>
                        <a:t>0.935 ± 0.010</a:t>
                      </a:r>
                      <a:endParaRPr sz="1700" u="none" strike="noStrike" cap="none">
                        <a:latin typeface="Times New Roman"/>
                        <a:ea typeface="Times New Roman"/>
                        <a:cs typeface="Times New Roman"/>
                        <a:sym typeface="Times New Roman"/>
                      </a:endParaRPr>
                    </a:p>
                  </a:txBody>
                  <a:tcPr marL="96300" marR="96300" marT="46050" marB="46050"/>
                </a:tc>
                <a:tc>
                  <a:txBody>
                    <a:bodyPr/>
                    <a:lstStyle/>
                    <a:p>
                      <a:pPr marL="0" marR="0" lvl="0" indent="0" algn="ctr" rtl="0">
                        <a:spcBef>
                          <a:spcPts val="0"/>
                        </a:spcBef>
                        <a:spcAft>
                          <a:spcPts val="0"/>
                        </a:spcAft>
                        <a:buNone/>
                      </a:pPr>
                      <a:r>
                        <a:rPr lang="en-GB" sz="1400" u="none" strike="noStrike" cap="none"/>
                        <a:t>0.920 ± 0.022</a:t>
                      </a:r>
                      <a:endParaRPr sz="1700" u="none" strike="noStrike" cap="none">
                        <a:latin typeface="Times New Roman"/>
                        <a:ea typeface="Times New Roman"/>
                        <a:cs typeface="Times New Roman"/>
                        <a:sym typeface="Times New Roman"/>
                      </a:endParaRPr>
                    </a:p>
                  </a:txBody>
                  <a:tcPr marL="96300" marR="96300" marT="46050" marB="46050"/>
                </a:tc>
                <a:tc>
                  <a:txBody>
                    <a:bodyPr/>
                    <a:lstStyle/>
                    <a:p>
                      <a:pPr marL="0" marR="0" lvl="0" indent="0" algn="ctr" rtl="0">
                        <a:spcBef>
                          <a:spcPts val="0"/>
                        </a:spcBef>
                        <a:spcAft>
                          <a:spcPts val="0"/>
                        </a:spcAft>
                        <a:buNone/>
                      </a:pPr>
                      <a:r>
                        <a:rPr lang="en-GB" sz="1400" u="none" strike="noStrike" cap="none"/>
                        <a:t>0.837 ± 0.019</a:t>
                      </a:r>
                      <a:endParaRPr sz="1700" u="none" strike="noStrike" cap="none">
                        <a:latin typeface="Times New Roman"/>
                        <a:ea typeface="Times New Roman"/>
                        <a:cs typeface="Times New Roman"/>
                        <a:sym typeface="Times New Roman"/>
                      </a:endParaRPr>
                    </a:p>
                  </a:txBody>
                  <a:tcPr marL="96300" marR="96300" marT="46050" marB="46050"/>
                </a:tc>
                <a:tc>
                  <a:txBody>
                    <a:bodyPr/>
                    <a:lstStyle/>
                    <a:p>
                      <a:pPr marL="0" marR="0" lvl="0" indent="0" algn="ctr" rtl="0">
                        <a:spcBef>
                          <a:spcPts val="0"/>
                        </a:spcBef>
                        <a:spcAft>
                          <a:spcPts val="0"/>
                        </a:spcAft>
                        <a:buNone/>
                      </a:pPr>
                      <a:r>
                        <a:rPr lang="en-GB" sz="1400" u="none" strike="noStrike" cap="none"/>
                        <a:t>0.858 ± 0.029</a:t>
                      </a:r>
                      <a:endParaRPr sz="1700" u="none" strike="noStrike" cap="none">
                        <a:latin typeface="Times New Roman"/>
                        <a:ea typeface="Times New Roman"/>
                        <a:cs typeface="Times New Roman"/>
                        <a:sym typeface="Times New Roman"/>
                      </a:endParaRPr>
                    </a:p>
                  </a:txBody>
                  <a:tcPr marL="96300" marR="96300" marT="46050" marB="46050"/>
                </a:tc>
                <a:tc>
                  <a:txBody>
                    <a:bodyPr/>
                    <a:lstStyle/>
                    <a:p>
                      <a:pPr marL="0" marR="0" lvl="0" indent="0" algn="ctr" rtl="0">
                        <a:spcBef>
                          <a:spcPts val="0"/>
                        </a:spcBef>
                        <a:spcAft>
                          <a:spcPts val="0"/>
                        </a:spcAft>
                        <a:buNone/>
                      </a:pPr>
                      <a:r>
                        <a:rPr lang="en-GB" sz="1400" u="none" strike="noStrike" cap="none"/>
                        <a:t>0.861 ± 0.014</a:t>
                      </a:r>
                      <a:endParaRPr sz="1700" u="none" strike="noStrike" cap="none">
                        <a:latin typeface="Times New Roman"/>
                        <a:ea typeface="Times New Roman"/>
                        <a:cs typeface="Times New Roman"/>
                        <a:sym typeface="Times New Roman"/>
                      </a:endParaRPr>
                    </a:p>
                  </a:txBody>
                  <a:tcPr marL="96300" marR="96300" marT="46050" marB="46050"/>
                </a:tc>
                <a:tc>
                  <a:txBody>
                    <a:bodyPr/>
                    <a:lstStyle/>
                    <a:p>
                      <a:pPr marL="0" marR="0" lvl="0" indent="0" algn="ctr" rtl="0">
                        <a:spcBef>
                          <a:spcPts val="0"/>
                        </a:spcBef>
                        <a:spcAft>
                          <a:spcPts val="0"/>
                        </a:spcAft>
                        <a:buNone/>
                      </a:pPr>
                      <a:r>
                        <a:rPr lang="en-GB" sz="1400" u="none" strike="noStrike" cap="none"/>
                        <a:t>0.848 ± 0.020</a:t>
                      </a:r>
                      <a:endParaRPr sz="1700" u="none" strike="noStrike" cap="none">
                        <a:latin typeface="Times New Roman"/>
                        <a:ea typeface="Times New Roman"/>
                        <a:cs typeface="Times New Roman"/>
                        <a:sym typeface="Times New Roman"/>
                      </a:endParaRPr>
                    </a:p>
                  </a:txBody>
                  <a:tcPr marL="96300" marR="96300" marT="46050" marB="46050"/>
                </a:tc>
                <a:extLst>
                  <a:ext uri="{0D108BD9-81ED-4DB2-BD59-A6C34878D82A}">
                    <a16:rowId xmlns:a16="http://schemas.microsoft.com/office/drawing/2014/main" val="10007"/>
                  </a:ext>
                </a:extLst>
              </a:tr>
              <a:tr h="352850">
                <a:tc>
                  <a:txBody>
                    <a:bodyPr/>
                    <a:lstStyle/>
                    <a:p>
                      <a:pPr marL="0" marR="0" lvl="0" indent="0" algn="ctr" rtl="0">
                        <a:spcBef>
                          <a:spcPts val="0"/>
                        </a:spcBef>
                        <a:spcAft>
                          <a:spcPts val="0"/>
                        </a:spcAft>
                        <a:buNone/>
                      </a:pPr>
                      <a:r>
                        <a:rPr lang="en-GB" sz="1400" u="none" strike="noStrike" cap="none"/>
                        <a:t>5</a:t>
                      </a:r>
                      <a:endParaRPr sz="1700" u="none" strike="noStrike" cap="none">
                        <a:latin typeface="Times New Roman"/>
                        <a:ea typeface="Times New Roman"/>
                        <a:cs typeface="Times New Roman"/>
                        <a:sym typeface="Times New Roman"/>
                      </a:endParaRPr>
                    </a:p>
                  </a:txBody>
                  <a:tcPr marL="96300" marR="96300" marT="46050" marB="46050" anchor="b"/>
                </a:tc>
                <a:tc>
                  <a:txBody>
                    <a:bodyPr/>
                    <a:lstStyle/>
                    <a:p>
                      <a:pPr marL="0" marR="0" lvl="0" indent="0" algn="ctr" rtl="0">
                        <a:spcBef>
                          <a:spcPts val="0"/>
                        </a:spcBef>
                        <a:spcAft>
                          <a:spcPts val="0"/>
                        </a:spcAft>
                        <a:buNone/>
                      </a:pPr>
                      <a:r>
                        <a:rPr lang="en-GB" sz="1400" u="none" strike="noStrike" cap="none"/>
                        <a:t>0.916 ± 0.012</a:t>
                      </a:r>
                      <a:endParaRPr sz="1700" u="none" strike="noStrike" cap="none">
                        <a:latin typeface="Times New Roman"/>
                        <a:ea typeface="Times New Roman"/>
                        <a:cs typeface="Times New Roman"/>
                        <a:sym typeface="Times New Roman"/>
                      </a:endParaRPr>
                    </a:p>
                  </a:txBody>
                  <a:tcPr marL="96300" marR="96300" marT="46050" marB="46050"/>
                </a:tc>
                <a:tc>
                  <a:txBody>
                    <a:bodyPr/>
                    <a:lstStyle/>
                    <a:p>
                      <a:pPr marL="0" marR="0" lvl="0" indent="0" algn="ctr" rtl="0">
                        <a:spcBef>
                          <a:spcPts val="0"/>
                        </a:spcBef>
                        <a:spcAft>
                          <a:spcPts val="0"/>
                        </a:spcAft>
                        <a:buNone/>
                      </a:pPr>
                      <a:r>
                        <a:rPr lang="en-GB" sz="1400" u="none" strike="noStrike" cap="none"/>
                        <a:t>0.889 ± 0.021</a:t>
                      </a:r>
                      <a:endParaRPr sz="1700" u="none" strike="noStrike" cap="none">
                        <a:latin typeface="Times New Roman"/>
                        <a:ea typeface="Times New Roman"/>
                        <a:cs typeface="Times New Roman"/>
                        <a:sym typeface="Times New Roman"/>
                      </a:endParaRPr>
                    </a:p>
                  </a:txBody>
                  <a:tcPr marL="96300" marR="96300" marT="46050" marB="46050"/>
                </a:tc>
                <a:tc>
                  <a:txBody>
                    <a:bodyPr/>
                    <a:lstStyle/>
                    <a:p>
                      <a:pPr marL="0" marR="0" lvl="0" indent="0" algn="ctr" rtl="0">
                        <a:spcBef>
                          <a:spcPts val="0"/>
                        </a:spcBef>
                        <a:spcAft>
                          <a:spcPts val="0"/>
                        </a:spcAft>
                        <a:buNone/>
                      </a:pPr>
                      <a:r>
                        <a:rPr lang="en-GB" sz="1400" u="none" strike="noStrike" cap="none"/>
                        <a:t>0.794 ± 0.023</a:t>
                      </a:r>
                      <a:endParaRPr sz="1700" u="none" strike="noStrike" cap="none">
                        <a:latin typeface="Times New Roman"/>
                        <a:ea typeface="Times New Roman"/>
                        <a:cs typeface="Times New Roman"/>
                        <a:sym typeface="Times New Roman"/>
                      </a:endParaRPr>
                    </a:p>
                  </a:txBody>
                  <a:tcPr marL="96300" marR="96300" marT="46050" marB="46050"/>
                </a:tc>
                <a:tc>
                  <a:txBody>
                    <a:bodyPr/>
                    <a:lstStyle/>
                    <a:p>
                      <a:pPr marL="0" marR="0" lvl="0" indent="0" algn="ctr" rtl="0">
                        <a:spcBef>
                          <a:spcPts val="0"/>
                        </a:spcBef>
                        <a:spcAft>
                          <a:spcPts val="0"/>
                        </a:spcAft>
                        <a:buNone/>
                      </a:pPr>
                      <a:r>
                        <a:rPr lang="en-GB" sz="1400" u="none" strike="noStrike" cap="none"/>
                        <a:t>0.817 ± 0.034</a:t>
                      </a:r>
                      <a:endParaRPr sz="1700" u="none" strike="noStrike" cap="none">
                        <a:latin typeface="Times New Roman"/>
                        <a:ea typeface="Times New Roman"/>
                        <a:cs typeface="Times New Roman"/>
                        <a:sym typeface="Times New Roman"/>
                      </a:endParaRPr>
                    </a:p>
                  </a:txBody>
                  <a:tcPr marL="96300" marR="96300" marT="46050" marB="46050"/>
                </a:tc>
                <a:tc>
                  <a:txBody>
                    <a:bodyPr/>
                    <a:lstStyle/>
                    <a:p>
                      <a:pPr marL="0" marR="0" lvl="0" indent="0" algn="ctr" rtl="0">
                        <a:spcBef>
                          <a:spcPts val="0"/>
                        </a:spcBef>
                        <a:spcAft>
                          <a:spcPts val="0"/>
                        </a:spcAft>
                        <a:buNone/>
                      </a:pPr>
                      <a:r>
                        <a:rPr lang="en-GB" sz="1400" u="none" strike="noStrike" cap="none"/>
                        <a:t>0.824 ± 0.016</a:t>
                      </a:r>
                      <a:endParaRPr sz="1700" u="none" strike="noStrike" cap="none">
                        <a:latin typeface="Times New Roman"/>
                        <a:ea typeface="Times New Roman"/>
                        <a:cs typeface="Times New Roman"/>
                        <a:sym typeface="Times New Roman"/>
                      </a:endParaRPr>
                    </a:p>
                  </a:txBody>
                  <a:tcPr marL="96300" marR="96300" marT="46050" marB="46050"/>
                </a:tc>
                <a:tc>
                  <a:txBody>
                    <a:bodyPr/>
                    <a:lstStyle/>
                    <a:p>
                      <a:pPr marL="0" marR="0" lvl="0" indent="0" algn="ctr" rtl="0">
                        <a:spcBef>
                          <a:spcPts val="0"/>
                        </a:spcBef>
                        <a:spcAft>
                          <a:spcPts val="0"/>
                        </a:spcAft>
                        <a:buNone/>
                      </a:pPr>
                      <a:r>
                        <a:rPr lang="en-GB" sz="1400" u="none" strike="noStrike" cap="none" dirty="0"/>
                        <a:t>0.807 ± 0.023</a:t>
                      </a:r>
                      <a:endParaRPr sz="1700" u="none" strike="noStrike" cap="none" dirty="0">
                        <a:latin typeface="Times New Roman"/>
                        <a:ea typeface="Times New Roman"/>
                        <a:cs typeface="Times New Roman"/>
                        <a:sym typeface="Times New Roman"/>
                      </a:endParaRPr>
                    </a:p>
                  </a:txBody>
                  <a:tcPr marL="96300" marR="96300" marT="46050" marB="46050"/>
                </a:tc>
                <a:extLst>
                  <a:ext uri="{0D108BD9-81ED-4DB2-BD59-A6C34878D82A}">
                    <a16:rowId xmlns:a16="http://schemas.microsoft.com/office/drawing/2014/main" val="10008"/>
                  </a:ext>
                </a:extLst>
              </a:tr>
            </a:tbl>
          </a:graphicData>
        </a:graphic>
      </p:graphicFrame>
      <p:sp>
        <p:nvSpPr>
          <p:cNvPr id="514" name="Google Shape;514;p19"/>
          <p:cNvSpPr txBox="1"/>
          <p:nvPr/>
        </p:nvSpPr>
        <p:spPr>
          <a:xfrm>
            <a:off x="461034" y="488424"/>
            <a:ext cx="11541780" cy="1400383"/>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02060"/>
              </a:buClr>
              <a:buSzPts val="2000"/>
              <a:buFont typeface="Noto Sans Symbols"/>
              <a:buChar char="❑"/>
            </a:pPr>
            <a:r>
              <a:rPr lang="en-GB" sz="2000">
                <a:solidFill>
                  <a:srgbClr val="002060"/>
                </a:solidFill>
                <a:latin typeface="Arial"/>
                <a:ea typeface="Arial"/>
                <a:cs typeface="Arial"/>
                <a:sym typeface="Arial"/>
              </a:rPr>
              <a:t>Addendum Nov.2022:  New PFE-Publication by Nakano and Morofuji in AMTD giving new PFE values and their uncertainties, obtained over all 1387 PFE Samples they obtained in period 2009-2022. </a:t>
            </a:r>
            <a:r>
              <a:rPr lang="en-GB" sz="2000" i="1" u="sng">
                <a:solidFill>
                  <a:srgbClr val="002060"/>
                </a:solidFill>
                <a:latin typeface="Arial"/>
                <a:ea typeface="Arial"/>
                <a:cs typeface="Arial"/>
                <a:sym typeface="Arial"/>
                <a:hlinkClick r:id="rId10">
                  <a:extLst>
                    <a:ext uri="{A12FA001-AC4F-418D-AE19-62706E023703}">
                      <ahyp:hlinkClr xmlns:ahyp="http://schemas.microsoft.com/office/drawing/2018/hyperlinkcolor" val="tx"/>
                    </a:ext>
                  </a:extLst>
                </a:hlinkClick>
              </a:rPr>
              <a:t>https://doi.org/10.5194/egusphere-2022-565</a:t>
            </a:r>
            <a:endParaRPr sz="2000" i="1">
              <a:solidFill>
                <a:srgbClr val="002060"/>
              </a:solidFill>
              <a:latin typeface="Arial"/>
              <a:ea typeface="Arial"/>
              <a:cs typeface="Arial"/>
              <a:sym typeface="Arial"/>
            </a:endParaRPr>
          </a:p>
          <a:p>
            <a:pPr marL="342900" marR="0" lvl="0" indent="-342900" algn="l" rtl="0">
              <a:spcBef>
                <a:spcPts val="600"/>
              </a:spcBef>
              <a:spcAft>
                <a:spcPts val="0"/>
              </a:spcAft>
              <a:buClr>
                <a:srgbClr val="FF0000"/>
              </a:buClr>
              <a:buSzPts val="2000"/>
              <a:buFont typeface="Noto Sans Symbols"/>
              <a:buChar char="❑"/>
            </a:pPr>
            <a:r>
              <a:rPr lang="en-GB" sz="2000">
                <a:solidFill>
                  <a:srgbClr val="FF0000"/>
                </a:solidFill>
                <a:latin typeface="Arial"/>
                <a:ea typeface="Arial"/>
                <a:cs typeface="Arial"/>
                <a:sym typeface="Arial"/>
              </a:rPr>
              <a:t>Between 100 and 10 hPa Nakano-2019 and Nakano-2022 agree within better than 1% deviation</a:t>
            </a:r>
            <a:endParaRPr sz="2000">
              <a:solidFill>
                <a:srgbClr val="FF0000"/>
              </a:solidFill>
              <a:latin typeface="Arial"/>
              <a:ea typeface="Arial"/>
              <a:cs typeface="Arial"/>
              <a:sym typeface="Arial"/>
            </a:endParaRPr>
          </a:p>
        </p:txBody>
      </p:sp>
      <p:sp>
        <p:nvSpPr>
          <p:cNvPr id="515" name="Google Shape;515;p19"/>
          <p:cNvSpPr txBox="1"/>
          <p:nvPr/>
        </p:nvSpPr>
        <p:spPr>
          <a:xfrm>
            <a:off x="797789" y="1961331"/>
            <a:ext cx="105156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rgbClr val="0432FF"/>
                </a:solidFill>
                <a:latin typeface="Arial"/>
                <a:ea typeface="Arial"/>
                <a:cs typeface="Arial"/>
                <a:sym typeface="Arial"/>
              </a:rPr>
              <a:t>Expanded Table 3-1 (Section 3.3.3) of pressure dependent pump efficiencies </a:t>
            </a:r>
            <a:r>
              <a:rPr lang="en-GB" sz="1800" b="1" i="1">
                <a:solidFill>
                  <a:srgbClr val="0432FF"/>
                </a:solidFill>
                <a:latin typeface="Arial"/>
                <a:ea typeface="Arial"/>
                <a:cs typeface="Arial"/>
                <a:sym typeface="Arial"/>
              </a:rPr>
              <a:t>η</a:t>
            </a:r>
            <a:r>
              <a:rPr lang="en-GB" sz="1800" b="1" i="1" baseline="-25000">
                <a:solidFill>
                  <a:srgbClr val="0432FF"/>
                </a:solidFill>
                <a:latin typeface="Arial"/>
                <a:ea typeface="Arial"/>
                <a:cs typeface="Arial"/>
                <a:sym typeface="Arial"/>
              </a:rPr>
              <a:t>P</a:t>
            </a:r>
            <a:r>
              <a:rPr lang="en-GB" sz="1800">
                <a:solidFill>
                  <a:srgbClr val="0432FF"/>
                </a:solidFill>
                <a:latin typeface="Arial"/>
                <a:ea typeface="Arial"/>
                <a:cs typeface="Arial"/>
                <a:sym typeface="Arial"/>
              </a:rPr>
              <a:t> and their uncertainties </a:t>
            </a:r>
            <a:r>
              <a:rPr lang="en-GB" sz="1800" b="1" i="1">
                <a:solidFill>
                  <a:srgbClr val="0432FF"/>
                </a:solidFill>
                <a:latin typeface="Arial"/>
                <a:ea typeface="Arial"/>
                <a:cs typeface="Arial"/>
                <a:sym typeface="Arial"/>
              </a:rPr>
              <a:t>Δη</a:t>
            </a:r>
            <a:r>
              <a:rPr lang="en-GB" sz="1800" b="1" i="1" baseline="-25000">
                <a:solidFill>
                  <a:srgbClr val="0432FF"/>
                </a:solidFill>
                <a:latin typeface="Arial"/>
                <a:ea typeface="Arial"/>
                <a:cs typeface="Arial"/>
                <a:sym typeface="Arial"/>
              </a:rPr>
              <a:t>P</a:t>
            </a:r>
            <a:r>
              <a:rPr lang="en-GB" sz="1800">
                <a:solidFill>
                  <a:srgbClr val="0432FF"/>
                </a:solidFill>
                <a:latin typeface="Arial"/>
                <a:ea typeface="Arial"/>
                <a:cs typeface="Arial"/>
                <a:sym typeface="Arial"/>
              </a:rPr>
              <a:t> as a function of ambient air pressure </a:t>
            </a:r>
            <a:r>
              <a:rPr lang="en-GB" sz="1800" b="1" i="1">
                <a:solidFill>
                  <a:srgbClr val="0432FF"/>
                </a:solidFill>
                <a:latin typeface="Arial"/>
                <a:ea typeface="Arial"/>
                <a:cs typeface="Arial"/>
                <a:sym typeface="Arial"/>
              </a:rPr>
              <a:t>P</a:t>
            </a:r>
            <a:r>
              <a:rPr lang="en-GB" sz="1800" b="1" i="1" baseline="-25000">
                <a:solidFill>
                  <a:srgbClr val="0432FF"/>
                </a:solidFill>
                <a:latin typeface="Arial"/>
                <a:ea typeface="Arial"/>
                <a:cs typeface="Arial"/>
                <a:sym typeface="Arial"/>
              </a:rPr>
              <a:t>Air</a:t>
            </a:r>
            <a:endParaRPr sz="1800">
              <a:solidFill>
                <a:srgbClr val="0432FF"/>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
          <p:cNvSpPr txBox="1"/>
          <p:nvPr/>
        </p:nvSpPr>
        <p:spPr>
          <a:xfrm>
            <a:off x="1" y="-1145"/>
            <a:ext cx="12191999" cy="461665"/>
          </a:xfrm>
          <a:prstGeom prst="rect">
            <a:avLst/>
          </a:prstGeom>
          <a:gradFill>
            <a:gsLst>
              <a:gs pos="0">
                <a:srgbClr val="FFC000"/>
              </a:gs>
              <a:gs pos="65000">
                <a:srgbClr val="F0EBD5"/>
              </a:gs>
              <a:gs pos="100000">
                <a:schemeClr val="lt1"/>
              </a:gs>
            </a:gsLst>
            <a:lin ang="5400000" scaled="0"/>
          </a:gradFill>
          <a:ln>
            <a:noFill/>
          </a:ln>
        </p:spPr>
        <p:txBody>
          <a:bodyPr spcFirstLastPara="1" wrap="square" lIns="91425" tIns="45700" rIns="91425" bIns="45700" anchor="b" anchorCtr="0">
            <a:spAutoFit/>
          </a:bodyPr>
          <a:lstStyle/>
          <a:p>
            <a:pPr marL="0" marR="0" lvl="0" indent="0" algn="ctr" rtl="0">
              <a:spcBef>
                <a:spcPts val="0"/>
              </a:spcBef>
              <a:spcAft>
                <a:spcPts val="0"/>
              </a:spcAft>
              <a:buNone/>
            </a:pPr>
            <a:r>
              <a:rPr lang="en-GB" sz="2400">
                <a:solidFill>
                  <a:srgbClr val="002060"/>
                </a:solidFill>
                <a:latin typeface="Arial"/>
                <a:ea typeface="Arial"/>
                <a:cs typeface="Arial"/>
                <a:sym typeface="Arial"/>
              </a:rPr>
              <a:t>Preamble</a:t>
            </a:r>
            <a:endParaRPr/>
          </a:p>
        </p:txBody>
      </p:sp>
      <p:grpSp>
        <p:nvGrpSpPr>
          <p:cNvPr id="135" name="Google Shape;135;p2"/>
          <p:cNvGrpSpPr/>
          <p:nvPr/>
        </p:nvGrpSpPr>
        <p:grpSpPr>
          <a:xfrm>
            <a:off x="3397070" y="6375710"/>
            <a:ext cx="5397858" cy="425855"/>
            <a:chOff x="297089" y="5855279"/>
            <a:chExt cx="11719118" cy="924560"/>
          </a:xfrm>
        </p:grpSpPr>
        <p:pic>
          <p:nvPicPr>
            <p:cNvPr id="136" name="Google Shape;136;p2"/>
            <p:cNvPicPr preferRelativeResize="0"/>
            <p:nvPr/>
          </p:nvPicPr>
          <p:blipFill rotWithShape="1">
            <a:blip r:embed="rId5">
              <a:alphaModFix/>
            </a:blip>
            <a:srcRect/>
            <a:stretch/>
          </p:blipFill>
          <p:spPr>
            <a:xfrm>
              <a:off x="297089" y="5855279"/>
              <a:ext cx="1162720" cy="924560"/>
            </a:xfrm>
            <a:prstGeom prst="rect">
              <a:avLst/>
            </a:prstGeom>
            <a:noFill/>
            <a:ln>
              <a:noFill/>
            </a:ln>
          </p:spPr>
        </p:pic>
        <p:grpSp>
          <p:nvGrpSpPr>
            <p:cNvPr id="137" name="Google Shape;137;p2"/>
            <p:cNvGrpSpPr/>
            <p:nvPr/>
          </p:nvGrpSpPr>
          <p:grpSpPr>
            <a:xfrm>
              <a:off x="10679532" y="5996342"/>
              <a:ext cx="1336675" cy="549275"/>
              <a:chOff x="3726403" y="4704141"/>
              <a:chExt cx="1336675" cy="549275"/>
            </a:xfrm>
          </p:grpSpPr>
          <p:sp>
            <p:nvSpPr>
              <p:cNvPr id="138" name="Google Shape;138;p2"/>
              <p:cNvSpPr/>
              <p:nvPr/>
            </p:nvSpPr>
            <p:spPr>
              <a:xfrm>
                <a:off x="4336003" y="4820981"/>
                <a:ext cx="727075" cy="337820"/>
              </a:xfrm>
              <a:custGeom>
                <a:avLst/>
                <a:gdLst/>
                <a:ahLst/>
                <a:cxnLst/>
                <a:rect l="l" t="t" r="r" b="b"/>
                <a:pathLst>
                  <a:path w="1145" h="532" extrusionOk="0">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39" name="Google Shape;139;p2"/>
              <p:cNvPicPr preferRelativeResize="0"/>
              <p:nvPr/>
            </p:nvPicPr>
            <p:blipFill rotWithShape="1">
              <a:blip r:embed="rId6">
                <a:alphaModFix/>
              </a:blip>
              <a:srcRect/>
              <a:stretch/>
            </p:blipFill>
            <p:spPr>
              <a:xfrm>
                <a:off x="3726403" y="4704141"/>
                <a:ext cx="548005" cy="549275"/>
              </a:xfrm>
              <a:prstGeom prst="rect">
                <a:avLst/>
              </a:prstGeom>
              <a:noFill/>
              <a:ln>
                <a:noFill/>
              </a:ln>
            </p:spPr>
          </p:pic>
        </p:grpSp>
        <p:pic>
          <p:nvPicPr>
            <p:cNvPr id="140" name="Google Shape;140;p2"/>
            <p:cNvPicPr preferRelativeResize="0"/>
            <p:nvPr/>
          </p:nvPicPr>
          <p:blipFill rotWithShape="1">
            <a:blip r:embed="rId7">
              <a:alphaModFix/>
            </a:blip>
            <a:srcRect/>
            <a:stretch/>
          </p:blipFill>
          <p:spPr>
            <a:xfrm>
              <a:off x="5528849" y="5858948"/>
              <a:ext cx="1080135" cy="870585"/>
            </a:xfrm>
            <a:prstGeom prst="rect">
              <a:avLst/>
            </a:prstGeom>
            <a:noFill/>
            <a:ln>
              <a:noFill/>
            </a:ln>
          </p:spPr>
        </p:pic>
        <p:pic>
          <p:nvPicPr>
            <p:cNvPr id="141" name="Google Shape;141;p2"/>
            <p:cNvPicPr preferRelativeResize="0"/>
            <p:nvPr/>
          </p:nvPicPr>
          <p:blipFill rotWithShape="1">
            <a:blip r:embed="rId8">
              <a:alphaModFix/>
            </a:blip>
            <a:srcRect/>
            <a:stretch/>
          </p:blipFill>
          <p:spPr>
            <a:xfrm>
              <a:off x="7132917" y="5910935"/>
              <a:ext cx="1080135" cy="720090"/>
            </a:xfrm>
            <a:prstGeom prst="rect">
              <a:avLst/>
            </a:prstGeom>
            <a:noFill/>
            <a:ln>
              <a:noFill/>
            </a:ln>
          </p:spPr>
        </p:pic>
        <p:pic>
          <p:nvPicPr>
            <p:cNvPr id="142" name="Google Shape;142;p2"/>
            <p:cNvPicPr preferRelativeResize="0"/>
            <p:nvPr/>
          </p:nvPicPr>
          <p:blipFill rotWithShape="1">
            <a:blip r:embed="rId9">
              <a:alphaModFix/>
            </a:blip>
            <a:srcRect/>
            <a:stretch/>
          </p:blipFill>
          <p:spPr>
            <a:xfrm>
              <a:off x="3348606" y="6035187"/>
              <a:ext cx="1659105" cy="492591"/>
            </a:xfrm>
            <a:prstGeom prst="rect">
              <a:avLst/>
            </a:prstGeom>
            <a:noFill/>
            <a:ln>
              <a:noFill/>
            </a:ln>
          </p:spPr>
        </p:pic>
        <p:pic>
          <p:nvPicPr>
            <p:cNvPr id="143" name="Google Shape;143;p2"/>
            <p:cNvPicPr preferRelativeResize="0"/>
            <p:nvPr/>
          </p:nvPicPr>
          <p:blipFill rotWithShape="1">
            <a:blip r:embed="rId10">
              <a:alphaModFix/>
            </a:blip>
            <a:srcRect/>
            <a:stretch/>
          </p:blipFill>
          <p:spPr>
            <a:xfrm>
              <a:off x="1715981" y="5934196"/>
              <a:ext cx="1080135" cy="720090"/>
            </a:xfrm>
            <a:prstGeom prst="rect">
              <a:avLst/>
            </a:prstGeom>
            <a:noFill/>
            <a:ln>
              <a:noFill/>
            </a:ln>
          </p:spPr>
        </p:pic>
        <p:pic>
          <p:nvPicPr>
            <p:cNvPr id="144" name="Google Shape;144;p2"/>
            <p:cNvPicPr preferRelativeResize="0"/>
            <p:nvPr/>
          </p:nvPicPr>
          <p:blipFill rotWithShape="1">
            <a:blip r:embed="rId11">
              <a:alphaModFix/>
            </a:blip>
            <a:srcRect/>
            <a:stretch/>
          </p:blipFill>
          <p:spPr>
            <a:xfrm>
              <a:off x="9151905" y="5929051"/>
              <a:ext cx="693878" cy="777016"/>
            </a:xfrm>
            <a:prstGeom prst="rect">
              <a:avLst/>
            </a:prstGeom>
            <a:noFill/>
            <a:ln>
              <a:noFill/>
            </a:ln>
          </p:spPr>
        </p:pic>
      </p:grpSp>
      <p:sp>
        <p:nvSpPr>
          <p:cNvPr id="145" name="Google Shape;145;p2"/>
          <p:cNvSpPr txBox="1">
            <a:spLocks noGrp="1"/>
          </p:cNvSpPr>
          <p:nvPr>
            <p:ph type="dt" idx="10"/>
          </p:nvPr>
        </p:nvSpPr>
        <p:spPr>
          <a:xfrm>
            <a:off x="0" y="6477987"/>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latin typeface="Arial"/>
                <a:ea typeface="Arial"/>
                <a:cs typeface="Arial"/>
                <a:sym typeface="Arial"/>
              </a:rPr>
              <a:t>09.11.22</a:t>
            </a:r>
            <a:endParaRPr sz="1050">
              <a:latin typeface="Arial"/>
              <a:ea typeface="Arial"/>
              <a:cs typeface="Arial"/>
              <a:sym typeface="Arial"/>
            </a:endParaRPr>
          </a:p>
        </p:txBody>
      </p:sp>
      <p:sp>
        <p:nvSpPr>
          <p:cNvPr id="146" name="Google Shape;146;p2"/>
          <p:cNvSpPr txBox="1">
            <a:spLocks noGrp="1"/>
          </p:cNvSpPr>
          <p:nvPr>
            <p:ph type="sldNum" idx="12"/>
          </p:nvPr>
        </p:nvSpPr>
        <p:spPr>
          <a:xfrm>
            <a:off x="9448800" y="6472763"/>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sz="2000">
                <a:latin typeface="Arial"/>
                <a:ea typeface="Arial"/>
                <a:cs typeface="Arial"/>
                <a:sym typeface="Arial"/>
              </a:rPr>
              <a:t>2</a:t>
            </a:fld>
            <a:endParaRPr sz="2000">
              <a:latin typeface="Arial"/>
              <a:ea typeface="Arial"/>
              <a:cs typeface="Arial"/>
              <a:sym typeface="Arial"/>
            </a:endParaRPr>
          </a:p>
        </p:txBody>
      </p:sp>
      <p:grpSp>
        <p:nvGrpSpPr>
          <p:cNvPr id="147" name="Google Shape;147;p2"/>
          <p:cNvGrpSpPr/>
          <p:nvPr/>
        </p:nvGrpSpPr>
        <p:grpSpPr>
          <a:xfrm>
            <a:off x="270345" y="993649"/>
            <a:ext cx="4029027" cy="4848931"/>
            <a:chOff x="8363365" y="614309"/>
            <a:chExt cx="3006727" cy="3649675"/>
          </a:xfrm>
        </p:grpSpPr>
        <p:pic>
          <p:nvPicPr>
            <p:cNvPr id="148" name="Google Shape;148;p2"/>
            <p:cNvPicPr preferRelativeResize="0"/>
            <p:nvPr/>
          </p:nvPicPr>
          <p:blipFill rotWithShape="1">
            <a:blip r:embed="rId12">
              <a:alphaModFix/>
            </a:blip>
            <a:srcRect/>
            <a:stretch/>
          </p:blipFill>
          <p:spPr>
            <a:xfrm>
              <a:off x="8363885" y="614309"/>
              <a:ext cx="3006207" cy="3649675"/>
            </a:xfrm>
            <a:prstGeom prst="rect">
              <a:avLst/>
            </a:prstGeom>
            <a:noFill/>
            <a:ln>
              <a:noFill/>
            </a:ln>
          </p:spPr>
        </p:pic>
        <p:sp>
          <p:nvSpPr>
            <p:cNvPr id="149" name="Google Shape;149;p2"/>
            <p:cNvSpPr txBox="1"/>
            <p:nvPr/>
          </p:nvSpPr>
          <p:spPr>
            <a:xfrm rot="-1408613">
              <a:off x="8301597" y="1198747"/>
              <a:ext cx="2972457" cy="3075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rgbClr val="FF0000"/>
                  </a:solidFill>
                  <a:latin typeface="Arial"/>
                  <a:ea typeface="Arial"/>
                  <a:cs typeface="Arial"/>
                  <a:sym typeface="Arial"/>
                </a:rPr>
                <a:t>Available at https://library.wmo.int</a:t>
              </a:r>
              <a:endParaRPr sz="1800">
                <a:solidFill>
                  <a:srgbClr val="FF0000"/>
                </a:solidFill>
                <a:latin typeface="Arial"/>
                <a:ea typeface="Arial"/>
                <a:cs typeface="Arial"/>
                <a:sym typeface="Arial"/>
              </a:endParaRPr>
            </a:p>
          </p:txBody>
        </p:sp>
        <p:sp>
          <p:nvSpPr>
            <p:cNvPr id="150" name="Google Shape;150;p2"/>
            <p:cNvSpPr txBox="1"/>
            <p:nvPr/>
          </p:nvSpPr>
          <p:spPr>
            <a:xfrm>
              <a:off x="9262463" y="3115322"/>
              <a:ext cx="1852564" cy="2819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b="1">
                  <a:solidFill>
                    <a:srgbClr val="0020BB"/>
                  </a:solidFill>
                  <a:latin typeface="Arial"/>
                  <a:ea typeface="Arial"/>
                  <a:cs typeface="Arial"/>
                  <a:sym typeface="Arial"/>
                </a:rPr>
                <a:t>GAW-Report No. 268</a:t>
              </a:r>
              <a:endParaRPr/>
            </a:p>
          </p:txBody>
        </p:sp>
      </p:grpSp>
      <p:sp>
        <p:nvSpPr>
          <p:cNvPr id="151" name="Google Shape;151;p2"/>
          <p:cNvSpPr txBox="1"/>
          <p:nvPr/>
        </p:nvSpPr>
        <p:spPr>
          <a:xfrm>
            <a:off x="4895689" y="1026136"/>
            <a:ext cx="7025268" cy="4848931"/>
          </a:xfrm>
          <a:prstGeom prst="rect">
            <a:avLst/>
          </a:prstGeom>
          <a:noFill/>
          <a:ln>
            <a:noFill/>
          </a:ln>
        </p:spPr>
        <p:txBody>
          <a:bodyPr spcFirstLastPara="1" wrap="square" lIns="91425" tIns="45700" rIns="91425" bIns="45700" anchor="t" anchorCtr="0">
            <a:spAutoFit/>
          </a:bodyPr>
          <a:lstStyle/>
          <a:p>
            <a:pPr marL="514350" lvl="0" indent="-514350">
              <a:buClr>
                <a:srgbClr val="002060"/>
              </a:buClr>
              <a:buSzPts val="2000"/>
              <a:buFont typeface="Noto Sans Symbols"/>
              <a:buChar char="❑"/>
            </a:pPr>
            <a:r>
              <a:rPr lang="en-GB" sz="2000" dirty="0">
                <a:solidFill>
                  <a:srgbClr val="002060"/>
                </a:solidFill>
                <a:latin typeface="Calibri"/>
                <a:ea typeface="Calibri"/>
                <a:cs typeface="Calibri"/>
                <a:sym typeface="Calibri"/>
              </a:rPr>
              <a:t>The focus in this webinar will be not only on the basics of the data processing to derive the ozone partial pressure from the </a:t>
            </a:r>
            <a:r>
              <a:rPr lang="en-GB" sz="2000" dirty="0" err="1">
                <a:solidFill>
                  <a:srgbClr val="002060"/>
                </a:solidFill>
                <a:latin typeface="Calibri"/>
                <a:ea typeface="Calibri"/>
                <a:cs typeface="Calibri"/>
                <a:sym typeface="Calibri"/>
              </a:rPr>
              <a:t>ozonesonde</a:t>
            </a:r>
            <a:r>
              <a:rPr lang="en-GB" sz="2000" dirty="0">
                <a:solidFill>
                  <a:srgbClr val="002060"/>
                </a:solidFill>
                <a:latin typeface="Calibri"/>
                <a:ea typeface="Calibri"/>
                <a:cs typeface="Calibri"/>
                <a:sym typeface="Calibri"/>
              </a:rPr>
              <a:t> (incl. radiosonde) measurements, but also on new aspects of this ASOPOS 2.0 report, specifically the individual uncertainties of different instrumental  parameters that contribute to the overall estimated uncertainty of the </a:t>
            </a:r>
            <a:r>
              <a:rPr lang="en-GB" sz="2000" dirty="0" err="1">
                <a:solidFill>
                  <a:srgbClr val="002060"/>
                </a:solidFill>
                <a:latin typeface="Calibri"/>
                <a:ea typeface="Calibri"/>
                <a:cs typeface="Calibri"/>
                <a:sym typeface="Calibri"/>
              </a:rPr>
              <a:t>ozonesonde</a:t>
            </a:r>
            <a:r>
              <a:rPr lang="en-GB" sz="2000" dirty="0">
                <a:solidFill>
                  <a:srgbClr val="002060"/>
                </a:solidFill>
                <a:latin typeface="Calibri"/>
                <a:ea typeface="Calibri"/>
                <a:cs typeface="Calibri"/>
                <a:sym typeface="Calibri"/>
              </a:rPr>
              <a:t> data</a:t>
            </a:r>
            <a:endParaRPr dirty="0"/>
          </a:p>
          <a:p>
            <a:pPr marL="514350" marR="0" lvl="0" indent="-514350" algn="l" rtl="0">
              <a:spcBef>
                <a:spcPts val="1200"/>
              </a:spcBef>
              <a:spcAft>
                <a:spcPts val="0"/>
              </a:spcAft>
              <a:buClr>
                <a:srgbClr val="002060"/>
              </a:buClr>
              <a:buSzPts val="2000"/>
              <a:buFont typeface="Noto Sans Symbols"/>
              <a:buChar char="❑"/>
            </a:pPr>
            <a:r>
              <a:rPr lang="en-GB" sz="2000" dirty="0">
                <a:solidFill>
                  <a:srgbClr val="002060"/>
                </a:solidFill>
                <a:latin typeface="Calibri"/>
                <a:ea typeface="Calibri"/>
                <a:cs typeface="Calibri"/>
                <a:sym typeface="Calibri"/>
              </a:rPr>
              <a:t>The scientific and technical basics of the data processing of </a:t>
            </a:r>
            <a:r>
              <a:rPr lang="en-GB" sz="2000" dirty="0" err="1">
                <a:solidFill>
                  <a:srgbClr val="002060"/>
                </a:solidFill>
                <a:latin typeface="Calibri"/>
                <a:ea typeface="Calibri"/>
                <a:cs typeface="Calibri"/>
                <a:sym typeface="Calibri"/>
              </a:rPr>
              <a:t>ozonesonde</a:t>
            </a:r>
            <a:r>
              <a:rPr lang="en-GB" sz="2000" dirty="0">
                <a:solidFill>
                  <a:srgbClr val="002060"/>
                </a:solidFill>
                <a:latin typeface="Calibri"/>
                <a:ea typeface="Calibri"/>
                <a:cs typeface="Calibri"/>
                <a:sym typeface="Calibri"/>
              </a:rPr>
              <a:t> data and their uncertainty budget are described in Chapter 3 of the ASOPOS 2.0 Report (WMO/GAW No. 268)</a:t>
            </a:r>
            <a:endParaRPr dirty="0"/>
          </a:p>
          <a:p>
            <a:pPr marL="514350" lvl="0" indent="-514350">
              <a:spcBef>
                <a:spcPts val="1200"/>
              </a:spcBef>
              <a:buClr>
                <a:srgbClr val="002060"/>
              </a:buClr>
              <a:buSzPts val="2000"/>
              <a:buFont typeface="Noto Sans Symbols"/>
              <a:buChar char="❑"/>
            </a:pPr>
            <a:r>
              <a:rPr lang="en-GB" sz="2000" dirty="0">
                <a:solidFill>
                  <a:srgbClr val="002060"/>
                </a:solidFill>
                <a:latin typeface="Calibri"/>
                <a:ea typeface="Calibri"/>
                <a:cs typeface="Calibri"/>
                <a:sym typeface="Calibri"/>
              </a:rPr>
              <a:t>The </a:t>
            </a:r>
            <a:r>
              <a:rPr lang="en-GB" sz="2000" dirty="0" err="1">
                <a:solidFill>
                  <a:srgbClr val="002060"/>
                </a:solidFill>
                <a:latin typeface="Calibri"/>
                <a:ea typeface="Calibri"/>
                <a:cs typeface="Calibri"/>
                <a:sym typeface="Calibri"/>
              </a:rPr>
              <a:t>ozonesonde</a:t>
            </a:r>
            <a:r>
              <a:rPr lang="en-GB" sz="2000" dirty="0">
                <a:solidFill>
                  <a:srgbClr val="002060"/>
                </a:solidFill>
                <a:latin typeface="Calibri"/>
                <a:ea typeface="Calibri"/>
                <a:cs typeface="Calibri"/>
                <a:sym typeface="Calibri"/>
              </a:rPr>
              <a:t> data processing in practice is described in detail in Annex-C (WMO/GAW No. 268) : “Practical Guidelines to Determine Ozone Partial Pressure by ECC Sonde, and its associated uncertainty”</a:t>
            </a:r>
            <a:endParaRPr dirty="0"/>
          </a:p>
        </p:txBody>
      </p:sp>
      <p:pic>
        <p:nvPicPr>
          <p:cNvPr id="17" name="Audio 16">
            <a:extLst>
              <a:ext uri="{FF2B5EF4-FFF2-40B4-BE49-F238E27FC236}">
                <a16:creationId xmlns:a16="http://schemas.microsoft.com/office/drawing/2014/main" id="{14ACE30A-BE98-5C56-FD82-67A161F87E5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163300" y="5829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4295"/>
    </mc:Choice>
    <mc:Fallback>
      <p:transition spd="slow" advTm="64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3"/>
          <p:cNvPicPr preferRelativeResize="0"/>
          <p:nvPr/>
        </p:nvPicPr>
        <p:blipFill rotWithShape="1">
          <a:blip r:embed="rId5">
            <a:alphaModFix/>
          </a:blip>
          <a:srcRect/>
          <a:stretch/>
        </p:blipFill>
        <p:spPr>
          <a:xfrm>
            <a:off x="0" y="0"/>
            <a:ext cx="12192000" cy="6858000"/>
          </a:xfrm>
          <a:prstGeom prst="rect">
            <a:avLst/>
          </a:prstGeom>
          <a:noFill/>
          <a:ln>
            <a:noFill/>
          </a:ln>
        </p:spPr>
      </p:pic>
      <p:sp>
        <p:nvSpPr>
          <p:cNvPr id="158" name="Google Shape;158;p3"/>
          <p:cNvSpPr txBox="1"/>
          <p:nvPr/>
        </p:nvSpPr>
        <p:spPr>
          <a:xfrm>
            <a:off x="2694665" y="195680"/>
            <a:ext cx="622433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b="1" dirty="0">
                <a:solidFill>
                  <a:schemeClr val="dk1"/>
                </a:solidFill>
                <a:latin typeface="Arial"/>
                <a:ea typeface="Arial"/>
                <a:cs typeface="Arial"/>
                <a:sym typeface="Arial"/>
              </a:rPr>
              <a:t>Outline</a:t>
            </a:r>
            <a:endParaRPr b="1" dirty="0"/>
          </a:p>
        </p:txBody>
      </p:sp>
      <p:grpSp>
        <p:nvGrpSpPr>
          <p:cNvPr id="159" name="Google Shape;159;p3"/>
          <p:cNvGrpSpPr/>
          <p:nvPr/>
        </p:nvGrpSpPr>
        <p:grpSpPr>
          <a:xfrm>
            <a:off x="3397070" y="6375710"/>
            <a:ext cx="5397858" cy="425855"/>
            <a:chOff x="297089" y="5855279"/>
            <a:chExt cx="11719118" cy="924560"/>
          </a:xfrm>
        </p:grpSpPr>
        <p:pic>
          <p:nvPicPr>
            <p:cNvPr id="160" name="Google Shape;160;p3"/>
            <p:cNvPicPr preferRelativeResize="0"/>
            <p:nvPr/>
          </p:nvPicPr>
          <p:blipFill rotWithShape="1">
            <a:blip r:embed="rId6">
              <a:alphaModFix/>
            </a:blip>
            <a:srcRect/>
            <a:stretch/>
          </p:blipFill>
          <p:spPr>
            <a:xfrm>
              <a:off x="297089" y="5855279"/>
              <a:ext cx="1162720" cy="924560"/>
            </a:xfrm>
            <a:prstGeom prst="rect">
              <a:avLst/>
            </a:prstGeom>
            <a:noFill/>
            <a:ln>
              <a:noFill/>
            </a:ln>
          </p:spPr>
        </p:pic>
        <p:grpSp>
          <p:nvGrpSpPr>
            <p:cNvPr id="161" name="Google Shape;161;p3"/>
            <p:cNvGrpSpPr/>
            <p:nvPr/>
          </p:nvGrpSpPr>
          <p:grpSpPr>
            <a:xfrm>
              <a:off x="10679532" y="5996342"/>
              <a:ext cx="1336675" cy="549275"/>
              <a:chOff x="3726403" y="4704141"/>
              <a:chExt cx="1336675" cy="549275"/>
            </a:xfrm>
          </p:grpSpPr>
          <p:sp>
            <p:nvSpPr>
              <p:cNvPr id="162" name="Google Shape;162;p3"/>
              <p:cNvSpPr/>
              <p:nvPr/>
            </p:nvSpPr>
            <p:spPr>
              <a:xfrm>
                <a:off x="4336003" y="4820981"/>
                <a:ext cx="727075" cy="337820"/>
              </a:xfrm>
              <a:custGeom>
                <a:avLst/>
                <a:gdLst/>
                <a:ahLst/>
                <a:cxnLst/>
                <a:rect l="l" t="t" r="r" b="b"/>
                <a:pathLst>
                  <a:path w="1145" h="532" extrusionOk="0">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63" name="Google Shape;163;p3"/>
              <p:cNvPicPr preferRelativeResize="0"/>
              <p:nvPr/>
            </p:nvPicPr>
            <p:blipFill rotWithShape="1">
              <a:blip r:embed="rId7">
                <a:alphaModFix/>
              </a:blip>
              <a:srcRect/>
              <a:stretch/>
            </p:blipFill>
            <p:spPr>
              <a:xfrm>
                <a:off x="3726403" y="4704141"/>
                <a:ext cx="548005" cy="549275"/>
              </a:xfrm>
              <a:prstGeom prst="rect">
                <a:avLst/>
              </a:prstGeom>
              <a:noFill/>
              <a:ln>
                <a:noFill/>
              </a:ln>
            </p:spPr>
          </p:pic>
        </p:grpSp>
        <p:pic>
          <p:nvPicPr>
            <p:cNvPr id="164" name="Google Shape;164;p3"/>
            <p:cNvPicPr preferRelativeResize="0"/>
            <p:nvPr/>
          </p:nvPicPr>
          <p:blipFill rotWithShape="1">
            <a:blip r:embed="rId8">
              <a:alphaModFix/>
            </a:blip>
            <a:srcRect/>
            <a:stretch/>
          </p:blipFill>
          <p:spPr>
            <a:xfrm>
              <a:off x="5528849" y="5858948"/>
              <a:ext cx="1080135" cy="870585"/>
            </a:xfrm>
            <a:prstGeom prst="rect">
              <a:avLst/>
            </a:prstGeom>
            <a:noFill/>
            <a:ln>
              <a:noFill/>
            </a:ln>
          </p:spPr>
        </p:pic>
        <p:pic>
          <p:nvPicPr>
            <p:cNvPr id="165" name="Google Shape;165;p3"/>
            <p:cNvPicPr preferRelativeResize="0"/>
            <p:nvPr/>
          </p:nvPicPr>
          <p:blipFill rotWithShape="1">
            <a:blip r:embed="rId9">
              <a:alphaModFix/>
            </a:blip>
            <a:srcRect/>
            <a:stretch/>
          </p:blipFill>
          <p:spPr>
            <a:xfrm>
              <a:off x="7132917" y="5910935"/>
              <a:ext cx="1080135" cy="720090"/>
            </a:xfrm>
            <a:prstGeom prst="rect">
              <a:avLst/>
            </a:prstGeom>
            <a:noFill/>
            <a:ln>
              <a:noFill/>
            </a:ln>
          </p:spPr>
        </p:pic>
        <p:pic>
          <p:nvPicPr>
            <p:cNvPr id="166" name="Google Shape;166;p3"/>
            <p:cNvPicPr preferRelativeResize="0"/>
            <p:nvPr/>
          </p:nvPicPr>
          <p:blipFill rotWithShape="1">
            <a:blip r:embed="rId10">
              <a:alphaModFix/>
            </a:blip>
            <a:srcRect/>
            <a:stretch/>
          </p:blipFill>
          <p:spPr>
            <a:xfrm>
              <a:off x="3348606" y="6035187"/>
              <a:ext cx="1659105" cy="492591"/>
            </a:xfrm>
            <a:prstGeom prst="rect">
              <a:avLst/>
            </a:prstGeom>
            <a:noFill/>
            <a:ln>
              <a:noFill/>
            </a:ln>
          </p:spPr>
        </p:pic>
        <p:pic>
          <p:nvPicPr>
            <p:cNvPr id="167" name="Google Shape;167;p3"/>
            <p:cNvPicPr preferRelativeResize="0"/>
            <p:nvPr/>
          </p:nvPicPr>
          <p:blipFill rotWithShape="1">
            <a:blip r:embed="rId11">
              <a:alphaModFix/>
            </a:blip>
            <a:srcRect/>
            <a:stretch/>
          </p:blipFill>
          <p:spPr>
            <a:xfrm>
              <a:off x="1715981" y="5934196"/>
              <a:ext cx="1080135" cy="720090"/>
            </a:xfrm>
            <a:prstGeom prst="rect">
              <a:avLst/>
            </a:prstGeom>
            <a:noFill/>
            <a:ln>
              <a:noFill/>
            </a:ln>
          </p:spPr>
        </p:pic>
        <p:pic>
          <p:nvPicPr>
            <p:cNvPr id="168" name="Google Shape;168;p3"/>
            <p:cNvPicPr preferRelativeResize="0"/>
            <p:nvPr/>
          </p:nvPicPr>
          <p:blipFill rotWithShape="1">
            <a:blip r:embed="rId12">
              <a:alphaModFix/>
            </a:blip>
            <a:srcRect/>
            <a:stretch/>
          </p:blipFill>
          <p:spPr>
            <a:xfrm>
              <a:off x="9151905" y="5929051"/>
              <a:ext cx="693878" cy="777016"/>
            </a:xfrm>
            <a:prstGeom prst="rect">
              <a:avLst/>
            </a:prstGeom>
            <a:noFill/>
            <a:ln>
              <a:noFill/>
            </a:ln>
          </p:spPr>
        </p:pic>
      </p:grpSp>
      <p:sp>
        <p:nvSpPr>
          <p:cNvPr id="169" name="Google Shape;169;p3"/>
          <p:cNvSpPr txBox="1"/>
          <p:nvPr/>
        </p:nvSpPr>
        <p:spPr>
          <a:xfrm>
            <a:off x="4050616" y="1156595"/>
            <a:ext cx="3866972" cy="2708393"/>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chemeClr val="dk1"/>
              </a:buClr>
              <a:buSzPts val="2400"/>
              <a:buFont typeface="Arial"/>
              <a:buChar char="•"/>
            </a:pPr>
            <a:r>
              <a:rPr lang="en-GB" sz="2000" dirty="0" err="1">
                <a:solidFill>
                  <a:schemeClr val="dk1"/>
                </a:solidFill>
                <a:latin typeface="Arial"/>
                <a:ea typeface="Arial"/>
                <a:cs typeface="Arial"/>
                <a:sym typeface="Arial"/>
              </a:rPr>
              <a:t>Ozonesonde</a:t>
            </a:r>
            <a:r>
              <a:rPr lang="en-GB" sz="2000" dirty="0">
                <a:solidFill>
                  <a:schemeClr val="dk1"/>
                </a:solidFill>
                <a:latin typeface="Arial"/>
                <a:ea typeface="Arial"/>
                <a:cs typeface="Arial"/>
                <a:sym typeface="Arial"/>
              </a:rPr>
              <a:t> Parameters</a:t>
            </a:r>
            <a:endParaRPr sz="1200" dirty="0"/>
          </a:p>
          <a:p>
            <a:pPr marL="285750" marR="0" lvl="0" indent="-285750" algn="l" rtl="0">
              <a:lnSpc>
                <a:spcPct val="150000"/>
              </a:lnSpc>
              <a:spcBef>
                <a:spcPts val="600"/>
              </a:spcBef>
              <a:spcAft>
                <a:spcPts val="0"/>
              </a:spcAft>
              <a:buClr>
                <a:schemeClr val="dk1"/>
              </a:buClr>
              <a:buSzPts val="2400"/>
              <a:buFont typeface="Arial"/>
              <a:buChar char="•"/>
            </a:pPr>
            <a:r>
              <a:rPr lang="en-GB" sz="2000" dirty="0">
                <a:solidFill>
                  <a:schemeClr val="dk1"/>
                </a:solidFill>
                <a:latin typeface="Arial"/>
                <a:ea typeface="Arial"/>
                <a:cs typeface="Arial"/>
                <a:sym typeface="Arial"/>
              </a:rPr>
              <a:t>Flight Time</a:t>
            </a:r>
            <a:endParaRPr sz="1200" dirty="0"/>
          </a:p>
          <a:p>
            <a:pPr marL="285750" marR="0" lvl="0" indent="-285750" algn="l" rtl="0">
              <a:lnSpc>
                <a:spcPct val="150000"/>
              </a:lnSpc>
              <a:spcBef>
                <a:spcPts val="600"/>
              </a:spcBef>
              <a:spcAft>
                <a:spcPts val="0"/>
              </a:spcAft>
              <a:buClr>
                <a:schemeClr val="dk1"/>
              </a:buClr>
              <a:buSzPts val="2400"/>
              <a:buFont typeface="Arial"/>
              <a:buChar char="•"/>
            </a:pPr>
            <a:r>
              <a:rPr lang="en-GB" sz="2000" dirty="0">
                <a:solidFill>
                  <a:schemeClr val="dk1"/>
                </a:solidFill>
                <a:latin typeface="Arial"/>
                <a:ea typeface="Arial"/>
                <a:cs typeface="Arial"/>
                <a:sym typeface="Arial"/>
              </a:rPr>
              <a:t>Uncertainty Budget  </a:t>
            </a:r>
            <a:endParaRPr sz="1200" dirty="0"/>
          </a:p>
          <a:p>
            <a:pPr marL="285750" marR="0" lvl="0" indent="-285750" algn="l" rtl="0">
              <a:lnSpc>
                <a:spcPct val="150000"/>
              </a:lnSpc>
              <a:spcBef>
                <a:spcPts val="600"/>
              </a:spcBef>
              <a:spcAft>
                <a:spcPts val="0"/>
              </a:spcAft>
              <a:buClr>
                <a:schemeClr val="dk1"/>
              </a:buClr>
              <a:buSzPts val="2400"/>
              <a:buFont typeface="Arial"/>
              <a:buChar char="•"/>
            </a:pPr>
            <a:r>
              <a:rPr lang="en-GB" sz="2000" dirty="0">
                <a:solidFill>
                  <a:schemeClr val="dk1"/>
                </a:solidFill>
                <a:latin typeface="Arial"/>
                <a:ea typeface="Arial"/>
                <a:cs typeface="Arial"/>
                <a:sym typeface="Arial"/>
              </a:rPr>
              <a:t>Individual O</a:t>
            </a:r>
            <a:r>
              <a:rPr lang="en-GB" sz="2000" baseline="-25000" dirty="0">
                <a:solidFill>
                  <a:schemeClr val="dk1"/>
                </a:solidFill>
                <a:latin typeface="Arial"/>
                <a:ea typeface="Arial"/>
                <a:cs typeface="Arial"/>
                <a:sym typeface="Arial"/>
              </a:rPr>
              <a:t>3</a:t>
            </a:r>
            <a:r>
              <a:rPr lang="en-GB" sz="2000" dirty="0">
                <a:solidFill>
                  <a:schemeClr val="dk1"/>
                </a:solidFill>
                <a:latin typeface="Arial"/>
                <a:ea typeface="Arial"/>
                <a:cs typeface="Arial"/>
                <a:sym typeface="Arial"/>
              </a:rPr>
              <a:t>S-Parameters</a:t>
            </a:r>
            <a:endParaRPr sz="1200" dirty="0"/>
          </a:p>
          <a:p>
            <a:pPr marL="285750" marR="0" lvl="0" indent="-285750" algn="l" rtl="0">
              <a:lnSpc>
                <a:spcPct val="150000"/>
              </a:lnSpc>
              <a:spcBef>
                <a:spcPts val="600"/>
              </a:spcBef>
              <a:spcAft>
                <a:spcPts val="0"/>
              </a:spcAft>
              <a:buClr>
                <a:schemeClr val="dk1"/>
              </a:buClr>
              <a:buSzPts val="2400"/>
              <a:buFont typeface="Arial"/>
              <a:buChar char="•"/>
            </a:pPr>
            <a:r>
              <a:rPr lang="en-GB" sz="2000" dirty="0">
                <a:solidFill>
                  <a:schemeClr val="dk1"/>
                </a:solidFill>
                <a:latin typeface="Arial"/>
                <a:ea typeface="Arial"/>
                <a:cs typeface="Arial"/>
                <a:sym typeface="Arial"/>
              </a:rPr>
              <a:t>Key Notes</a:t>
            </a:r>
            <a:endParaRPr sz="1200" dirty="0"/>
          </a:p>
        </p:txBody>
      </p:sp>
      <p:pic>
        <p:nvPicPr>
          <p:cNvPr id="173" name="Google Shape;173;p3" descr="Diagram&#10;&#10;Description automatically generated"/>
          <p:cNvPicPr preferRelativeResize="0"/>
          <p:nvPr/>
        </p:nvPicPr>
        <p:blipFill rotWithShape="1">
          <a:blip r:embed="rId13">
            <a:alphaModFix/>
          </a:blip>
          <a:srcRect/>
          <a:stretch/>
        </p:blipFill>
        <p:spPr>
          <a:xfrm>
            <a:off x="5877573" y="4535696"/>
            <a:ext cx="6226196" cy="1757355"/>
          </a:xfrm>
          <a:prstGeom prst="rect">
            <a:avLst/>
          </a:prstGeom>
          <a:noFill/>
          <a:ln>
            <a:noFill/>
          </a:ln>
        </p:spPr>
      </p:pic>
      <p:sp>
        <p:nvSpPr>
          <p:cNvPr id="3" name="TextBox 2">
            <a:extLst>
              <a:ext uri="{FF2B5EF4-FFF2-40B4-BE49-F238E27FC236}">
                <a16:creationId xmlns:a16="http://schemas.microsoft.com/office/drawing/2014/main" id="{F33DA746-6A2A-EB6C-1891-91DA853460C5}"/>
              </a:ext>
            </a:extLst>
          </p:cNvPr>
          <p:cNvSpPr txBox="1"/>
          <p:nvPr/>
        </p:nvSpPr>
        <p:spPr>
          <a:xfrm>
            <a:off x="1078280" y="700742"/>
            <a:ext cx="1951175" cy="400110"/>
          </a:xfrm>
          <a:prstGeom prst="rect">
            <a:avLst/>
          </a:prstGeom>
          <a:noFill/>
        </p:spPr>
        <p:txBody>
          <a:bodyPr wrap="none" rtlCol="0">
            <a:spAutoFit/>
          </a:bodyPr>
          <a:lstStyle/>
          <a:p>
            <a:r>
              <a:rPr lang="en-DE" sz="2000" b="1" dirty="0"/>
              <a:t>Basic Formula</a:t>
            </a:r>
          </a:p>
        </p:txBody>
      </p:sp>
      <p:sp>
        <p:nvSpPr>
          <p:cNvPr id="4" name="TextBox 3">
            <a:extLst>
              <a:ext uri="{FF2B5EF4-FFF2-40B4-BE49-F238E27FC236}">
                <a16:creationId xmlns:a16="http://schemas.microsoft.com/office/drawing/2014/main" id="{3E7B6F07-C6DE-9EEE-A6BD-2CE70E3A5826}"/>
              </a:ext>
            </a:extLst>
          </p:cNvPr>
          <p:cNvSpPr txBox="1"/>
          <p:nvPr/>
        </p:nvSpPr>
        <p:spPr>
          <a:xfrm>
            <a:off x="8809589" y="698815"/>
            <a:ext cx="2550698" cy="400110"/>
          </a:xfrm>
          <a:prstGeom prst="rect">
            <a:avLst/>
          </a:prstGeom>
          <a:noFill/>
        </p:spPr>
        <p:txBody>
          <a:bodyPr wrap="none" rtlCol="0">
            <a:spAutoFit/>
          </a:bodyPr>
          <a:lstStyle/>
          <a:p>
            <a:r>
              <a:rPr lang="en-DE" sz="2000" b="1" dirty="0"/>
              <a:t>Uncertainty Budget</a:t>
            </a:r>
          </a:p>
        </p:txBody>
      </p:sp>
      <p:sp>
        <p:nvSpPr>
          <p:cNvPr id="5" name="TextBox 4">
            <a:extLst>
              <a:ext uri="{FF2B5EF4-FFF2-40B4-BE49-F238E27FC236}">
                <a16:creationId xmlns:a16="http://schemas.microsoft.com/office/drawing/2014/main" id="{3AFF0147-9A6B-D27F-1CAD-BE4D1A559878}"/>
              </a:ext>
            </a:extLst>
          </p:cNvPr>
          <p:cNvSpPr txBox="1"/>
          <p:nvPr/>
        </p:nvSpPr>
        <p:spPr>
          <a:xfrm>
            <a:off x="1343015" y="4107631"/>
            <a:ext cx="1550424" cy="400110"/>
          </a:xfrm>
          <a:prstGeom prst="rect">
            <a:avLst/>
          </a:prstGeom>
          <a:noFill/>
        </p:spPr>
        <p:txBody>
          <a:bodyPr wrap="none" rtlCol="0">
            <a:spAutoFit/>
          </a:bodyPr>
          <a:lstStyle/>
          <a:p>
            <a:r>
              <a:rPr lang="en-DE" sz="2000" b="1" dirty="0"/>
              <a:t>Flight Time</a:t>
            </a:r>
          </a:p>
        </p:txBody>
      </p:sp>
      <p:pic>
        <p:nvPicPr>
          <p:cNvPr id="7" name="Picture 6" descr="A diagram of a diagram&#10;&#10;Description automatically generated with medium confidence">
            <a:extLst>
              <a:ext uri="{FF2B5EF4-FFF2-40B4-BE49-F238E27FC236}">
                <a16:creationId xmlns:a16="http://schemas.microsoft.com/office/drawing/2014/main" id="{2CB2AB1E-6774-69DC-F7E5-EAF04D2A93CB}"/>
              </a:ext>
            </a:extLst>
          </p:cNvPr>
          <p:cNvPicPr>
            <a:picLocks noChangeAspect="1"/>
          </p:cNvPicPr>
          <p:nvPr/>
        </p:nvPicPr>
        <p:blipFill rotWithShape="1">
          <a:blip r:embed="rId14"/>
          <a:srcRect l="-1373" t="-2548" r="-1837" b="-4787"/>
          <a:stretch/>
        </p:blipFill>
        <p:spPr>
          <a:xfrm>
            <a:off x="191507" y="1073164"/>
            <a:ext cx="3512820" cy="2726315"/>
          </a:xfrm>
          <a:prstGeom prst="rect">
            <a:avLst/>
          </a:prstGeom>
          <a:solidFill>
            <a:schemeClr val="accent4">
              <a:lumMod val="20000"/>
              <a:lumOff val="80000"/>
            </a:schemeClr>
          </a:solidFill>
          <a:ln w="38100">
            <a:solidFill>
              <a:schemeClr val="accent4">
                <a:lumMod val="60000"/>
                <a:lumOff val="40000"/>
              </a:schemeClr>
            </a:solidFill>
          </a:ln>
        </p:spPr>
      </p:pic>
      <p:pic>
        <p:nvPicPr>
          <p:cNvPr id="9" name="Picture 8" descr="A screenshot of a computer&#10;&#10;Description automatically generated">
            <a:extLst>
              <a:ext uri="{FF2B5EF4-FFF2-40B4-BE49-F238E27FC236}">
                <a16:creationId xmlns:a16="http://schemas.microsoft.com/office/drawing/2014/main" id="{5AD20C03-7AD2-6DE1-E53E-C61642583D5D}"/>
              </a:ext>
            </a:extLst>
          </p:cNvPr>
          <p:cNvPicPr>
            <a:picLocks noChangeAspect="1"/>
          </p:cNvPicPr>
          <p:nvPr/>
        </p:nvPicPr>
        <p:blipFill rotWithShape="1">
          <a:blip r:embed="rId15"/>
          <a:srcRect l="-1" t="-2523" r="-2173" b="-3751"/>
          <a:stretch/>
        </p:blipFill>
        <p:spPr>
          <a:xfrm>
            <a:off x="7892019" y="1098925"/>
            <a:ext cx="4126362" cy="2766063"/>
          </a:xfrm>
          <a:prstGeom prst="rect">
            <a:avLst/>
          </a:prstGeom>
          <a:solidFill>
            <a:schemeClr val="accent4">
              <a:lumMod val="20000"/>
              <a:lumOff val="80000"/>
            </a:schemeClr>
          </a:solidFill>
          <a:ln w="38100">
            <a:solidFill>
              <a:schemeClr val="accent4">
                <a:lumMod val="60000"/>
                <a:lumOff val="40000"/>
              </a:schemeClr>
            </a:solidFill>
          </a:ln>
        </p:spPr>
      </p:pic>
      <p:pic>
        <p:nvPicPr>
          <p:cNvPr id="11" name="Picture 10" descr="A diagram of a launch process&#10;&#10;Description automatically generated">
            <a:extLst>
              <a:ext uri="{FF2B5EF4-FFF2-40B4-BE49-F238E27FC236}">
                <a16:creationId xmlns:a16="http://schemas.microsoft.com/office/drawing/2014/main" id="{44E09441-DE4A-0BF1-2CA2-C373FA9E436A}"/>
              </a:ext>
            </a:extLst>
          </p:cNvPr>
          <p:cNvPicPr>
            <a:picLocks noChangeAspect="1"/>
          </p:cNvPicPr>
          <p:nvPr/>
        </p:nvPicPr>
        <p:blipFill>
          <a:blip r:embed="rId16"/>
          <a:stretch>
            <a:fillRect/>
          </a:stretch>
        </p:blipFill>
        <p:spPr>
          <a:xfrm>
            <a:off x="88231" y="4535696"/>
            <a:ext cx="5385112" cy="1760517"/>
          </a:xfrm>
          <a:prstGeom prst="rect">
            <a:avLst/>
          </a:prstGeom>
        </p:spPr>
      </p:pic>
      <p:pic>
        <p:nvPicPr>
          <p:cNvPr id="13" name="Audio 12">
            <a:extLst>
              <a:ext uri="{FF2B5EF4-FFF2-40B4-BE49-F238E27FC236}">
                <a16:creationId xmlns:a16="http://schemas.microsoft.com/office/drawing/2014/main" id="{134AEABA-7699-0BE8-D1DF-CF433383AF1E}"/>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163300" y="5829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3756"/>
    </mc:Choice>
    <mc:Fallback>
      <p:transition spd="slow" advTm="53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4"/>
          <p:cNvSpPr txBox="1"/>
          <p:nvPr/>
        </p:nvSpPr>
        <p:spPr>
          <a:xfrm>
            <a:off x="1" y="-1145"/>
            <a:ext cx="12191999" cy="461665"/>
          </a:xfrm>
          <a:prstGeom prst="rect">
            <a:avLst/>
          </a:prstGeom>
          <a:gradFill>
            <a:gsLst>
              <a:gs pos="0">
                <a:srgbClr val="FFC000"/>
              </a:gs>
              <a:gs pos="65000">
                <a:srgbClr val="F0EBD5"/>
              </a:gs>
              <a:gs pos="100000">
                <a:schemeClr val="lt1"/>
              </a:gs>
            </a:gsLst>
            <a:lin ang="5400000" scaled="0"/>
          </a:gradFill>
          <a:ln>
            <a:noFill/>
          </a:ln>
        </p:spPr>
        <p:txBody>
          <a:bodyPr spcFirstLastPara="1" wrap="square" lIns="91425" tIns="45700" rIns="91425" bIns="45700" anchor="b" anchorCtr="0">
            <a:spAutoFit/>
          </a:bodyPr>
          <a:lstStyle/>
          <a:p>
            <a:pPr marL="0" marR="0" lvl="0" indent="0" algn="ctr" rtl="0">
              <a:spcBef>
                <a:spcPts val="0"/>
              </a:spcBef>
              <a:spcAft>
                <a:spcPts val="0"/>
              </a:spcAft>
              <a:buNone/>
            </a:pPr>
            <a:r>
              <a:rPr lang="en-GB" sz="2400" dirty="0">
                <a:solidFill>
                  <a:srgbClr val="002060"/>
                </a:solidFill>
                <a:latin typeface="Arial"/>
                <a:ea typeface="Arial"/>
                <a:cs typeface="Arial"/>
                <a:sym typeface="Arial"/>
              </a:rPr>
              <a:t>Data Processing: Overview </a:t>
            </a:r>
            <a:r>
              <a:rPr lang="en-GB" sz="2400" i="1" dirty="0">
                <a:solidFill>
                  <a:srgbClr val="002060"/>
                </a:solidFill>
                <a:latin typeface="Arial"/>
                <a:ea typeface="Arial"/>
                <a:cs typeface="Arial"/>
                <a:sym typeface="Arial"/>
              </a:rPr>
              <a:t>(Section C-3 GAW No.268)</a:t>
            </a:r>
            <a:endParaRPr dirty="0"/>
          </a:p>
        </p:txBody>
      </p:sp>
      <p:grpSp>
        <p:nvGrpSpPr>
          <p:cNvPr id="180" name="Google Shape;180;p4"/>
          <p:cNvGrpSpPr/>
          <p:nvPr/>
        </p:nvGrpSpPr>
        <p:grpSpPr>
          <a:xfrm>
            <a:off x="3397070" y="6375710"/>
            <a:ext cx="5397858" cy="425855"/>
            <a:chOff x="297089" y="5855279"/>
            <a:chExt cx="11719118" cy="924560"/>
          </a:xfrm>
        </p:grpSpPr>
        <p:pic>
          <p:nvPicPr>
            <p:cNvPr id="181" name="Google Shape;181;p4"/>
            <p:cNvPicPr preferRelativeResize="0"/>
            <p:nvPr/>
          </p:nvPicPr>
          <p:blipFill rotWithShape="1">
            <a:blip r:embed="rId5">
              <a:alphaModFix/>
            </a:blip>
            <a:srcRect/>
            <a:stretch/>
          </p:blipFill>
          <p:spPr>
            <a:xfrm>
              <a:off x="297089" y="5855279"/>
              <a:ext cx="1162720" cy="924560"/>
            </a:xfrm>
            <a:prstGeom prst="rect">
              <a:avLst/>
            </a:prstGeom>
            <a:noFill/>
            <a:ln>
              <a:noFill/>
            </a:ln>
          </p:spPr>
        </p:pic>
        <p:grpSp>
          <p:nvGrpSpPr>
            <p:cNvPr id="182" name="Google Shape;182;p4"/>
            <p:cNvGrpSpPr/>
            <p:nvPr/>
          </p:nvGrpSpPr>
          <p:grpSpPr>
            <a:xfrm>
              <a:off x="10679532" y="5996342"/>
              <a:ext cx="1336675" cy="549275"/>
              <a:chOff x="3726403" y="4704141"/>
              <a:chExt cx="1336675" cy="549275"/>
            </a:xfrm>
          </p:grpSpPr>
          <p:sp>
            <p:nvSpPr>
              <p:cNvPr id="183" name="Google Shape;183;p4"/>
              <p:cNvSpPr/>
              <p:nvPr/>
            </p:nvSpPr>
            <p:spPr>
              <a:xfrm>
                <a:off x="4336003" y="4820981"/>
                <a:ext cx="727075" cy="337820"/>
              </a:xfrm>
              <a:custGeom>
                <a:avLst/>
                <a:gdLst/>
                <a:ahLst/>
                <a:cxnLst/>
                <a:rect l="l" t="t" r="r" b="b"/>
                <a:pathLst>
                  <a:path w="1145" h="532" extrusionOk="0">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84" name="Google Shape;184;p4"/>
              <p:cNvPicPr preferRelativeResize="0"/>
              <p:nvPr/>
            </p:nvPicPr>
            <p:blipFill rotWithShape="1">
              <a:blip r:embed="rId6">
                <a:alphaModFix/>
              </a:blip>
              <a:srcRect/>
              <a:stretch/>
            </p:blipFill>
            <p:spPr>
              <a:xfrm>
                <a:off x="3726403" y="4704141"/>
                <a:ext cx="548005" cy="549275"/>
              </a:xfrm>
              <a:prstGeom prst="rect">
                <a:avLst/>
              </a:prstGeom>
              <a:noFill/>
              <a:ln>
                <a:noFill/>
              </a:ln>
            </p:spPr>
          </p:pic>
        </p:grpSp>
        <p:pic>
          <p:nvPicPr>
            <p:cNvPr id="185" name="Google Shape;185;p4"/>
            <p:cNvPicPr preferRelativeResize="0"/>
            <p:nvPr/>
          </p:nvPicPr>
          <p:blipFill rotWithShape="1">
            <a:blip r:embed="rId7">
              <a:alphaModFix/>
            </a:blip>
            <a:srcRect/>
            <a:stretch/>
          </p:blipFill>
          <p:spPr>
            <a:xfrm>
              <a:off x="5528849" y="5858948"/>
              <a:ext cx="1080135" cy="870585"/>
            </a:xfrm>
            <a:prstGeom prst="rect">
              <a:avLst/>
            </a:prstGeom>
            <a:noFill/>
            <a:ln>
              <a:noFill/>
            </a:ln>
          </p:spPr>
        </p:pic>
        <p:pic>
          <p:nvPicPr>
            <p:cNvPr id="186" name="Google Shape;186;p4"/>
            <p:cNvPicPr preferRelativeResize="0"/>
            <p:nvPr/>
          </p:nvPicPr>
          <p:blipFill rotWithShape="1">
            <a:blip r:embed="rId8">
              <a:alphaModFix/>
            </a:blip>
            <a:srcRect/>
            <a:stretch/>
          </p:blipFill>
          <p:spPr>
            <a:xfrm>
              <a:off x="7132917" y="5910935"/>
              <a:ext cx="1080135" cy="720090"/>
            </a:xfrm>
            <a:prstGeom prst="rect">
              <a:avLst/>
            </a:prstGeom>
            <a:noFill/>
            <a:ln>
              <a:noFill/>
            </a:ln>
          </p:spPr>
        </p:pic>
        <p:pic>
          <p:nvPicPr>
            <p:cNvPr id="187" name="Google Shape;187;p4"/>
            <p:cNvPicPr preferRelativeResize="0"/>
            <p:nvPr/>
          </p:nvPicPr>
          <p:blipFill rotWithShape="1">
            <a:blip r:embed="rId9">
              <a:alphaModFix/>
            </a:blip>
            <a:srcRect/>
            <a:stretch/>
          </p:blipFill>
          <p:spPr>
            <a:xfrm>
              <a:off x="3348606" y="6035187"/>
              <a:ext cx="1659105" cy="492591"/>
            </a:xfrm>
            <a:prstGeom prst="rect">
              <a:avLst/>
            </a:prstGeom>
            <a:noFill/>
            <a:ln>
              <a:noFill/>
            </a:ln>
          </p:spPr>
        </p:pic>
        <p:pic>
          <p:nvPicPr>
            <p:cNvPr id="188" name="Google Shape;188;p4"/>
            <p:cNvPicPr preferRelativeResize="0"/>
            <p:nvPr/>
          </p:nvPicPr>
          <p:blipFill rotWithShape="1">
            <a:blip r:embed="rId10">
              <a:alphaModFix/>
            </a:blip>
            <a:srcRect/>
            <a:stretch/>
          </p:blipFill>
          <p:spPr>
            <a:xfrm>
              <a:off x="1715981" y="5934196"/>
              <a:ext cx="1080135" cy="720090"/>
            </a:xfrm>
            <a:prstGeom prst="rect">
              <a:avLst/>
            </a:prstGeom>
            <a:noFill/>
            <a:ln>
              <a:noFill/>
            </a:ln>
          </p:spPr>
        </p:pic>
        <p:pic>
          <p:nvPicPr>
            <p:cNvPr id="189" name="Google Shape;189;p4"/>
            <p:cNvPicPr preferRelativeResize="0"/>
            <p:nvPr/>
          </p:nvPicPr>
          <p:blipFill rotWithShape="1">
            <a:blip r:embed="rId11">
              <a:alphaModFix/>
            </a:blip>
            <a:srcRect/>
            <a:stretch/>
          </p:blipFill>
          <p:spPr>
            <a:xfrm>
              <a:off x="9151905" y="5929051"/>
              <a:ext cx="693878" cy="777016"/>
            </a:xfrm>
            <a:prstGeom prst="rect">
              <a:avLst/>
            </a:prstGeom>
            <a:noFill/>
            <a:ln>
              <a:noFill/>
            </a:ln>
          </p:spPr>
        </p:pic>
      </p:grpSp>
      <p:sp>
        <p:nvSpPr>
          <p:cNvPr id="191" name="Google Shape;191;p4"/>
          <p:cNvSpPr txBox="1">
            <a:spLocks noGrp="1"/>
          </p:cNvSpPr>
          <p:nvPr>
            <p:ph type="sldNum" idx="12"/>
          </p:nvPr>
        </p:nvSpPr>
        <p:spPr>
          <a:xfrm>
            <a:off x="11694486" y="6478787"/>
            <a:ext cx="497514"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sz="1600">
                <a:latin typeface="Arial"/>
                <a:ea typeface="Arial"/>
                <a:cs typeface="Arial"/>
                <a:sym typeface="Arial"/>
              </a:rPr>
              <a:t>4</a:t>
            </a:fld>
            <a:endParaRPr sz="1600">
              <a:latin typeface="Arial"/>
              <a:ea typeface="Arial"/>
              <a:cs typeface="Arial"/>
              <a:sym typeface="Arial"/>
            </a:endParaRPr>
          </a:p>
        </p:txBody>
      </p:sp>
      <p:sp>
        <p:nvSpPr>
          <p:cNvPr id="193" name="Google Shape;193;p4"/>
          <p:cNvSpPr txBox="1"/>
          <p:nvPr/>
        </p:nvSpPr>
        <p:spPr>
          <a:xfrm>
            <a:off x="5219701" y="476331"/>
            <a:ext cx="6969818" cy="57861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a:solidFill>
                  <a:srgbClr val="002060"/>
                </a:solidFill>
                <a:latin typeface="Arial"/>
                <a:ea typeface="Arial"/>
                <a:cs typeface="Arial"/>
                <a:sym typeface="Arial"/>
              </a:rPr>
              <a:t>The partial pressure of ozone </a:t>
            </a:r>
            <a:r>
              <a:rPr lang="en-GB" sz="2000" b="1" i="1" dirty="0">
                <a:solidFill>
                  <a:srgbClr val="002060"/>
                </a:solidFill>
                <a:latin typeface="Arial"/>
                <a:ea typeface="Arial"/>
                <a:cs typeface="Arial"/>
                <a:sym typeface="Arial"/>
              </a:rPr>
              <a:t>P</a:t>
            </a:r>
            <a:r>
              <a:rPr lang="en-GB" sz="2000" b="1" i="1" baseline="-25000" dirty="0">
                <a:solidFill>
                  <a:srgbClr val="002060"/>
                </a:solidFill>
                <a:latin typeface="Arial"/>
                <a:ea typeface="Arial"/>
                <a:cs typeface="Arial"/>
                <a:sym typeface="Arial"/>
              </a:rPr>
              <a:t>O3</a:t>
            </a:r>
            <a:r>
              <a:rPr lang="en-GB" sz="2000" dirty="0">
                <a:solidFill>
                  <a:srgbClr val="002060"/>
                </a:solidFill>
                <a:latin typeface="Arial"/>
                <a:ea typeface="Arial"/>
                <a:cs typeface="Arial"/>
                <a:sym typeface="Arial"/>
              </a:rPr>
              <a:t> is derived from the </a:t>
            </a:r>
            <a:r>
              <a:rPr lang="en-GB" sz="2000" dirty="0" err="1">
                <a:solidFill>
                  <a:srgbClr val="002060"/>
                </a:solidFill>
                <a:latin typeface="Arial"/>
                <a:ea typeface="Arial"/>
                <a:cs typeface="Arial"/>
                <a:sym typeface="Arial"/>
              </a:rPr>
              <a:t>ozonesonde</a:t>
            </a:r>
            <a:r>
              <a:rPr lang="en-GB" sz="2000" dirty="0">
                <a:solidFill>
                  <a:srgbClr val="002060"/>
                </a:solidFill>
                <a:latin typeface="Arial"/>
                <a:ea typeface="Arial"/>
                <a:cs typeface="Arial"/>
                <a:sym typeface="Arial"/>
              </a:rPr>
              <a:t> (incl. radiosonde) measurements </a:t>
            </a:r>
            <a:r>
              <a:rPr lang="en-GB" sz="2000" i="1" dirty="0">
                <a:solidFill>
                  <a:srgbClr val="002060"/>
                </a:solidFill>
                <a:latin typeface="Arial"/>
                <a:ea typeface="Arial"/>
                <a:cs typeface="Arial"/>
                <a:sym typeface="Arial"/>
              </a:rPr>
              <a:t>(See Left)</a:t>
            </a:r>
            <a:r>
              <a:rPr lang="en-GB" sz="2000" dirty="0">
                <a:solidFill>
                  <a:srgbClr val="002060"/>
                </a:solidFill>
                <a:latin typeface="Arial"/>
                <a:ea typeface="Arial"/>
                <a:cs typeface="Arial"/>
                <a:sym typeface="Arial"/>
              </a:rPr>
              <a:t>: </a:t>
            </a:r>
            <a:endParaRPr dirty="0"/>
          </a:p>
          <a:p>
            <a:pPr marL="342900" marR="0" lvl="0" indent="-342900" algn="l" rtl="0">
              <a:spcBef>
                <a:spcPts val="600"/>
              </a:spcBef>
              <a:spcAft>
                <a:spcPts val="0"/>
              </a:spcAft>
              <a:buClr>
                <a:srgbClr val="002060"/>
              </a:buClr>
              <a:buSzPts val="2000"/>
              <a:buFont typeface="Noto Sans Symbols"/>
              <a:buChar char="∙"/>
            </a:pPr>
            <a:r>
              <a:rPr lang="en-GB" sz="2000" b="1" dirty="0">
                <a:solidFill>
                  <a:srgbClr val="002060"/>
                </a:solidFill>
                <a:latin typeface="Arial"/>
                <a:ea typeface="Arial"/>
                <a:cs typeface="Arial"/>
                <a:sym typeface="Arial"/>
              </a:rPr>
              <a:t>Cell Current</a:t>
            </a:r>
            <a:r>
              <a:rPr lang="en-GB" sz="2000" dirty="0">
                <a:solidFill>
                  <a:srgbClr val="002060"/>
                </a:solidFill>
                <a:latin typeface="Arial"/>
                <a:ea typeface="Arial"/>
                <a:cs typeface="Arial"/>
                <a:sym typeface="Arial"/>
              </a:rPr>
              <a:t> (in-flight): </a:t>
            </a:r>
            <a:r>
              <a:rPr lang="en-GB" sz="2000" b="1" i="1" dirty="0">
                <a:solidFill>
                  <a:srgbClr val="002060"/>
                </a:solidFill>
                <a:latin typeface="Arial"/>
                <a:ea typeface="Arial"/>
                <a:cs typeface="Arial"/>
                <a:sym typeface="Arial"/>
              </a:rPr>
              <a:t>I</a:t>
            </a:r>
            <a:r>
              <a:rPr lang="en-GB" sz="2000" b="1" i="1" baseline="-25000" dirty="0">
                <a:solidFill>
                  <a:srgbClr val="002060"/>
                </a:solidFill>
                <a:latin typeface="Arial"/>
                <a:ea typeface="Arial"/>
                <a:cs typeface="Arial"/>
                <a:sym typeface="Arial"/>
              </a:rPr>
              <a:t>M</a:t>
            </a:r>
            <a:endParaRPr sz="2000" b="1" i="1" baseline="-25000" dirty="0">
              <a:solidFill>
                <a:srgbClr val="002060"/>
              </a:solidFill>
              <a:latin typeface="Arial"/>
              <a:ea typeface="Arial"/>
              <a:cs typeface="Arial"/>
              <a:sym typeface="Arial"/>
            </a:endParaRPr>
          </a:p>
          <a:p>
            <a:pPr marL="342900" marR="0" lvl="0" indent="-342900" algn="l" rtl="0">
              <a:spcBef>
                <a:spcPts val="600"/>
              </a:spcBef>
              <a:spcAft>
                <a:spcPts val="0"/>
              </a:spcAft>
              <a:buClr>
                <a:srgbClr val="002060"/>
              </a:buClr>
              <a:buSzPts val="2000"/>
              <a:buFont typeface="Noto Sans Symbols"/>
              <a:buChar char="∙"/>
            </a:pPr>
            <a:r>
              <a:rPr lang="en-GB" sz="2000" b="1" dirty="0">
                <a:solidFill>
                  <a:srgbClr val="002060"/>
                </a:solidFill>
                <a:latin typeface="Arial"/>
                <a:ea typeface="Arial"/>
                <a:cs typeface="Arial"/>
                <a:sym typeface="Arial"/>
              </a:rPr>
              <a:t>Background Current </a:t>
            </a:r>
            <a:r>
              <a:rPr lang="en-GB" sz="2000" dirty="0">
                <a:solidFill>
                  <a:srgbClr val="002060"/>
                </a:solidFill>
                <a:latin typeface="Arial"/>
                <a:ea typeface="Arial"/>
                <a:cs typeface="Arial"/>
                <a:sym typeface="Arial"/>
              </a:rPr>
              <a:t>(preparation): </a:t>
            </a:r>
            <a:r>
              <a:rPr lang="en-GB" sz="2000" b="1" i="1" dirty="0">
                <a:solidFill>
                  <a:srgbClr val="002060"/>
                </a:solidFill>
                <a:latin typeface="Arial"/>
                <a:ea typeface="Arial"/>
                <a:cs typeface="Arial"/>
                <a:sym typeface="Arial"/>
              </a:rPr>
              <a:t>I</a:t>
            </a:r>
            <a:r>
              <a:rPr lang="en-GB" sz="2000" b="1" i="1" baseline="-25000" dirty="0">
                <a:solidFill>
                  <a:srgbClr val="002060"/>
                </a:solidFill>
                <a:latin typeface="Arial"/>
                <a:ea typeface="Arial"/>
                <a:cs typeface="Arial"/>
                <a:sym typeface="Arial"/>
              </a:rPr>
              <a:t>B</a:t>
            </a:r>
            <a:endParaRPr sz="2000" b="1" i="1" baseline="-25000" dirty="0">
              <a:solidFill>
                <a:srgbClr val="002060"/>
              </a:solidFill>
              <a:latin typeface="Arial"/>
              <a:ea typeface="Arial"/>
              <a:cs typeface="Arial"/>
              <a:sym typeface="Arial"/>
            </a:endParaRPr>
          </a:p>
          <a:p>
            <a:pPr marL="342900" marR="0" lvl="0" indent="-342900" algn="l" rtl="0">
              <a:spcBef>
                <a:spcPts val="600"/>
              </a:spcBef>
              <a:spcAft>
                <a:spcPts val="0"/>
              </a:spcAft>
              <a:buClr>
                <a:srgbClr val="002060"/>
              </a:buClr>
              <a:buSzPts val="2000"/>
              <a:buFont typeface="Noto Sans Symbols"/>
              <a:buChar char="∙"/>
            </a:pPr>
            <a:r>
              <a:rPr lang="en-GB" sz="2000" b="1" dirty="0">
                <a:solidFill>
                  <a:srgbClr val="002060"/>
                </a:solidFill>
                <a:latin typeface="Arial"/>
                <a:ea typeface="Arial"/>
                <a:cs typeface="Arial"/>
                <a:sym typeface="Arial"/>
              </a:rPr>
              <a:t>Pump temperature</a:t>
            </a:r>
            <a:r>
              <a:rPr lang="en-GB" sz="2000" dirty="0">
                <a:solidFill>
                  <a:srgbClr val="002060"/>
                </a:solidFill>
                <a:latin typeface="Arial"/>
                <a:ea typeface="Arial"/>
                <a:cs typeface="Arial"/>
                <a:sym typeface="Arial"/>
              </a:rPr>
              <a:t> (in-flight): from measured </a:t>
            </a:r>
            <a:r>
              <a:rPr lang="en-GB" sz="2000" b="1" i="1" dirty="0">
                <a:solidFill>
                  <a:srgbClr val="002060"/>
                </a:solidFill>
                <a:latin typeface="Arial"/>
                <a:ea typeface="Arial"/>
                <a:cs typeface="Arial"/>
                <a:sym typeface="Arial"/>
              </a:rPr>
              <a:t>T</a:t>
            </a:r>
            <a:r>
              <a:rPr lang="en-GB" sz="2000" b="1" i="1" baseline="-25000" dirty="0">
                <a:solidFill>
                  <a:srgbClr val="002060"/>
                </a:solidFill>
                <a:latin typeface="Arial"/>
                <a:ea typeface="Arial"/>
                <a:cs typeface="Arial"/>
                <a:sym typeface="Arial"/>
              </a:rPr>
              <a:t>PM</a:t>
            </a:r>
            <a:r>
              <a:rPr lang="en-GB" sz="2000" dirty="0">
                <a:solidFill>
                  <a:srgbClr val="002060"/>
                </a:solidFill>
                <a:latin typeface="Arial"/>
                <a:ea typeface="Arial"/>
                <a:cs typeface="Arial"/>
                <a:sym typeface="Arial"/>
              </a:rPr>
              <a:t> </a:t>
            </a:r>
            <a:r>
              <a:rPr lang="en-GB" sz="2000" dirty="0" err="1">
                <a:solidFill>
                  <a:srgbClr val="002060"/>
                </a:solidFill>
              </a:rPr>
              <a:t>to</a:t>
            </a:r>
            <a:r>
              <a:rPr lang="en-GB" sz="2000" b="1" i="1" dirty="0" err="1">
                <a:solidFill>
                  <a:srgbClr val="002060"/>
                </a:solidFill>
                <a:latin typeface="Arial"/>
                <a:ea typeface="Arial"/>
                <a:cs typeface="Arial"/>
                <a:sym typeface="Arial"/>
              </a:rPr>
              <a:t>T</a:t>
            </a:r>
            <a:r>
              <a:rPr lang="en-GB" sz="2000" b="1" i="1" baseline="-25000" dirty="0" err="1">
                <a:solidFill>
                  <a:srgbClr val="002060"/>
                </a:solidFill>
                <a:latin typeface="Arial"/>
                <a:ea typeface="Arial"/>
                <a:cs typeface="Arial"/>
                <a:sym typeface="Arial"/>
              </a:rPr>
              <a:t>P</a:t>
            </a:r>
            <a:endParaRPr sz="2000" b="1" i="1" baseline="-25000" dirty="0">
              <a:solidFill>
                <a:srgbClr val="002060"/>
              </a:solidFill>
              <a:latin typeface="Arial"/>
              <a:ea typeface="Arial"/>
              <a:cs typeface="Arial"/>
              <a:sym typeface="Arial"/>
            </a:endParaRPr>
          </a:p>
          <a:p>
            <a:pPr marL="342900" marR="0" lvl="0" indent="-342900" algn="l" rtl="0">
              <a:spcBef>
                <a:spcPts val="600"/>
              </a:spcBef>
              <a:spcAft>
                <a:spcPts val="0"/>
              </a:spcAft>
              <a:buClr>
                <a:srgbClr val="002060"/>
              </a:buClr>
              <a:buSzPts val="2000"/>
              <a:buFont typeface="Noto Sans Symbols"/>
              <a:buChar char="∙"/>
            </a:pPr>
            <a:r>
              <a:rPr lang="en-GB" sz="2000" b="1" dirty="0">
                <a:solidFill>
                  <a:srgbClr val="002060"/>
                </a:solidFill>
                <a:latin typeface="Arial"/>
                <a:ea typeface="Arial"/>
                <a:cs typeface="Arial"/>
                <a:sym typeface="Arial"/>
              </a:rPr>
              <a:t>Pump flowrate</a:t>
            </a:r>
            <a:r>
              <a:rPr lang="en-GB" sz="2000" dirty="0">
                <a:solidFill>
                  <a:srgbClr val="002060"/>
                </a:solidFill>
                <a:latin typeface="Arial"/>
                <a:ea typeface="Arial"/>
                <a:cs typeface="Arial"/>
                <a:sym typeface="Arial"/>
              </a:rPr>
              <a:t> at ground (preparation): </a:t>
            </a:r>
            <a:r>
              <a:rPr lang="en-GB" sz="2000" i="1" dirty="0">
                <a:solidFill>
                  <a:srgbClr val="002060"/>
                </a:solidFill>
                <a:latin typeface="Calibri"/>
                <a:ea typeface="Calibri"/>
                <a:cs typeface="Calibri"/>
                <a:sym typeface="Calibri"/>
              </a:rPr>
              <a:t>𝚽</a:t>
            </a:r>
            <a:r>
              <a:rPr lang="en-GB" sz="2000" b="1" i="1" baseline="-25000" dirty="0">
                <a:solidFill>
                  <a:srgbClr val="002060"/>
                </a:solidFill>
                <a:latin typeface="Calibri"/>
                <a:ea typeface="Calibri"/>
                <a:cs typeface="Calibri"/>
                <a:sym typeface="Calibri"/>
              </a:rPr>
              <a:t>P0</a:t>
            </a:r>
            <a:r>
              <a:rPr lang="en-GB" sz="2000" i="1" dirty="0">
                <a:solidFill>
                  <a:srgbClr val="002060"/>
                </a:solidFill>
                <a:latin typeface="Calibri"/>
                <a:ea typeface="Calibri"/>
                <a:cs typeface="Calibri"/>
                <a:sym typeface="Calibri"/>
              </a:rPr>
              <a:t> </a:t>
            </a:r>
            <a:endParaRPr sz="2000" dirty="0">
              <a:solidFill>
                <a:srgbClr val="002060"/>
              </a:solidFill>
              <a:latin typeface="Arial"/>
              <a:ea typeface="Arial"/>
              <a:cs typeface="Arial"/>
              <a:sym typeface="Arial"/>
            </a:endParaRPr>
          </a:p>
          <a:p>
            <a:pPr marL="342900" marR="0" lvl="0" indent="-342900" algn="l" rtl="0">
              <a:spcBef>
                <a:spcPts val="600"/>
              </a:spcBef>
              <a:spcAft>
                <a:spcPts val="0"/>
              </a:spcAft>
              <a:buClr>
                <a:srgbClr val="002060"/>
              </a:buClr>
              <a:buSzPts val="2000"/>
              <a:buFont typeface="Noto Sans Symbols"/>
              <a:buChar char="∙"/>
            </a:pPr>
            <a:r>
              <a:rPr lang="en-GB" sz="2000" b="1" dirty="0">
                <a:solidFill>
                  <a:srgbClr val="002060"/>
                </a:solidFill>
                <a:latin typeface="Arial"/>
                <a:ea typeface="Arial"/>
                <a:cs typeface="Arial"/>
                <a:sym typeface="Arial"/>
              </a:rPr>
              <a:t>Absorption</a:t>
            </a:r>
            <a:r>
              <a:rPr lang="en-GB" sz="2000" dirty="0">
                <a:solidFill>
                  <a:srgbClr val="002060"/>
                </a:solidFill>
                <a:latin typeface="Arial"/>
                <a:ea typeface="Arial"/>
                <a:cs typeface="Arial"/>
                <a:sym typeface="Arial"/>
              </a:rPr>
              <a:t> </a:t>
            </a:r>
            <a:r>
              <a:rPr lang="en-GB" sz="2000" b="1" dirty="0">
                <a:solidFill>
                  <a:srgbClr val="002060"/>
                </a:solidFill>
                <a:latin typeface="Arial"/>
                <a:ea typeface="Arial"/>
                <a:cs typeface="Arial"/>
                <a:sym typeface="Arial"/>
              </a:rPr>
              <a:t>Efficiency</a:t>
            </a:r>
            <a:r>
              <a:rPr lang="en-GB" sz="2000" dirty="0">
                <a:solidFill>
                  <a:srgbClr val="002060"/>
                </a:solidFill>
                <a:latin typeface="Arial"/>
                <a:ea typeface="Arial"/>
                <a:cs typeface="Arial"/>
                <a:sym typeface="Arial"/>
              </a:rPr>
              <a:t> (empirical): </a:t>
            </a:r>
            <a:r>
              <a:rPr lang="en-GB" sz="2000" i="1" dirty="0">
                <a:solidFill>
                  <a:srgbClr val="002060"/>
                </a:solidFill>
                <a:latin typeface="Calibri"/>
                <a:ea typeface="Calibri"/>
                <a:cs typeface="Calibri"/>
                <a:sym typeface="Calibri"/>
              </a:rPr>
              <a:t>𝛈</a:t>
            </a:r>
            <a:r>
              <a:rPr lang="en-GB" sz="2000" b="1" i="1" baseline="-25000" dirty="0">
                <a:solidFill>
                  <a:srgbClr val="002060"/>
                </a:solidFill>
                <a:latin typeface="Calibri"/>
                <a:ea typeface="Calibri"/>
                <a:cs typeface="Calibri"/>
                <a:sym typeface="Calibri"/>
              </a:rPr>
              <a:t>A</a:t>
            </a:r>
            <a:r>
              <a:rPr lang="en-GB" sz="2000" b="1" i="1" dirty="0">
                <a:solidFill>
                  <a:srgbClr val="002060"/>
                </a:solidFill>
                <a:latin typeface="Arial"/>
                <a:ea typeface="Arial"/>
                <a:cs typeface="Arial"/>
                <a:sym typeface="Arial"/>
              </a:rPr>
              <a:t>(P)</a:t>
            </a:r>
            <a:endParaRPr sz="2000" b="1" i="1" dirty="0">
              <a:solidFill>
                <a:srgbClr val="002060"/>
              </a:solidFill>
              <a:latin typeface="Arial"/>
              <a:ea typeface="Arial"/>
              <a:cs typeface="Arial"/>
              <a:sym typeface="Arial"/>
            </a:endParaRPr>
          </a:p>
          <a:p>
            <a:pPr marL="342900" marR="0" lvl="0" indent="-342900" algn="l" rtl="0">
              <a:spcBef>
                <a:spcPts val="600"/>
              </a:spcBef>
              <a:spcAft>
                <a:spcPts val="0"/>
              </a:spcAft>
              <a:buClr>
                <a:srgbClr val="002060"/>
              </a:buClr>
              <a:buSzPts val="2000"/>
              <a:buFont typeface="Noto Sans Symbols"/>
              <a:buChar char="∙"/>
            </a:pPr>
            <a:r>
              <a:rPr lang="en-GB" sz="2000" b="1" dirty="0">
                <a:solidFill>
                  <a:srgbClr val="002060"/>
                </a:solidFill>
                <a:latin typeface="Arial"/>
                <a:ea typeface="Arial"/>
                <a:cs typeface="Arial"/>
                <a:sym typeface="Arial"/>
              </a:rPr>
              <a:t>Pump Efficiency</a:t>
            </a:r>
            <a:r>
              <a:rPr lang="en-GB" sz="2000" dirty="0">
                <a:solidFill>
                  <a:srgbClr val="002060"/>
                </a:solidFill>
                <a:latin typeface="Arial"/>
                <a:ea typeface="Arial"/>
                <a:cs typeface="Arial"/>
                <a:sym typeface="Arial"/>
              </a:rPr>
              <a:t> (empirical): </a:t>
            </a:r>
            <a:r>
              <a:rPr lang="en-GB" sz="2000" i="1" dirty="0">
                <a:solidFill>
                  <a:srgbClr val="002060"/>
                </a:solidFill>
                <a:latin typeface="Calibri"/>
                <a:ea typeface="Calibri"/>
                <a:cs typeface="Calibri"/>
                <a:sym typeface="Calibri"/>
              </a:rPr>
              <a:t>𝛈</a:t>
            </a:r>
            <a:r>
              <a:rPr lang="en-GB" sz="2000" b="1" i="1" baseline="-25000" dirty="0">
                <a:solidFill>
                  <a:srgbClr val="002060"/>
                </a:solidFill>
                <a:latin typeface="Calibri"/>
                <a:ea typeface="Calibri"/>
                <a:cs typeface="Calibri"/>
                <a:sym typeface="Calibri"/>
              </a:rPr>
              <a:t>P</a:t>
            </a:r>
            <a:r>
              <a:rPr lang="en-GB" sz="2000" b="1" i="1" dirty="0">
                <a:solidFill>
                  <a:srgbClr val="002060"/>
                </a:solidFill>
                <a:latin typeface="Arial"/>
                <a:ea typeface="Arial"/>
                <a:cs typeface="Arial"/>
                <a:sym typeface="Arial"/>
              </a:rPr>
              <a:t>(P)</a:t>
            </a:r>
            <a:endParaRPr sz="2000" dirty="0">
              <a:solidFill>
                <a:srgbClr val="002060"/>
              </a:solidFill>
              <a:latin typeface="Arial"/>
              <a:ea typeface="Arial"/>
              <a:cs typeface="Arial"/>
              <a:sym typeface="Arial"/>
            </a:endParaRPr>
          </a:p>
          <a:p>
            <a:pPr marL="342900" marR="0" lvl="0" indent="-342900" algn="l" rtl="0">
              <a:spcBef>
                <a:spcPts val="600"/>
              </a:spcBef>
              <a:spcAft>
                <a:spcPts val="0"/>
              </a:spcAft>
              <a:buClr>
                <a:srgbClr val="002060"/>
              </a:buClr>
              <a:buSzPts val="2000"/>
              <a:buFont typeface="Noto Sans Symbols"/>
              <a:buChar char="∙"/>
            </a:pPr>
            <a:r>
              <a:rPr lang="en-GB" sz="2000" b="1" dirty="0">
                <a:solidFill>
                  <a:srgbClr val="002060"/>
                </a:solidFill>
                <a:latin typeface="Arial"/>
                <a:ea typeface="Arial"/>
                <a:cs typeface="Arial"/>
                <a:sym typeface="Arial"/>
              </a:rPr>
              <a:t>Conversion Efficiency</a:t>
            </a:r>
            <a:r>
              <a:rPr lang="en-GB" sz="2000" dirty="0">
                <a:solidFill>
                  <a:srgbClr val="002060"/>
                </a:solidFill>
                <a:latin typeface="Arial"/>
                <a:ea typeface="Arial"/>
                <a:cs typeface="Arial"/>
                <a:sym typeface="Arial"/>
              </a:rPr>
              <a:t> (empirical): </a:t>
            </a:r>
            <a:r>
              <a:rPr lang="en-GB" sz="2000" i="1" dirty="0">
                <a:solidFill>
                  <a:srgbClr val="002060"/>
                </a:solidFill>
                <a:latin typeface="Calibri"/>
                <a:ea typeface="Calibri"/>
                <a:cs typeface="Calibri"/>
                <a:sym typeface="Calibri"/>
              </a:rPr>
              <a:t>𝛈</a:t>
            </a:r>
            <a:r>
              <a:rPr lang="en-GB" sz="2000" b="1" i="1" baseline="-25000" dirty="0">
                <a:solidFill>
                  <a:srgbClr val="002060"/>
                </a:solidFill>
                <a:latin typeface="Calibri"/>
                <a:ea typeface="Calibri"/>
                <a:cs typeface="Calibri"/>
                <a:sym typeface="Calibri"/>
              </a:rPr>
              <a:t>C</a:t>
            </a:r>
            <a:r>
              <a:rPr lang="en-GB" sz="2000" b="1" i="1" dirty="0">
                <a:solidFill>
                  <a:srgbClr val="002060"/>
                </a:solidFill>
                <a:latin typeface="Arial"/>
                <a:ea typeface="Arial"/>
                <a:cs typeface="Arial"/>
                <a:sym typeface="Arial"/>
              </a:rPr>
              <a:t>(P)</a:t>
            </a:r>
            <a:endParaRPr sz="2000" b="1" i="1" dirty="0">
              <a:solidFill>
                <a:srgbClr val="002060"/>
              </a:solidFill>
              <a:latin typeface="Arial"/>
              <a:ea typeface="Arial"/>
              <a:cs typeface="Arial"/>
              <a:sym typeface="Arial"/>
            </a:endParaRPr>
          </a:p>
          <a:p>
            <a:pPr marL="342900" marR="0" lvl="0" indent="-342900" algn="l" rtl="0">
              <a:spcBef>
                <a:spcPts val="600"/>
              </a:spcBef>
              <a:spcAft>
                <a:spcPts val="0"/>
              </a:spcAft>
              <a:buClr>
                <a:srgbClr val="002060"/>
              </a:buClr>
              <a:buSzPts val="2000"/>
              <a:buFont typeface="Noto Sans Symbols"/>
              <a:buChar char="∙"/>
            </a:pPr>
            <a:r>
              <a:rPr lang="en-GB" sz="2000" b="1" dirty="0">
                <a:solidFill>
                  <a:srgbClr val="002060"/>
                </a:solidFill>
                <a:latin typeface="Arial"/>
                <a:ea typeface="Arial"/>
                <a:cs typeface="Arial"/>
                <a:sym typeface="Arial"/>
              </a:rPr>
              <a:t>Radiosonde</a:t>
            </a:r>
            <a:r>
              <a:rPr lang="en-GB" sz="2000" dirty="0">
                <a:solidFill>
                  <a:srgbClr val="002060"/>
                </a:solidFill>
                <a:latin typeface="Arial"/>
                <a:ea typeface="Arial"/>
                <a:cs typeface="Arial"/>
                <a:sym typeface="Arial"/>
              </a:rPr>
              <a:t> (in-flight): </a:t>
            </a:r>
            <a:endParaRPr dirty="0"/>
          </a:p>
          <a:p>
            <a:pPr marL="800100" marR="0" lvl="1" indent="-342900" algn="l" rtl="0">
              <a:spcBef>
                <a:spcPts val="0"/>
              </a:spcBef>
              <a:spcAft>
                <a:spcPts val="0"/>
              </a:spcAft>
              <a:buClr>
                <a:srgbClr val="002060"/>
              </a:buClr>
              <a:buSzPts val="2000"/>
              <a:buFont typeface="Courier New"/>
              <a:buChar char="o"/>
            </a:pPr>
            <a:r>
              <a:rPr lang="en-GB" sz="2000" b="0" i="0" u="none" strike="noStrike" cap="none" dirty="0">
                <a:solidFill>
                  <a:srgbClr val="002060"/>
                </a:solidFill>
                <a:latin typeface="Arial"/>
                <a:ea typeface="Arial"/>
                <a:cs typeface="Arial"/>
                <a:sym typeface="Arial"/>
              </a:rPr>
              <a:t>Pressure: </a:t>
            </a:r>
            <a:r>
              <a:rPr lang="en-GB" sz="2000" b="1" i="1" u="none" strike="noStrike" cap="none" dirty="0" err="1">
                <a:solidFill>
                  <a:srgbClr val="002060"/>
                </a:solidFill>
                <a:latin typeface="Arial"/>
                <a:ea typeface="Arial"/>
                <a:cs typeface="Arial"/>
                <a:sym typeface="Arial"/>
              </a:rPr>
              <a:t>P</a:t>
            </a:r>
            <a:r>
              <a:rPr lang="en-GB" sz="2000" b="1" i="1" u="none" strike="noStrike" cap="none" baseline="-25000" dirty="0" err="1">
                <a:solidFill>
                  <a:srgbClr val="002060"/>
                </a:solidFill>
                <a:latin typeface="Arial"/>
                <a:ea typeface="Arial"/>
                <a:cs typeface="Arial"/>
                <a:sym typeface="Arial"/>
              </a:rPr>
              <a:t>Air</a:t>
            </a:r>
            <a:r>
              <a:rPr lang="en-GB" sz="2000" b="0" i="0" u="none" strike="noStrike" cap="none" baseline="-25000" dirty="0">
                <a:solidFill>
                  <a:srgbClr val="002060"/>
                </a:solidFill>
                <a:latin typeface="Arial"/>
                <a:ea typeface="Arial"/>
                <a:cs typeface="Arial"/>
                <a:sym typeface="Arial"/>
              </a:rPr>
              <a:t> </a:t>
            </a:r>
            <a:r>
              <a:rPr lang="en-GB" sz="2000" b="0" i="0" u="none" strike="noStrike" cap="none" dirty="0">
                <a:solidFill>
                  <a:srgbClr val="002060"/>
                </a:solidFill>
                <a:latin typeface="Arial"/>
                <a:ea typeface="Arial"/>
                <a:cs typeface="Arial"/>
                <a:sym typeface="Arial"/>
              </a:rPr>
              <a:t>;Temperature: </a:t>
            </a:r>
            <a:r>
              <a:rPr lang="en-GB" sz="2000" b="1" i="1" u="none" strike="noStrike" cap="none" dirty="0" err="1">
                <a:solidFill>
                  <a:srgbClr val="002060"/>
                </a:solidFill>
                <a:latin typeface="Arial"/>
                <a:ea typeface="Arial"/>
                <a:cs typeface="Arial"/>
                <a:sym typeface="Arial"/>
              </a:rPr>
              <a:t>T</a:t>
            </a:r>
            <a:r>
              <a:rPr lang="en-GB" sz="2000" b="1" i="1" u="none" strike="noStrike" cap="none" baseline="-25000" dirty="0" err="1">
                <a:solidFill>
                  <a:srgbClr val="002060"/>
                </a:solidFill>
                <a:latin typeface="Arial"/>
                <a:ea typeface="Arial"/>
                <a:cs typeface="Arial"/>
                <a:sym typeface="Arial"/>
              </a:rPr>
              <a:t>Air</a:t>
            </a:r>
            <a:r>
              <a:rPr lang="en-GB" sz="2000" b="1" i="1" u="none" strike="noStrike" cap="none" baseline="-25000" dirty="0">
                <a:solidFill>
                  <a:srgbClr val="002060"/>
                </a:solidFill>
                <a:latin typeface="Arial"/>
                <a:ea typeface="Arial"/>
                <a:cs typeface="Arial"/>
                <a:sym typeface="Arial"/>
              </a:rPr>
              <a:t> </a:t>
            </a:r>
            <a:r>
              <a:rPr lang="en-GB" sz="2000" b="0" i="0" u="none" strike="noStrike" cap="none" dirty="0">
                <a:solidFill>
                  <a:srgbClr val="002060"/>
                </a:solidFill>
                <a:latin typeface="Arial"/>
                <a:ea typeface="Arial"/>
                <a:cs typeface="Arial"/>
                <a:sym typeface="Arial"/>
              </a:rPr>
              <a:t>;</a:t>
            </a:r>
            <a:r>
              <a:rPr lang="en-GB" sz="2000" b="1" i="1" u="none" strike="noStrike" cap="none" dirty="0">
                <a:solidFill>
                  <a:srgbClr val="002060"/>
                </a:solidFill>
                <a:latin typeface="Arial"/>
                <a:ea typeface="Arial"/>
                <a:cs typeface="Arial"/>
                <a:sym typeface="Arial"/>
              </a:rPr>
              <a:t> </a:t>
            </a:r>
            <a:r>
              <a:rPr lang="en-GB" sz="2000" b="0" i="0" u="none" strike="noStrike" cap="none" dirty="0">
                <a:solidFill>
                  <a:srgbClr val="002060"/>
                </a:solidFill>
                <a:latin typeface="Arial"/>
                <a:ea typeface="Arial"/>
                <a:cs typeface="Arial"/>
                <a:sym typeface="Arial"/>
              </a:rPr>
              <a:t>Rel. Humidity: </a:t>
            </a:r>
            <a:r>
              <a:rPr lang="en-GB" sz="2000" b="1" i="1" u="none" strike="noStrike" cap="none" dirty="0" err="1">
                <a:solidFill>
                  <a:srgbClr val="002060"/>
                </a:solidFill>
                <a:latin typeface="Arial"/>
                <a:ea typeface="Arial"/>
                <a:cs typeface="Arial"/>
                <a:sym typeface="Arial"/>
              </a:rPr>
              <a:t>U</a:t>
            </a:r>
            <a:r>
              <a:rPr lang="en-GB" sz="2000" b="1" i="1" u="none" strike="noStrike" cap="none" baseline="-25000" dirty="0" err="1">
                <a:solidFill>
                  <a:srgbClr val="002060"/>
                </a:solidFill>
                <a:latin typeface="Arial"/>
                <a:ea typeface="Arial"/>
                <a:cs typeface="Arial"/>
                <a:sym typeface="Arial"/>
              </a:rPr>
              <a:t>Air</a:t>
            </a:r>
            <a:r>
              <a:rPr lang="en-GB" sz="2000" b="0" i="0" u="none" strike="noStrike" cap="none" dirty="0">
                <a:solidFill>
                  <a:srgbClr val="002060"/>
                </a:solidFill>
                <a:latin typeface="Arial"/>
                <a:ea typeface="Arial"/>
                <a:cs typeface="Arial"/>
                <a:sym typeface="Arial"/>
              </a:rPr>
              <a:t> </a:t>
            </a:r>
            <a:endParaRPr dirty="0"/>
          </a:p>
          <a:p>
            <a:pPr marL="800100" marR="0" lvl="1" indent="-342900" algn="l" rtl="0">
              <a:spcBef>
                <a:spcPts val="0"/>
              </a:spcBef>
              <a:spcAft>
                <a:spcPts val="0"/>
              </a:spcAft>
              <a:buClr>
                <a:srgbClr val="002060"/>
              </a:buClr>
              <a:buSzPts val="2000"/>
              <a:buFont typeface="Courier New"/>
              <a:buChar char="o"/>
            </a:pPr>
            <a:r>
              <a:rPr lang="en-GB" sz="2000" b="0" i="0" u="none" strike="noStrike" cap="none" dirty="0">
                <a:solidFill>
                  <a:srgbClr val="002060"/>
                </a:solidFill>
                <a:latin typeface="Arial"/>
                <a:ea typeface="Arial"/>
                <a:cs typeface="Arial"/>
                <a:sym typeface="Arial"/>
              </a:rPr>
              <a:t>GPS: </a:t>
            </a:r>
            <a:r>
              <a:rPr lang="en-GB" sz="2000" b="1" i="1" u="none" strike="noStrike" cap="none" dirty="0" err="1">
                <a:solidFill>
                  <a:srgbClr val="002060"/>
                </a:solidFill>
                <a:latin typeface="Arial"/>
                <a:ea typeface="Arial"/>
                <a:cs typeface="Arial"/>
                <a:sym typeface="Arial"/>
              </a:rPr>
              <a:t>Lat</a:t>
            </a:r>
            <a:r>
              <a:rPr lang="en-GB" sz="2000" b="1" i="1" u="none" strike="noStrike" cap="none" dirty="0">
                <a:solidFill>
                  <a:srgbClr val="002060"/>
                </a:solidFill>
                <a:latin typeface="Arial"/>
                <a:ea typeface="Arial"/>
                <a:cs typeface="Arial"/>
                <a:sym typeface="Arial"/>
              </a:rPr>
              <a:t>, Long, Wind (Velocity &amp; Direction)</a:t>
            </a:r>
            <a:endParaRPr sz="2000" b="1" i="1" u="none" strike="noStrike" cap="none" dirty="0">
              <a:solidFill>
                <a:srgbClr val="002060"/>
              </a:solidFill>
              <a:latin typeface="Arial"/>
              <a:ea typeface="Arial"/>
              <a:cs typeface="Arial"/>
              <a:sym typeface="Arial"/>
            </a:endParaRPr>
          </a:p>
          <a:p>
            <a:pPr marL="800100" marR="0" lvl="1" indent="-342900" algn="l" rtl="0">
              <a:spcBef>
                <a:spcPts val="0"/>
              </a:spcBef>
              <a:spcAft>
                <a:spcPts val="0"/>
              </a:spcAft>
              <a:buClr>
                <a:srgbClr val="002060"/>
              </a:buClr>
              <a:buSzPts val="2000"/>
              <a:buFont typeface="Courier New"/>
              <a:buChar char="o"/>
            </a:pPr>
            <a:r>
              <a:rPr lang="en-GB" sz="2000" b="0" i="0" u="none" strike="noStrike" cap="none" dirty="0">
                <a:solidFill>
                  <a:srgbClr val="002060"/>
                </a:solidFill>
                <a:latin typeface="Arial"/>
                <a:ea typeface="Arial"/>
                <a:cs typeface="Arial"/>
                <a:sym typeface="Arial"/>
              </a:rPr>
              <a:t>Altitude (calculated): </a:t>
            </a:r>
            <a:r>
              <a:rPr lang="en-GB" sz="2000" b="1" i="1" u="none" strike="noStrike" cap="none" dirty="0">
                <a:solidFill>
                  <a:srgbClr val="002060"/>
                </a:solidFill>
                <a:latin typeface="Arial"/>
                <a:ea typeface="Arial"/>
                <a:cs typeface="Arial"/>
                <a:sym typeface="Arial"/>
              </a:rPr>
              <a:t>Z</a:t>
            </a:r>
            <a:r>
              <a:rPr lang="en-GB" sz="2000" b="0" i="0" u="none" strike="noStrike" cap="none" dirty="0">
                <a:solidFill>
                  <a:srgbClr val="002060"/>
                </a:solidFill>
                <a:latin typeface="Arial"/>
                <a:ea typeface="Arial"/>
                <a:cs typeface="Arial"/>
                <a:sym typeface="Arial"/>
              </a:rPr>
              <a:t> or </a:t>
            </a:r>
            <a:r>
              <a:rPr lang="en-GB" sz="2000" b="1" i="1" u="none" strike="noStrike" cap="none" dirty="0">
                <a:solidFill>
                  <a:srgbClr val="002060"/>
                </a:solidFill>
                <a:latin typeface="Arial"/>
                <a:ea typeface="Arial"/>
                <a:cs typeface="Arial"/>
                <a:sym typeface="Arial"/>
              </a:rPr>
              <a:t>H</a:t>
            </a:r>
            <a:endParaRPr dirty="0"/>
          </a:p>
          <a:p>
            <a:pPr marL="342900" marR="0" lvl="0" indent="-342900" algn="l" rtl="0">
              <a:spcBef>
                <a:spcPts val="1200"/>
              </a:spcBef>
              <a:spcAft>
                <a:spcPts val="0"/>
              </a:spcAft>
              <a:buClr>
                <a:srgbClr val="0432FF"/>
              </a:buClr>
              <a:buSzPts val="2000"/>
              <a:buFont typeface="Arial"/>
              <a:buChar char="⋙"/>
            </a:pPr>
            <a:r>
              <a:rPr lang="en-GB" sz="2000" dirty="0">
                <a:solidFill>
                  <a:srgbClr val="0432FF"/>
                </a:solidFill>
                <a:latin typeface="Arial"/>
                <a:ea typeface="Arial"/>
                <a:cs typeface="Arial"/>
                <a:sym typeface="Arial"/>
              </a:rPr>
              <a:t>The focus here will be on the most critical parameters and their contributions to the overall uncertainty of the </a:t>
            </a:r>
            <a:r>
              <a:rPr lang="en-GB" sz="2000" dirty="0" err="1">
                <a:solidFill>
                  <a:srgbClr val="0432FF"/>
                </a:solidFill>
                <a:latin typeface="Arial"/>
                <a:ea typeface="Arial"/>
                <a:cs typeface="Arial"/>
                <a:sym typeface="Arial"/>
              </a:rPr>
              <a:t>ozonesonde</a:t>
            </a:r>
            <a:r>
              <a:rPr lang="en-GB" sz="2000" dirty="0">
                <a:solidFill>
                  <a:srgbClr val="0432FF"/>
                </a:solidFill>
                <a:latin typeface="Arial"/>
                <a:ea typeface="Arial"/>
                <a:cs typeface="Arial"/>
                <a:sym typeface="Arial"/>
              </a:rPr>
              <a:t> measurement</a:t>
            </a:r>
            <a:endParaRPr dirty="0"/>
          </a:p>
        </p:txBody>
      </p:sp>
      <p:sp>
        <p:nvSpPr>
          <p:cNvPr id="194" name="Google Shape;194;p4"/>
          <p:cNvSpPr txBox="1"/>
          <p:nvPr/>
        </p:nvSpPr>
        <p:spPr>
          <a:xfrm>
            <a:off x="661296" y="5484763"/>
            <a:ext cx="3886833"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dirty="0">
                <a:solidFill>
                  <a:srgbClr val="002060"/>
                </a:solidFill>
                <a:latin typeface="Calibri"/>
                <a:ea typeface="Calibri"/>
                <a:cs typeface="Calibri"/>
                <a:sym typeface="Calibri"/>
              </a:rPr>
              <a:t>Figure C-3 (Annex-C of WMO/GAW No. 268) </a:t>
            </a:r>
            <a:endParaRPr dirty="0"/>
          </a:p>
        </p:txBody>
      </p:sp>
      <p:sp>
        <p:nvSpPr>
          <p:cNvPr id="195" name="Google Shape;195;p4"/>
          <p:cNvSpPr txBox="1"/>
          <p:nvPr/>
        </p:nvSpPr>
        <p:spPr>
          <a:xfrm>
            <a:off x="371888" y="935854"/>
            <a:ext cx="432336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0432FF"/>
                </a:solidFill>
                <a:latin typeface="Calibri"/>
                <a:ea typeface="Calibri"/>
                <a:cs typeface="Calibri"/>
                <a:sym typeface="Calibri"/>
              </a:rPr>
              <a:t>Basic ECC-Ozonesonde Equation:  E-2-1 </a:t>
            </a:r>
            <a:endParaRPr/>
          </a:p>
        </p:txBody>
      </p:sp>
      <p:pic>
        <p:nvPicPr>
          <p:cNvPr id="2" name="Picture 1" descr="A diagram of a diagram&#10;&#10;Description automatically generated with medium confidence">
            <a:extLst>
              <a:ext uri="{FF2B5EF4-FFF2-40B4-BE49-F238E27FC236}">
                <a16:creationId xmlns:a16="http://schemas.microsoft.com/office/drawing/2014/main" id="{863E7D84-B424-255F-9DE5-2BB164C03F97}"/>
              </a:ext>
            </a:extLst>
          </p:cNvPr>
          <p:cNvPicPr>
            <a:picLocks noChangeAspect="1"/>
          </p:cNvPicPr>
          <p:nvPr/>
        </p:nvPicPr>
        <p:blipFill rotWithShape="1">
          <a:blip r:embed="rId12"/>
          <a:srcRect l="-1373" t="-2548" r="-1837" b="-4787"/>
          <a:stretch/>
        </p:blipFill>
        <p:spPr>
          <a:xfrm>
            <a:off x="78682" y="1499085"/>
            <a:ext cx="5052060" cy="3920926"/>
          </a:xfrm>
          <a:prstGeom prst="rect">
            <a:avLst/>
          </a:prstGeom>
          <a:solidFill>
            <a:schemeClr val="accent4">
              <a:lumMod val="20000"/>
              <a:lumOff val="80000"/>
            </a:schemeClr>
          </a:solidFill>
          <a:ln w="38100">
            <a:solidFill>
              <a:schemeClr val="accent4">
                <a:lumMod val="60000"/>
                <a:lumOff val="40000"/>
              </a:schemeClr>
            </a:solidFill>
          </a:ln>
        </p:spPr>
      </p:pic>
      <p:pic>
        <p:nvPicPr>
          <p:cNvPr id="17" name="Audio 16">
            <a:extLst>
              <a:ext uri="{FF2B5EF4-FFF2-40B4-BE49-F238E27FC236}">
                <a16:creationId xmlns:a16="http://schemas.microsoft.com/office/drawing/2014/main" id="{8204103F-1398-1980-5944-5220A6D0F0E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163300" y="5829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7210"/>
    </mc:Choice>
    <mc:Fallback>
      <p:transition spd="slow" advTm="67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5"/>
          <p:cNvSpPr txBox="1"/>
          <p:nvPr/>
        </p:nvSpPr>
        <p:spPr>
          <a:xfrm>
            <a:off x="0" y="1"/>
            <a:ext cx="12191999" cy="461665"/>
          </a:xfrm>
          <a:prstGeom prst="rect">
            <a:avLst/>
          </a:prstGeom>
          <a:gradFill>
            <a:gsLst>
              <a:gs pos="0">
                <a:srgbClr val="FFC000"/>
              </a:gs>
              <a:gs pos="65000">
                <a:srgbClr val="F0EBD5"/>
              </a:gs>
              <a:gs pos="100000">
                <a:schemeClr val="lt1"/>
              </a:gs>
            </a:gsLst>
            <a:lin ang="5400000" scaled="0"/>
          </a:gradFill>
          <a:ln>
            <a:noFill/>
          </a:ln>
        </p:spPr>
        <p:txBody>
          <a:bodyPr spcFirstLastPara="1" wrap="square" lIns="91425" tIns="45700" rIns="91425" bIns="45700" anchor="b" anchorCtr="0">
            <a:spAutoFit/>
          </a:bodyPr>
          <a:lstStyle/>
          <a:p>
            <a:pPr marL="0" marR="0" lvl="0" indent="0" algn="ctr" rtl="0">
              <a:spcBef>
                <a:spcPts val="0"/>
              </a:spcBef>
              <a:spcAft>
                <a:spcPts val="0"/>
              </a:spcAft>
              <a:buNone/>
            </a:pPr>
            <a:r>
              <a:rPr lang="en-GB" sz="2400" dirty="0">
                <a:solidFill>
                  <a:srgbClr val="002060"/>
                </a:solidFill>
                <a:latin typeface="Arial"/>
                <a:ea typeface="Arial"/>
                <a:cs typeface="Arial"/>
                <a:sym typeface="Arial"/>
              </a:rPr>
              <a:t>Flight Time (</a:t>
            </a:r>
            <a:r>
              <a:rPr lang="en-GB" sz="2400" dirty="0" err="1">
                <a:solidFill>
                  <a:srgbClr val="002060"/>
                </a:solidFill>
                <a:latin typeface="Arial"/>
                <a:ea typeface="Arial"/>
                <a:cs typeface="Arial"/>
                <a:sym typeface="Arial"/>
              </a:rPr>
              <a:t>t</a:t>
            </a:r>
            <a:r>
              <a:rPr lang="en-GB" sz="2400" baseline="-25000" dirty="0" err="1">
                <a:solidFill>
                  <a:srgbClr val="002060"/>
                </a:solidFill>
                <a:latin typeface="Arial"/>
                <a:ea typeface="Arial"/>
                <a:cs typeface="Arial"/>
                <a:sym typeface="Arial"/>
              </a:rPr>
              <a:t>F</a:t>
            </a:r>
            <a:r>
              <a:rPr lang="en-GB" sz="2400" dirty="0">
                <a:solidFill>
                  <a:srgbClr val="002060"/>
                </a:solidFill>
                <a:latin typeface="Arial"/>
                <a:ea typeface="Arial"/>
                <a:cs typeface="Arial"/>
                <a:sym typeface="Arial"/>
              </a:rPr>
              <a:t>) as Independent Profile Variable </a:t>
            </a:r>
            <a:r>
              <a:rPr lang="en-GB" sz="2400" i="1" dirty="0">
                <a:solidFill>
                  <a:srgbClr val="002060"/>
                </a:solidFill>
                <a:latin typeface="Arial"/>
                <a:ea typeface="Arial"/>
                <a:cs typeface="Arial"/>
                <a:sym typeface="Arial"/>
              </a:rPr>
              <a:t>(Section C-4 GAW No.268)</a:t>
            </a:r>
            <a:r>
              <a:rPr lang="en-GB" sz="2400" i="1" baseline="-25000" dirty="0">
                <a:solidFill>
                  <a:srgbClr val="002060"/>
                </a:solidFill>
                <a:latin typeface="Arial"/>
                <a:ea typeface="Arial"/>
                <a:cs typeface="Arial"/>
                <a:sym typeface="Arial"/>
              </a:rPr>
              <a:t> </a:t>
            </a:r>
            <a:endParaRPr dirty="0"/>
          </a:p>
        </p:txBody>
      </p:sp>
      <p:grpSp>
        <p:nvGrpSpPr>
          <p:cNvPr id="202" name="Google Shape;202;p5"/>
          <p:cNvGrpSpPr/>
          <p:nvPr/>
        </p:nvGrpSpPr>
        <p:grpSpPr>
          <a:xfrm>
            <a:off x="3403771" y="6375711"/>
            <a:ext cx="5397858" cy="425855"/>
            <a:chOff x="297089" y="5855279"/>
            <a:chExt cx="11719118" cy="924560"/>
          </a:xfrm>
        </p:grpSpPr>
        <p:pic>
          <p:nvPicPr>
            <p:cNvPr id="203" name="Google Shape;203;p5"/>
            <p:cNvPicPr preferRelativeResize="0"/>
            <p:nvPr/>
          </p:nvPicPr>
          <p:blipFill rotWithShape="1">
            <a:blip r:embed="rId5">
              <a:alphaModFix/>
            </a:blip>
            <a:srcRect/>
            <a:stretch/>
          </p:blipFill>
          <p:spPr>
            <a:xfrm>
              <a:off x="297089" y="5855279"/>
              <a:ext cx="1162720" cy="924560"/>
            </a:xfrm>
            <a:prstGeom prst="rect">
              <a:avLst/>
            </a:prstGeom>
            <a:noFill/>
            <a:ln>
              <a:noFill/>
            </a:ln>
          </p:spPr>
        </p:pic>
        <p:grpSp>
          <p:nvGrpSpPr>
            <p:cNvPr id="204" name="Google Shape;204;p5"/>
            <p:cNvGrpSpPr/>
            <p:nvPr/>
          </p:nvGrpSpPr>
          <p:grpSpPr>
            <a:xfrm>
              <a:off x="10679532" y="5996342"/>
              <a:ext cx="1336675" cy="549275"/>
              <a:chOff x="3726403" y="4704141"/>
              <a:chExt cx="1336675" cy="549275"/>
            </a:xfrm>
          </p:grpSpPr>
          <p:sp>
            <p:nvSpPr>
              <p:cNvPr id="205" name="Google Shape;205;p5"/>
              <p:cNvSpPr/>
              <p:nvPr/>
            </p:nvSpPr>
            <p:spPr>
              <a:xfrm>
                <a:off x="4336003" y="4820981"/>
                <a:ext cx="727075" cy="337820"/>
              </a:xfrm>
              <a:custGeom>
                <a:avLst/>
                <a:gdLst/>
                <a:ahLst/>
                <a:cxnLst/>
                <a:rect l="l" t="t" r="r" b="b"/>
                <a:pathLst>
                  <a:path w="1145" h="532" extrusionOk="0">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06" name="Google Shape;206;p5"/>
              <p:cNvPicPr preferRelativeResize="0"/>
              <p:nvPr/>
            </p:nvPicPr>
            <p:blipFill rotWithShape="1">
              <a:blip r:embed="rId6">
                <a:alphaModFix/>
              </a:blip>
              <a:srcRect/>
              <a:stretch/>
            </p:blipFill>
            <p:spPr>
              <a:xfrm>
                <a:off x="3726403" y="4704141"/>
                <a:ext cx="548005" cy="549275"/>
              </a:xfrm>
              <a:prstGeom prst="rect">
                <a:avLst/>
              </a:prstGeom>
              <a:noFill/>
              <a:ln>
                <a:noFill/>
              </a:ln>
            </p:spPr>
          </p:pic>
        </p:grpSp>
        <p:pic>
          <p:nvPicPr>
            <p:cNvPr id="207" name="Google Shape;207;p5"/>
            <p:cNvPicPr preferRelativeResize="0"/>
            <p:nvPr/>
          </p:nvPicPr>
          <p:blipFill rotWithShape="1">
            <a:blip r:embed="rId7">
              <a:alphaModFix/>
            </a:blip>
            <a:srcRect/>
            <a:stretch/>
          </p:blipFill>
          <p:spPr>
            <a:xfrm>
              <a:off x="5528849" y="5858948"/>
              <a:ext cx="1080135" cy="870585"/>
            </a:xfrm>
            <a:prstGeom prst="rect">
              <a:avLst/>
            </a:prstGeom>
            <a:noFill/>
            <a:ln>
              <a:noFill/>
            </a:ln>
          </p:spPr>
        </p:pic>
        <p:pic>
          <p:nvPicPr>
            <p:cNvPr id="208" name="Google Shape;208;p5"/>
            <p:cNvPicPr preferRelativeResize="0"/>
            <p:nvPr/>
          </p:nvPicPr>
          <p:blipFill rotWithShape="1">
            <a:blip r:embed="rId8">
              <a:alphaModFix/>
            </a:blip>
            <a:srcRect/>
            <a:stretch/>
          </p:blipFill>
          <p:spPr>
            <a:xfrm>
              <a:off x="7132917" y="5910935"/>
              <a:ext cx="1080135" cy="720090"/>
            </a:xfrm>
            <a:prstGeom prst="rect">
              <a:avLst/>
            </a:prstGeom>
            <a:noFill/>
            <a:ln>
              <a:noFill/>
            </a:ln>
          </p:spPr>
        </p:pic>
        <p:pic>
          <p:nvPicPr>
            <p:cNvPr id="209" name="Google Shape;209;p5"/>
            <p:cNvPicPr preferRelativeResize="0"/>
            <p:nvPr/>
          </p:nvPicPr>
          <p:blipFill rotWithShape="1">
            <a:blip r:embed="rId9">
              <a:alphaModFix/>
            </a:blip>
            <a:srcRect/>
            <a:stretch/>
          </p:blipFill>
          <p:spPr>
            <a:xfrm>
              <a:off x="3348606" y="6035187"/>
              <a:ext cx="1659105" cy="492591"/>
            </a:xfrm>
            <a:prstGeom prst="rect">
              <a:avLst/>
            </a:prstGeom>
            <a:noFill/>
            <a:ln>
              <a:noFill/>
            </a:ln>
          </p:spPr>
        </p:pic>
        <p:pic>
          <p:nvPicPr>
            <p:cNvPr id="210" name="Google Shape;210;p5"/>
            <p:cNvPicPr preferRelativeResize="0"/>
            <p:nvPr/>
          </p:nvPicPr>
          <p:blipFill rotWithShape="1">
            <a:blip r:embed="rId10">
              <a:alphaModFix/>
            </a:blip>
            <a:srcRect/>
            <a:stretch/>
          </p:blipFill>
          <p:spPr>
            <a:xfrm>
              <a:off x="1715981" y="5934196"/>
              <a:ext cx="1080135" cy="720090"/>
            </a:xfrm>
            <a:prstGeom prst="rect">
              <a:avLst/>
            </a:prstGeom>
            <a:noFill/>
            <a:ln>
              <a:noFill/>
            </a:ln>
          </p:spPr>
        </p:pic>
        <p:pic>
          <p:nvPicPr>
            <p:cNvPr id="211" name="Google Shape;211;p5"/>
            <p:cNvPicPr preferRelativeResize="0"/>
            <p:nvPr/>
          </p:nvPicPr>
          <p:blipFill rotWithShape="1">
            <a:blip r:embed="rId11">
              <a:alphaModFix/>
            </a:blip>
            <a:srcRect/>
            <a:stretch/>
          </p:blipFill>
          <p:spPr>
            <a:xfrm>
              <a:off x="9151905" y="5929051"/>
              <a:ext cx="693878" cy="777016"/>
            </a:xfrm>
            <a:prstGeom prst="rect">
              <a:avLst/>
            </a:prstGeom>
            <a:noFill/>
            <a:ln>
              <a:noFill/>
            </a:ln>
          </p:spPr>
        </p:pic>
      </p:grpSp>
      <p:sp>
        <p:nvSpPr>
          <p:cNvPr id="213" name="Google Shape;213;p5"/>
          <p:cNvSpPr txBox="1">
            <a:spLocks noGrp="1"/>
          </p:cNvSpPr>
          <p:nvPr>
            <p:ph type="sldNum" idx="12"/>
          </p:nvPr>
        </p:nvSpPr>
        <p:spPr>
          <a:xfrm>
            <a:off x="9455501" y="6472764"/>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sz="2000">
                <a:latin typeface="Arial"/>
                <a:ea typeface="Arial"/>
                <a:cs typeface="Arial"/>
                <a:sym typeface="Arial"/>
              </a:rPr>
              <a:t>5</a:t>
            </a:fld>
            <a:endParaRPr sz="2000">
              <a:latin typeface="Arial"/>
              <a:ea typeface="Arial"/>
              <a:cs typeface="Arial"/>
              <a:sym typeface="Arial"/>
            </a:endParaRPr>
          </a:p>
        </p:txBody>
      </p:sp>
      <p:sp>
        <p:nvSpPr>
          <p:cNvPr id="215" name="Google Shape;215;p5"/>
          <p:cNvSpPr txBox="1"/>
          <p:nvPr/>
        </p:nvSpPr>
        <p:spPr>
          <a:xfrm>
            <a:off x="535740" y="3667416"/>
            <a:ext cx="11550613" cy="20928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rgbClr val="002060"/>
                </a:solidFill>
                <a:latin typeface="Arial"/>
                <a:ea typeface="Arial"/>
                <a:cs typeface="Arial"/>
                <a:sym typeface="Arial"/>
              </a:rPr>
              <a:t>Important time markers (See also Section C-4 of WMO/GAW Report No. 268) are:</a:t>
            </a:r>
            <a:endParaRPr dirty="0"/>
          </a:p>
          <a:p>
            <a:pPr marL="342900" marR="0" lvl="0" indent="-342900" algn="l" rtl="0">
              <a:spcBef>
                <a:spcPts val="1200"/>
              </a:spcBef>
              <a:spcAft>
                <a:spcPts val="0"/>
              </a:spcAft>
              <a:buClr>
                <a:srgbClr val="002060"/>
              </a:buClr>
              <a:buSzPts val="2000"/>
              <a:buFont typeface="Wingdings" pitchFamily="2" charset="2"/>
              <a:buChar char="q"/>
            </a:pPr>
            <a:r>
              <a:rPr lang="en-GB" sz="2000" dirty="0">
                <a:solidFill>
                  <a:srgbClr val="002060"/>
                </a:solidFill>
                <a:latin typeface="Arial"/>
                <a:ea typeface="Arial"/>
                <a:cs typeface="Arial"/>
                <a:sym typeface="Arial"/>
              </a:rPr>
              <a:t>Time stamp (</a:t>
            </a:r>
            <a:r>
              <a:rPr lang="en-GB" sz="2000" b="1" i="1" dirty="0" err="1">
                <a:solidFill>
                  <a:srgbClr val="002060"/>
                </a:solidFill>
                <a:latin typeface="Arial"/>
                <a:ea typeface="Arial"/>
                <a:cs typeface="Arial"/>
                <a:sym typeface="Arial"/>
              </a:rPr>
              <a:t>t</a:t>
            </a:r>
            <a:r>
              <a:rPr lang="en-GB" sz="2000" b="1" i="1" baseline="-25000" dirty="0" err="1">
                <a:solidFill>
                  <a:srgbClr val="002060"/>
                </a:solidFill>
                <a:latin typeface="Arial"/>
                <a:ea typeface="Arial"/>
                <a:cs typeface="Arial"/>
                <a:sym typeface="Arial"/>
              </a:rPr>
              <a:t>UTC</a:t>
            </a:r>
            <a:r>
              <a:rPr lang="en-GB" sz="2000" b="1" i="1" baseline="-25000" dirty="0">
                <a:solidFill>
                  <a:srgbClr val="002060"/>
                </a:solidFill>
                <a:latin typeface="Arial"/>
                <a:ea typeface="Arial"/>
                <a:cs typeface="Arial"/>
                <a:sym typeface="Arial"/>
              </a:rPr>
              <a:t>, IB1</a:t>
            </a:r>
            <a:r>
              <a:rPr lang="en-GB" sz="2000" dirty="0">
                <a:solidFill>
                  <a:srgbClr val="002060"/>
                </a:solidFill>
                <a:latin typeface="Arial"/>
                <a:ea typeface="Arial"/>
                <a:cs typeface="Arial"/>
                <a:sym typeface="Arial"/>
              </a:rPr>
              <a:t>) in UTC of the measurement of I</a:t>
            </a:r>
            <a:r>
              <a:rPr lang="en-GB" sz="2000" baseline="-25000" dirty="0">
                <a:solidFill>
                  <a:srgbClr val="002060"/>
                </a:solidFill>
                <a:latin typeface="Arial"/>
                <a:ea typeface="Arial"/>
                <a:cs typeface="Arial"/>
                <a:sym typeface="Arial"/>
              </a:rPr>
              <a:t>B1</a:t>
            </a:r>
            <a:r>
              <a:rPr lang="en-GB" sz="2000" dirty="0">
                <a:solidFill>
                  <a:srgbClr val="002060"/>
                </a:solidFill>
                <a:latin typeface="Arial"/>
                <a:ea typeface="Arial"/>
                <a:cs typeface="Arial"/>
                <a:sym typeface="Arial"/>
              </a:rPr>
              <a:t> (background current after ozone exposure) during preparation. During pre-launch the Flight Time </a:t>
            </a:r>
            <a:r>
              <a:rPr lang="en-GB" sz="2000" b="1" dirty="0" err="1">
                <a:solidFill>
                  <a:srgbClr val="002060"/>
                </a:solidFill>
              </a:rPr>
              <a:t>t</a:t>
            </a:r>
            <a:r>
              <a:rPr lang="en-GB" sz="2000" b="1" baseline="-25000" dirty="0" err="1">
                <a:solidFill>
                  <a:srgbClr val="002060"/>
                </a:solidFill>
                <a:latin typeface="Arial"/>
                <a:ea typeface="Arial"/>
                <a:cs typeface="Arial"/>
                <a:sym typeface="Arial"/>
              </a:rPr>
              <a:t>F</a:t>
            </a:r>
            <a:r>
              <a:rPr lang="en-GB" sz="2000" b="1" baseline="-25000" dirty="0">
                <a:solidFill>
                  <a:srgbClr val="002060"/>
                </a:solidFill>
                <a:latin typeface="Arial"/>
                <a:ea typeface="Arial"/>
                <a:cs typeface="Arial"/>
                <a:sym typeface="Arial"/>
              </a:rPr>
              <a:t>, Pre-launch </a:t>
            </a:r>
            <a:r>
              <a:rPr lang="en-GB" sz="2000" b="1" dirty="0">
                <a:solidFill>
                  <a:srgbClr val="002060"/>
                </a:solidFill>
                <a:latin typeface="Arial"/>
                <a:ea typeface="Arial"/>
                <a:cs typeface="Arial"/>
                <a:sym typeface="Arial"/>
              </a:rPr>
              <a:t>&lt; 0 seconds</a:t>
            </a:r>
            <a:endParaRPr dirty="0"/>
          </a:p>
          <a:p>
            <a:pPr marL="342900" marR="0" lvl="0" indent="-342900" algn="l" rtl="0">
              <a:spcBef>
                <a:spcPts val="1200"/>
              </a:spcBef>
              <a:spcAft>
                <a:spcPts val="0"/>
              </a:spcAft>
              <a:buClr>
                <a:srgbClr val="002060"/>
              </a:buClr>
              <a:buSzPts val="2000"/>
              <a:buFont typeface="Wingdings" pitchFamily="2" charset="2"/>
              <a:buChar char="q"/>
            </a:pPr>
            <a:r>
              <a:rPr lang="en-GB" sz="2000" dirty="0">
                <a:solidFill>
                  <a:srgbClr val="002060"/>
                </a:solidFill>
                <a:latin typeface="Arial"/>
                <a:ea typeface="Arial"/>
                <a:cs typeface="Arial"/>
                <a:sym typeface="Arial"/>
              </a:rPr>
              <a:t>Time stamp of the launch (</a:t>
            </a:r>
            <a:r>
              <a:rPr lang="en-GB" sz="2000" b="1" i="1" dirty="0" err="1">
                <a:solidFill>
                  <a:srgbClr val="002060"/>
                </a:solidFill>
                <a:latin typeface="Arial"/>
                <a:ea typeface="Arial"/>
                <a:cs typeface="Arial"/>
                <a:sym typeface="Arial"/>
              </a:rPr>
              <a:t>t</a:t>
            </a:r>
            <a:r>
              <a:rPr lang="en-GB" sz="2000" b="1" i="1" baseline="-25000" dirty="0" err="1">
                <a:solidFill>
                  <a:srgbClr val="002060"/>
                </a:solidFill>
                <a:latin typeface="Arial"/>
                <a:ea typeface="Arial"/>
                <a:cs typeface="Arial"/>
                <a:sym typeface="Arial"/>
              </a:rPr>
              <a:t>UTC</a:t>
            </a:r>
            <a:r>
              <a:rPr lang="en-GB" sz="2000" b="1" i="1" baseline="-25000" dirty="0">
                <a:solidFill>
                  <a:srgbClr val="002060"/>
                </a:solidFill>
                <a:latin typeface="Arial"/>
                <a:ea typeface="Arial"/>
                <a:cs typeface="Arial"/>
                <a:sym typeface="Arial"/>
              </a:rPr>
              <a:t>, Launch</a:t>
            </a:r>
            <a:r>
              <a:rPr lang="en-GB" sz="2000" dirty="0">
                <a:solidFill>
                  <a:srgbClr val="002060"/>
                </a:solidFill>
                <a:latin typeface="Arial"/>
                <a:ea typeface="Arial"/>
                <a:cs typeface="Arial"/>
                <a:sym typeface="Arial"/>
              </a:rPr>
              <a:t>) in UTC; here the flight time </a:t>
            </a:r>
            <a:r>
              <a:rPr lang="en-GB" sz="2000" b="1" dirty="0" err="1">
                <a:solidFill>
                  <a:srgbClr val="002060"/>
                </a:solidFill>
                <a:latin typeface="Arial"/>
                <a:ea typeface="Arial"/>
                <a:cs typeface="Arial"/>
                <a:sym typeface="Arial"/>
              </a:rPr>
              <a:t>t</a:t>
            </a:r>
            <a:r>
              <a:rPr lang="en-GB" sz="2000" b="1" baseline="-25000" dirty="0" err="1">
                <a:solidFill>
                  <a:srgbClr val="002060"/>
                </a:solidFill>
                <a:latin typeface="Arial"/>
                <a:ea typeface="Arial"/>
                <a:cs typeface="Arial"/>
                <a:sym typeface="Arial"/>
              </a:rPr>
              <a:t>F,Launch</a:t>
            </a:r>
            <a:r>
              <a:rPr lang="en-GB" sz="2000" b="1" baseline="-25000" dirty="0">
                <a:solidFill>
                  <a:srgbClr val="002060"/>
                </a:solidFill>
                <a:latin typeface="Arial"/>
                <a:ea typeface="Arial"/>
                <a:cs typeface="Arial"/>
                <a:sym typeface="Arial"/>
              </a:rPr>
              <a:t> </a:t>
            </a:r>
            <a:r>
              <a:rPr lang="en-GB" sz="2000" b="1" dirty="0">
                <a:solidFill>
                  <a:srgbClr val="002060"/>
                </a:solidFill>
                <a:latin typeface="Arial"/>
                <a:ea typeface="Arial"/>
                <a:cs typeface="Arial"/>
                <a:sym typeface="Arial"/>
              </a:rPr>
              <a:t>= 0 seconds </a:t>
            </a:r>
            <a:endParaRPr dirty="0"/>
          </a:p>
          <a:p>
            <a:pPr marL="342900" marR="0" lvl="0" indent="-342900" algn="l" rtl="0">
              <a:spcBef>
                <a:spcPts val="1200"/>
              </a:spcBef>
              <a:spcAft>
                <a:spcPts val="0"/>
              </a:spcAft>
              <a:buClr>
                <a:srgbClr val="002060"/>
              </a:buClr>
              <a:buSzPts val="2000"/>
              <a:buFont typeface="Wingdings" pitchFamily="2" charset="2"/>
              <a:buChar char="q"/>
            </a:pPr>
            <a:r>
              <a:rPr lang="en-GB" sz="2000" dirty="0">
                <a:solidFill>
                  <a:srgbClr val="002060"/>
                </a:solidFill>
                <a:latin typeface="Arial"/>
                <a:ea typeface="Arial"/>
                <a:cs typeface="Arial"/>
                <a:sym typeface="Arial"/>
              </a:rPr>
              <a:t>Time stamp of the balloon burst (</a:t>
            </a:r>
            <a:r>
              <a:rPr lang="en-GB" sz="2000" b="1" i="1" dirty="0" err="1">
                <a:solidFill>
                  <a:srgbClr val="002060"/>
                </a:solidFill>
                <a:latin typeface="Arial"/>
                <a:ea typeface="Arial"/>
                <a:cs typeface="Arial"/>
                <a:sym typeface="Arial"/>
              </a:rPr>
              <a:t>t</a:t>
            </a:r>
            <a:r>
              <a:rPr lang="en-GB" sz="2000" b="1" i="1" baseline="-25000" dirty="0" err="1">
                <a:solidFill>
                  <a:srgbClr val="002060"/>
                </a:solidFill>
                <a:latin typeface="Arial"/>
                <a:ea typeface="Arial"/>
                <a:cs typeface="Arial"/>
                <a:sym typeface="Arial"/>
              </a:rPr>
              <a:t>UTC</a:t>
            </a:r>
            <a:r>
              <a:rPr lang="en-GB" sz="2000" b="1" i="1" baseline="-25000" dirty="0">
                <a:solidFill>
                  <a:srgbClr val="002060"/>
                </a:solidFill>
                <a:latin typeface="Arial"/>
                <a:ea typeface="Arial"/>
                <a:cs typeface="Arial"/>
                <a:sym typeface="Arial"/>
              </a:rPr>
              <a:t>, Burst</a:t>
            </a:r>
            <a:r>
              <a:rPr lang="en-GB" sz="2000" dirty="0">
                <a:solidFill>
                  <a:srgbClr val="002060"/>
                </a:solidFill>
                <a:latin typeface="Arial"/>
                <a:ea typeface="Arial"/>
                <a:cs typeface="Arial"/>
                <a:sym typeface="Arial"/>
              </a:rPr>
              <a:t>) in UTC</a:t>
            </a:r>
            <a:endParaRPr dirty="0"/>
          </a:p>
        </p:txBody>
      </p:sp>
      <p:sp>
        <p:nvSpPr>
          <p:cNvPr id="216" name="Google Shape;216;p5"/>
          <p:cNvSpPr txBox="1"/>
          <p:nvPr/>
        </p:nvSpPr>
        <p:spPr>
          <a:xfrm>
            <a:off x="2729392" y="5872871"/>
            <a:ext cx="716330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i="1" dirty="0">
                <a:solidFill>
                  <a:srgbClr val="0432FF"/>
                </a:solidFill>
                <a:latin typeface="Arial"/>
                <a:ea typeface="Arial"/>
                <a:cs typeface="Arial"/>
                <a:sym typeface="Arial"/>
              </a:rPr>
              <a:t>UTC = Coordinated Universal Time = GMT = Greenwich Mean Time</a:t>
            </a:r>
            <a:endParaRPr dirty="0"/>
          </a:p>
        </p:txBody>
      </p:sp>
      <p:pic>
        <p:nvPicPr>
          <p:cNvPr id="3" name="Picture 2" descr="A diagram of a launch process&#10;&#10;Description automatically generated">
            <a:extLst>
              <a:ext uri="{FF2B5EF4-FFF2-40B4-BE49-F238E27FC236}">
                <a16:creationId xmlns:a16="http://schemas.microsoft.com/office/drawing/2014/main" id="{A6FB6B2D-492C-D0ED-F2CA-0DF4A1A3A652}"/>
              </a:ext>
            </a:extLst>
          </p:cNvPr>
          <p:cNvPicPr>
            <a:picLocks noChangeAspect="1"/>
          </p:cNvPicPr>
          <p:nvPr/>
        </p:nvPicPr>
        <p:blipFill>
          <a:blip r:embed="rId12"/>
          <a:stretch>
            <a:fillRect/>
          </a:stretch>
        </p:blipFill>
        <p:spPr>
          <a:xfrm>
            <a:off x="1478091" y="627580"/>
            <a:ext cx="9023905" cy="2950122"/>
          </a:xfrm>
          <a:prstGeom prst="rect">
            <a:avLst/>
          </a:prstGeom>
        </p:spPr>
      </p:pic>
      <p:pic>
        <p:nvPicPr>
          <p:cNvPr id="11" name="Audio 10">
            <a:extLst>
              <a:ext uri="{FF2B5EF4-FFF2-40B4-BE49-F238E27FC236}">
                <a16:creationId xmlns:a16="http://schemas.microsoft.com/office/drawing/2014/main" id="{C119F1BB-2C43-7CAD-3D94-EFB982D679F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163300" y="5829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7461"/>
    </mc:Choice>
    <mc:Fallback>
      <p:transition spd="slow" advTm="77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6"/>
          <p:cNvSpPr txBox="1"/>
          <p:nvPr/>
        </p:nvSpPr>
        <p:spPr>
          <a:xfrm>
            <a:off x="1" y="-1145"/>
            <a:ext cx="12191999" cy="461665"/>
          </a:xfrm>
          <a:prstGeom prst="rect">
            <a:avLst/>
          </a:prstGeom>
          <a:gradFill>
            <a:gsLst>
              <a:gs pos="0">
                <a:srgbClr val="FFC000"/>
              </a:gs>
              <a:gs pos="65000">
                <a:srgbClr val="F0EBD5"/>
              </a:gs>
              <a:gs pos="100000">
                <a:schemeClr val="lt1"/>
              </a:gs>
            </a:gsLst>
            <a:lin ang="5400000" scaled="0"/>
          </a:gradFill>
          <a:ln>
            <a:noFill/>
          </a:ln>
        </p:spPr>
        <p:txBody>
          <a:bodyPr spcFirstLastPara="1" wrap="square" lIns="91425" tIns="45700" rIns="91425" bIns="45700" anchor="b" anchorCtr="0">
            <a:spAutoFit/>
          </a:bodyPr>
          <a:lstStyle/>
          <a:p>
            <a:pPr marL="0" marR="0" lvl="0" indent="0" algn="ctr" rtl="0">
              <a:spcBef>
                <a:spcPts val="0"/>
              </a:spcBef>
              <a:spcAft>
                <a:spcPts val="0"/>
              </a:spcAft>
              <a:buNone/>
            </a:pPr>
            <a:r>
              <a:rPr lang="en-GB" sz="2400">
                <a:solidFill>
                  <a:srgbClr val="002060"/>
                </a:solidFill>
                <a:latin typeface="Arial"/>
                <a:ea typeface="Arial"/>
                <a:cs typeface="Arial"/>
                <a:sym typeface="Arial"/>
              </a:rPr>
              <a:t>Precison, Accuracy, Bias and Uncertainty Budget </a:t>
            </a:r>
            <a:r>
              <a:rPr lang="en-GB" sz="2400" i="1">
                <a:solidFill>
                  <a:srgbClr val="002060"/>
                </a:solidFill>
                <a:latin typeface="Arial"/>
                <a:ea typeface="Arial"/>
                <a:cs typeface="Arial"/>
                <a:sym typeface="Arial"/>
              </a:rPr>
              <a:t>(Section C-2 GAW No.268)</a:t>
            </a:r>
            <a:endParaRPr/>
          </a:p>
        </p:txBody>
      </p:sp>
      <p:grpSp>
        <p:nvGrpSpPr>
          <p:cNvPr id="223" name="Google Shape;223;p6"/>
          <p:cNvGrpSpPr/>
          <p:nvPr/>
        </p:nvGrpSpPr>
        <p:grpSpPr>
          <a:xfrm>
            <a:off x="3397070" y="6375710"/>
            <a:ext cx="5397858" cy="425855"/>
            <a:chOff x="297089" y="5855279"/>
            <a:chExt cx="11719118" cy="924560"/>
          </a:xfrm>
        </p:grpSpPr>
        <p:pic>
          <p:nvPicPr>
            <p:cNvPr id="224" name="Google Shape;224;p6"/>
            <p:cNvPicPr preferRelativeResize="0"/>
            <p:nvPr/>
          </p:nvPicPr>
          <p:blipFill rotWithShape="1">
            <a:blip r:embed="rId5">
              <a:alphaModFix/>
            </a:blip>
            <a:srcRect/>
            <a:stretch/>
          </p:blipFill>
          <p:spPr>
            <a:xfrm>
              <a:off x="297089" y="5855279"/>
              <a:ext cx="1162720" cy="924560"/>
            </a:xfrm>
            <a:prstGeom prst="rect">
              <a:avLst/>
            </a:prstGeom>
            <a:noFill/>
            <a:ln>
              <a:noFill/>
            </a:ln>
          </p:spPr>
        </p:pic>
        <p:grpSp>
          <p:nvGrpSpPr>
            <p:cNvPr id="225" name="Google Shape;225;p6"/>
            <p:cNvGrpSpPr/>
            <p:nvPr/>
          </p:nvGrpSpPr>
          <p:grpSpPr>
            <a:xfrm>
              <a:off x="10679532" y="5996342"/>
              <a:ext cx="1336675" cy="549275"/>
              <a:chOff x="3726403" y="4704141"/>
              <a:chExt cx="1336675" cy="549275"/>
            </a:xfrm>
          </p:grpSpPr>
          <p:sp>
            <p:nvSpPr>
              <p:cNvPr id="226" name="Google Shape;226;p6"/>
              <p:cNvSpPr/>
              <p:nvPr/>
            </p:nvSpPr>
            <p:spPr>
              <a:xfrm>
                <a:off x="4336003" y="4820981"/>
                <a:ext cx="727075" cy="337820"/>
              </a:xfrm>
              <a:custGeom>
                <a:avLst/>
                <a:gdLst/>
                <a:ahLst/>
                <a:cxnLst/>
                <a:rect l="l" t="t" r="r" b="b"/>
                <a:pathLst>
                  <a:path w="1145" h="532" extrusionOk="0">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27" name="Google Shape;227;p6"/>
              <p:cNvPicPr preferRelativeResize="0"/>
              <p:nvPr/>
            </p:nvPicPr>
            <p:blipFill rotWithShape="1">
              <a:blip r:embed="rId6">
                <a:alphaModFix/>
              </a:blip>
              <a:srcRect/>
              <a:stretch/>
            </p:blipFill>
            <p:spPr>
              <a:xfrm>
                <a:off x="3726403" y="4704141"/>
                <a:ext cx="548005" cy="549275"/>
              </a:xfrm>
              <a:prstGeom prst="rect">
                <a:avLst/>
              </a:prstGeom>
              <a:noFill/>
              <a:ln>
                <a:noFill/>
              </a:ln>
            </p:spPr>
          </p:pic>
        </p:grpSp>
        <p:pic>
          <p:nvPicPr>
            <p:cNvPr id="228" name="Google Shape;228;p6"/>
            <p:cNvPicPr preferRelativeResize="0"/>
            <p:nvPr/>
          </p:nvPicPr>
          <p:blipFill rotWithShape="1">
            <a:blip r:embed="rId7">
              <a:alphaModFix/>
            </a:blip>
            <a:srcRect/>
            <a:stretch/>
          </p:blipFill>
          <p:spPr>
            <a:xfrm>
              <a:off x="5528849" y="5858948"/>
              <a:ext cx="1080135" cy="870585"/>
            </a:xfrm>
            <a:prstGeom prst="rect">
              <a:avLst/>
            </a:prstGeom>
            <a:noFill/>
            <a:ln>
              <a:noFill/>
            </a:ln>
          </p:spPr>
        </p:pic>
        <p:pic>
          <p:nvPicPr>
            <p:cNvPr id="229" name="Google Shape;229;p6"/>
            <p:cNvPicPr preferRelativeResize="0"/>
            <p:nvPr/>
          </p:nvPicPr>
          <p:blipFill rotWithShape="1">
            <a:blip r:embed="rId8">
              <a:alphaModFix/>
            </a:blip>
            <a:srcRect/>
            <a:stretch/>
          </p:blipFill>
          <p:spPr>
            <a:xfrm>
              <a:off x="7132917" y="5910935"/>
              <a:ext cx="1080135" cy="720090"/>
            </a:xfrm>
            <a:prstGeom prst="rect">
              <a:avLst/>
            </a:prstGeom>
            <a:noFill/>
            <a:ln>
              <a:noFill/>
            </a:ln>
          </p:spPr>
        </p:pic>
        <p:pic>
          <p:nvPicPr>
            <p:cNvPr id="230" name="Google Shape;230;p6"/>
            <p:cNvPicPr preferRelativeResize="0"/>
            <p:nvPr/>
          </p:nvPicPr>
          <p:blipFill rotWithShape="1">
            <a:blip r:embed="rId9">
              <a:alphaModFix/>
            </a:blip>
            <a:srcRect/>
            <a:stretch/>
          </p:blipFill>
          <p:spPr>
            <a:xfrm>
              <a:off x="3348606" y="6035187"/>
              <a:ext cx="1659105" cy="492591"/>
            </a:xfrm>
            <a:prstGeom prst="rect">
              <a:avLst/>
            </a:prstGeom>
            <a:noFill/>
            <a:ln>
              <a:noFill/>
            </a:ln>
          </p:spPr>
        </p:pic>
        <p:pic>
          <p:nvPicPr>
            <p:cNvPr id="231" name="Google Shape;231;p6"/>
            <p:cNvPicPr preferRelativeResize="0"/>
            <p:nvPr/>
          </p:nvPicPr>
          <p:blipFill rotWithShape="1">
            <a:blip r:embed="rId10">
              <a:alphaModFix/>
            </a:blip>
            <a:srcRect/>
            <a:stretch/>
          </p:blipFill>
          <p:spPr>
            <a:xfrm>
              <a:off x="1715981" y="5934196"/>
              <a:ext cx="1080135" cy="720090"/>
            </a:xfrm>
            <a:prstGeom prst="rect">
              <a:avLst/>
            </a:prstGeom>
            <a:noFill/>
            <a:ln>
              <a:noFill/>
            </a:ln>
          </p:spPr>
        </p:pic>
        <p:pic>
          <p:nvPicPr>
            <p:cNvPr id="232" name="Google Shape;232;p6"/>
            <p:cNvPicPr preferRelativeResize="0"/>
            <p:nvPr/>
          </p:nvPicPr>
          <p:blipFill rotWithShape="1">
            <a:blip r:embed="rId11">
              <a:alphaModFix/>
            </a:blip>
            <a:srcRect/>
            <a:stretch/>
          </p:blipFill>
          <p:spPr>
            <a:xfrm>
              <a:off x="9151905" y="5929051"/>
              <a:ext cx="693878" cy="777016"/>
            </a:xfrm>
            <a:prstGeom prst="rect">
              <a:avLst/>
            </a:prstGeom>
            <a:noFill/>
            <a:ln>
              <a:noFill/>
            </a:ln>
          </p:spPr>
        </p:pic>
      </p:grpSp>
      <p:sp>
        <p:nvSpPr>
          <p:cNvPr id="234" name="Google Shape;234;p6"/>
          <p:cNvSpPr txBox="1">
            <a:spLocks noGrp="1"/>
          </p:cNvSpPr>
          <p:nvPr>
            <p:ph type="sldNum" idx="12"/>
          </p:nvPr>
        </p:nvSpPr>
        <p:spPr>
          <a:xfrm>
            <a:off x="9448800" y="6472763"/>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sz="2000">
                <a:latin typeface="Arial"/>
                <a:ea typeface="Arial"/>
                <a:cs typeface="Arial"/>
                <a:sym typeface="Arial"/>
              </a:rPr>
              <a:t>6</a:t>
            </a:fld>
            <a:endParaRPr sz="2000">
              <a:latin typeface="Arial"/>
              <a:ea typeface="Arial"/>
              <a:cs typeface="Arial"/>
              <a:sym typeface="Arial"/>
            </a:endParaRPr>
          </a:p>
        </p:txBody>
      </p:sp>
      <p:pic>
        <p:nvPicPr>
          <p:cNvPr id="235" name="Google Shape;235;p6"/>
          <p:cNvPicPr preferRelativeResize="0"/>
          <p:nvPr/>
        </p:nvPicPr>
        <p:blipFill rotWithShape="1">
          <a:blip r:embed="rId12">
            <a:alphaModFix/>
          </a:blip>
          <a:srcRect/>
          <a:stretch/>
        </p:blipFill>
        <p:spPr>
          <a:xfrm>
            <a:off x="0" y="1095432"/>
            <a:ext cx="5291985" cy="2100483"/>
          </a:xfrm>
          <a:prstGeom prst="rect">
            <a:avLst/>
          </a:prstGeom>
          <a:noFill/>
          <a:ln>
            <a:noFill/>
          </a:ln>
        </p:spPr>
      </p:pic>
      <p:sp>
        <p:nvSpPr>
          <p:cNvPr id="237" name="Google Shape;237;p6"/>
          <p:cNvSpPr txBox="1"/>
          <p:nvPr/>
        </p:nvSpPr>
        <p:spPr>
          <a:xfrm>
            <a:off x="994520" y="612456"/>
            <a:ext cx="308302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002060"/>
                </a:solidFill>
                <a:latin typeface="Arial"/>
                <a:ea typeface="Arial"/>
                <a:cs typeface="Arial"/>
                <a:sym typeface="Arial"/>
              </a:rPr>
              <a:t>Precision and Accuracy</a:t>
            </a:r>
            <a:endParaRPr/>
          </a:p>
        </p:txBody>
      </p:sp>
      <p:sp>
        <p:nvSpPr>
          <p:cNvPr id="238" name="Google Shape;238;p6"/>
          <p:cNvSpPr txBox="1"/>
          <p:nvPr/>
        </p:nvSpPr>
        <p:spPr>
          <a:xfrm>
            <a:off x="1197578" y="3482913"/>
            <a:ext cx="273504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002060"/>
                </a:solidFill>
                <a:latin typeface="Arial"/>
                <a:ea typeface="Arial"/>
                <a:cs typeface="Arial"/>
                <a:sym typeface="Arial"/>
              </a:rPr>
              <a:t>Bias and Uncertainty</a:t>
            </a:r>
            <a:endParaRPr/>
          </a:p>
        </p:txBody>
      </p:sp>
      <p:sp>
        <p:nvSpPr>
          <p:cNvPr id="239" name="Google Shape;239;p6"/>
          <p:cNvSpPr txBox="1"/>
          <p:nvPr/>
        </p:nvSpPr>
        <p:spPr>
          <a:xfrm>
            <a:off x="6030197" y="5864034"/>
            <a:ext cx="552946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Arial"/>
                <a:ea typeface="Arial"/>
                <a:cs typeface="Arial"/>
                <a:sym typeface="Arial"/>
              </a:rPr>
              <a:t>See Also Section 3.3.1 of GAW Report No. 268</a:t>
            </a:r>
            <a:endParaRPr/>
          </a:p>
        </p:txBody>
      </p:sp>
      <p:sp>
        <p:nvSpPr>
          <p:cNvPr id="241" name="Google Shape;241;p6"/>
          <p:cNvSpPr txBox="1"/>
          <p:nvPr/>
        </p:nvSpPr>
        <p:spPr>
          <a:xfrm>
            <a:off x="5430821" y="601453"/>
            <a:ext cx="618310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002060"/>
                </a:solidFill>
                <a:latin typeface="Arial"/>
                <a:ea typeface="Arial"/>
                <a:cs typeface="Arial"/>
                <a:sym typeface="Arial"/>
              </a:rPr>
              <a:t>Uncertainty Budget Ozonesonde Equation: E-3-1</a:t>
            </a:r>
            <a:endParaRPr/>
          </a:p>
        </p:txBody>
      </p:sp>
      <p:sp>
        <p:nvSpPr>
          <p:cNvPr id="242" name="Google Shape;242;p6"/>
          <p:cNvSpPr txBox="1"/>
          <p:nvPr/>
        </p:nvSpPr>
        <p:spPr>
          <a:xfrm>
            <a:off x="4045287" y="5639298"/>
            <a:ext cx="113941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dirty="0">
                <a:solidFill>
                  <a:schemeClr val="dk1"/>
                </a:solidFill>
                <a:latin typeface="Calibri"/>
                <a:ea typeface="Calibri"/>
                <a:cs typeface="Calibri"/>
                <a:sym typeface="Calibri"/>
              </a:rPr>
              <a:t>-Uncertainty</a:t>
            </a:r>
            <a:endParaRPr dirty="0"/>
          </a:p>
        </p:txBody>
      </p:sp>
      <p:sp>
        <p:nvSpPr>
          <p:cNvPr id="243" name="Google Shape;243;p6"/>
          <p:cNvSpPr txBox="1"/>
          <p:nvPr/>
        </p:nvSpPr>
        <p:spPr>
          <a:xfrm>
            <a:off x="6578782" y="5431329"/>
            <a:ext cx="376250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rgbClr val="002060"/>
                </a:solidFill>
                <a:latin typeface="Calibri"/>
                <a:ea typeface="Calibri"/>
                <a:cs typeface="Calibri"/>
                <a:sym typeface="Calibri"/>
              </a:rPr>
              <a:t>Figure  C-4 of Annex-C of GAW No.268</a:t>
            </a:r>
            <a:endParaRPr/>
          </a:p>
        </p:txBody>
      </p:sp>
      <p:pic>
        <p:nvPicPr>
          <p:cNvPr id="2" name="Bild 4">
            <a:extLst>
              <a:ext uri="{FF2B5EF4-FFF2-40B4-BE49-F238E27FC236}">
                <a16:creationId xmlns:a16="http://schemas.microsoft.com/office/drawing/2014/main" id="{A7484117-17C3-1285-F566-BFC0D18A69A5}"/>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0656" y="4039850"/>
            <a:ext cx="4634225" cy="2179032"/>
          </a:xfrm>
          <a:prstGeom prst="rect">
            <a:avLst/>
          </a:prstGeom>
          <a:noFill/>
          <a:ln>
            <a:noFill/>
          </a:ln>
        </p:spPr>
      </p:pic>
      <p:pic>
        <p:nvPicPr>
          <p:cNvPr id="3" name="Picture 2" descr="A screenshot of a computer&#10;&#10;Description automatically generated">
            <a:extLst>
              <a:ext uri="{FF2B5EF4-FFF2-40B4-BE49-F238E27FC236}">
                <a16:creationId xmlns:a16="http://schemas.microsoft.com/office/drawing/2014/main" id="{638F25A8-52D5-C818-8281-A96753935712}"/>
              </a:ext>
            </a:extLst>
          </p:cNvPr>
          <p:cNvPicPr>
            <a:picLocks noChangeAspect="1"/>
          </p:cNvPicPr>
          <p:nvPr/>
        </p:nvPicPr>
        <p:blipFill rotWithShape="1">
          <a:blip r:embed="rId14"/>
          <a:srcRect l="-1" t="-2523" r="-2173" b="-3751"/>
          <a:stretch/>
        </p:blipFill>
        <p:spPr>
          <a:xfrm>
            <a:off x="5333701" y="1078884"/>
            <a:ext cx="6587560" cy="4352445"/>
          </a:xfrm>
          <a:prstGeom prst="rect">
            <a:avLst/>
          </a:prstGeom>
          <a:solidFill>
            <a:schemeClr val="accent4">
              <a:lumMod val="20000"/>
              <a:lumOff val="80000"/>
            </a:schemeClr>
          </a:solidFill>
          <a:ln w="38100">
            <a:solidFill>
              <a:schemeClr val="accent4">
                <a:lumMod val="60000"/>
                <a:lumOff val="40000"/>
              </a:schemeClr>
            </a:solidFill>
          </a:ln>
        </p:spPr>
      </p:pic>
      <p:pic>
        <p:nvPicPr>
          <p:cNvPr id="7" name="Audio 6">
            <a:extLst>
              <a:ext uri="{FF2B5EF4-FFF2-40B4-BE49-F238E27FC236}">
                <a16:creationId xmlns:a16="http://schemas.microsoft.com/office/drawing/2014/main" id="{C6B20767-E863-D7AC-0778-56A980DB60A9}"/>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163300" y="5829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8732"/>
    </mc:Choice>
    <mc:Fallback>
      <p:transition spd="slow" advTm="88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7"/>
          <p:cNvSpPr txBox="1"/>
          <p:nvPr/>
        </p:nvSpPr>
        <p:spPr>
          <a:xfrm>
            <a:off x="-6701" y="-54556"/>
            <a:ext cx="12191999" cy="461665"/>
          </a:xfrm>
          <a:prstGeom prst="rect">
            <a:avLst/>
          </a:prstGeom>
          <a:gradFill>
            <a:gsLst>
              <a:gs pos="0">
                <a:srgbClr val="FFC000"/>
              </a:gs>
              <a:gs pos="65000">
                <a:srgbClr val="F0EBD5"/>
              </a:gs>
              <a:gs pos="100000">
                <a:schemeClr val="lt1"/>
              </a:gs>
            </a:gsLst>
            <a:lin ang="5400000" scaled="0"/>
          </a:gradFill>
          <a:ln>
            <a:noFill/>
          </a:ln>
        </p:spPr>
        <p:txBody>
          <a:bodyPr spcFirstLastPara="1" wrap="square" lIns="91425" tIns="45700" rIns="91425" bIns="45700" anchor="b" anchorCtr="0">
            <a:spAutoFit/>
          </a:bodyPr>
          <a:lstStyle/>
          <a:p>
            <a:pPr marL="0" marR="0" lvl="0" indent="0" algn="ctr" rtl="0">
              <a:spcBef>
                <a:spcPts val="0"/>
              </a:spcBef>
              <a:spcAft>
                <a:spcPts val="0"/>
              </a:spcAft>
              <a:buNone/>
            </a:pPr>
            <a:r>
              <a:rPr lang="en-GB" sz="2400">
                <a:solidFill>
                  <a:srgbClr val="002060"/>
                </a:solidFill>
                <a:latin typeface="Arial"/>
                <a:ea typeface="Arial"/>
                <a:cs typeface="Arial"/>
                <a:sym typeface="Arial"/>
              </a:rPr>
              <a:t>Measured Cell Current: </a:t>
            </a:r>
            <a:r>
              <a:rPr lang="en-GB" sz="2400" b="1" i="1">
                <a:solidFill>
                  <a:srgbClr val="002060"/>
                </a:solidFill>
                <a:latin typeface="Arial"/>
                <a:ea typeface="Arial"/>
                <a:cs typeface="Arial"/>
                <a:sym typeface="Arial"/>
              </a:rPr>
              <a:t>I</a:t>
            </a:r>
            <a:r>
              <a:rPr lang="en-GB" sz="2400" b="1" i="1" baseline="-25000">
                <a:solidFill>
                  <a:srgbClr val="002060"/>
                </a:solidFill>
                <a:latin typeface="Arial"/>
                <a:ea typeface="Arial"/>
                <a:cs typeface="Arial"/>
                <a:sym typeface="Arial"/>
              </a:rPr>
              <a:t>M</a:t>
            </a:r>
            <a:r>
              <a:rPr lang="en-GB" sz="2400" b="1" i="1">
                <a:solidFill>
                  <a:srgbClr val="002060"/>
                </a:solidFill>
                <a:latin typeface="Arial"/>
                <a:ea typeface="Arial"/>
                <a:cs typeface="Arial"/>
                <a:sym typeface="Arial"/>
              </a:rPr>
              <a:t> </a:t>
            </a:r>
            <a:r>
              <a:rPr lang="en-GB" sz="2400">
                <a:solidFill>
                  <a:srgbClr val="002060"/>
                </a:solidFill>
                <a:latin typeface="Arial"/>
                <a:ea typeface="Arial"/>
                <a:cs typeface="Arial"/>
                <a:sym typeface="Arial"/>
              </a:rPr>
              <a:t>&amp; its Uncertainty  </a:t>
            </a:r>
            <a:r>
              <a:rPr lang="en-GB" sz="2400" b="1" i="1">
                <a:solidFill>
                  <a:srgbClr val="002060"/>
                </a:solidFill>
                <a:latin typeface="Arial"/>
                <a:ea typeface="Arial"/>
                <a:cs typeface="Arial"/>
                <a:sym typeface="Arial"/>
              </a:rPr>
              <a:t>Δ I</a:t>
            </a:r>
            <a:r>
              <a:rPr lang="en-GB" sz="2400" b="1" i="1" baseline="-25000">
                <a:solidFill>
                  <a:srgbClr val="002060"/>
                </a:solidFill>
                <a:latin typeface="Arial"/>
                <a:ea typeface="Arial"/>
                <a:cs typeface="Arial"/>
                <a:sym typeface="Arial"/>
              </a:rPr>
              <a:t>M</a:t>
            </a:r>
            <a:r>
              <a:rPr lang="en-GB" sz="2400" b="1" i="1">
                <a:solidFill>
                  <a:srgbClr val="002060"/>
                </a:solidFill>
                <a:latin typeface="Arial"/>
                <a:ea typeface="Arial"/>
                <a:cs typeface="Arial"/>
                <a:sym typeface="Arial"/>
              </a:rPr>
              <a:t>  </a:t>
            </a:r>
            <a:r>
              <a:rPr lang="en-GB" sz="2400" i="1">
                <a:solidFill>
                  <a:srgbClr val="002060"/>
                </a:solidFill>
                <a:latin typeface="Arial"/>
                <a:ea typeface="Arial"/>
                <a:cs typeface="Arial"/>
                <a:sym typeface="Arial"/>
              </a:rPr>
              <a:t>(Section C-6.2)</a:t>
            </a:r>
            <a:r>
              <a:rPr lang="en-GB" sz="2400" i="1" baseline="-25000">
                <a:solidFill>
                  <a:srgbClr val="002060"/>
                </a:solidFill>
                <a:latin typeface="Arial"/>
                <a:ea typeface="Arial"/>
                <a:cs typeface="Arial"/>
                <a:sym typeface="Arial"/>
              </a:rPr>
              <a:t> </a:t>
            </a:r>
            <a:endParaRPr/>
          </a:p>
        </p:txBody>
      </p:sp>
      <p:grpSp>
        <p:nvGrpSpPr>
          <p:cNvPr id="250" name="Google Shape;250;p7"/>
          <p:cNvGrpSpPr/>
          <p:nvPr/>
        </p:nvGrpSpPr>
        <p:grpSpPr>
          <a:xfrm>
            <a:off x="3397070" y="6375710"/>
            <a:ext cx="5397858" cy="425855"/>
            <a:chOff x="297089" y="5855279"/>
            <a:chExt cx="11719118" cy="924560"/>
          </a:xfrm>
        </p:grpSpPr>
        <p:pic>
          <p:nvPicPr>
            <p:cNvPr id="251" name="Google Shape;251;p7"/>
            <p:cNvPicPr preferRelativeResize="0"/>
            <p:nvPr/>
          </p:nvPicPr>
          <p:blipFill rotWithShape="1">
            <a:blip r:embed="rId5">
              <a:alphaModFix/>
            </a:blip>
            <a:srcRect/>
            <a:stretch/>
          </p:blipFill>
          <p:spPr>
            <a:xfrm>
              <a:off x="297089" y="5855279"/>
              <a:ext cx="1162720" cy="924560"/>
            </a:xfrm>
            <a:prstGeom prst="rect">
              <a:avLst/>
            </a:prstGeom>
            <a:noFill/>
            <a:ln>
              <a:noFill/>
            </a:ln>
          </p:spPr>
        </p:pic>
        <p:grpSp>
          <p:nvGrpSpPr>
            <p:cNvPr id="252" name="Google Shape;252;p7"/>
            <p:cNvGrpSpPr/>
            <p:nvPr/>
          </p:nvGrpSpPr>
          <p:grpSpPr>
            <a:xfrm>
              <a:off x="10679532" y="5996342"/>
              <a:ext cx="1336675" cy="549275"/>
              <a:chOff x="3726403" y="4704141"/>
              <a:chExt cx="1336675" cy="549275"/>
            </a:xfrm>
          </p:grpSpPr>
          <p:sp>
            <p:nvSpPr>
              <p:cNvPr id="253" name="Google Shape;253;p7"/>
              <p:cNvSpPr/>
              <p:nvPr/>
            </p:nvSpPr>
            <p:spPr>
              <a:xfrm>
                <a:off x="4336003" y="4820981"/>
                <a:ext cx="727075" cy="337820"/>
              </a:xfrm>
              <a:custGeom>
                <a:avLst/>
                <a:gdLst/>
                <a:ahLst/>
                <a:cxnLst/>
                <a:rect l="l" t="t" r="r" b="b"/>
                <a:pathLst>
                  <a:path w="1145" h="532" extrusionOk="0">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54" name="Google Shape;254;p7"/>
              <p:cNvPicPr preferRelativeResize="0"/>
              <p:nvPr/>
            </p:nvPicPr>
            <p:blipFill rotWithShape="1">
              <a:blip r:embed="rId6">
                <a:alphaModFix/>
              </a:blip>
              <a:srcRect/>
              <a:stretch/>
            </p:blipFill>
            <p:spPr>
              <a:xfrm>
                <a:off x="3726403" y="4704141"/>
                <a:ext cx="548005" cy="549275"/>
              </a:xfrm>
              <a:prstGeom prst="rect">
                <a:avLst/>
              </a:prstGeom>
              <a:noFill/>
              <a:ln>
                <a:noFill/>
              </a:ln>
            </p:spPr>
          </p:pic>
        </p:grpSp>
        <p:pic>
          <p:nvPicPr>
            <p:cNvPr id="255" name="Google Shape;255;p7"/>
            <p:cNvPicPr preferRelativeResize="0"/>
            <p:nvPr/>
          </p:nvPicPr>
          <p:blipFill rotWithShape="1">
            <a:blip r:embed="rId7">
              <a:alphaModFix/>
            </a:blip>
            <a:srcRect/>
            <a:stretch/>
          </p:blipFill>
          <p:spPr>
            <a:xfrm>
              <a:off x="5528849" y="5858948"/>
              <a:ext cx="1080135" cy="870585"/>
            </a:xfrm>
            <a:prstGeom prst="rect">
              <a:avLst/>
            </a:prstGeom>
            <a:noFill/>
            <a:ln>
              <a:noFill/>
            </a:ln>
          </p:spPr>
        </p:pic>
        <p:pic>
          <p:nvPicPr>
            <p:cNvPr id="256" name="Google Shape;256;p7"/>
            <p:cNvPicPr preferRelativeResize="0"/>
            <p:nvPr/>
          </p:nvPicPr>
          <p:blipFill rotWithShape="1">
            <a:blip r:embed="rId8">
              <a:alphaModFix/>
            </a:blip>
            <a:srcRect/>
            <a:stretch/>
          </p:blipFill>
          <p:spPr>
            <a:xfrm>
              <a:off x="7132917" y="5910935"/>
              <a:ext cx="1080135" cy="720090"/>
            </a:xfrm>
            <a:prstGeom prst="rect">
              <a:avLst/>
            </a:prstGeom>
            <a:noFill/>
            <a:ln>
              <a:noFill/>
            </a:ln>
          </p:spPr>
        </p:pic>
        <p:pic>
          <p:nvPicPr>
            <p:cNvPr id="257" name="Google Shape;257;p7"/>
            <p:cNvPicPr preferRelativeResize="0"/>
            <p:nvPr/>
          </p:nvPicPr>
          <p:blipFill rotWithShape="1">
            <a:blip r:embed="rId9">
              <a:alphaModFix/>
            </a:blip>
            <a:srcRect/>
            <a:stretch/>
          </p:blipFill>
          <p:spPr>
            <a:xfrm>
              <a:off x="3348606" y="6035187"/>
              <a:ext cx="1659105" cy="492591"/>
            </a:xfrm>
            <a:prstGeom prst="rect">
              <a:avLst/>
            </a:prstGeom>
            <a:noFill/>
            <a:ln>
              <a:noFill/>
            </a:ln>
          </p:spPr>
        </p:pic>
        <p:pic>
          <p:nvPicPr>
            <p:cNvPr id="258" name="Google Shape;258;p7"/>
            <p:cNvPicPr preferRelativeResize="0"/>
            <p:nvPr/>
          </p:nvPicPr>
          <p:blipFill rotWithShape="1">
            <a:blip r:embed="rId10">
              <a:alphaModFix/>
            </a:blip>
            <a:srcRect/>
            <a:stretch/>
          </p:blipFill>
          <p:spPr>
            <a:xfrm>
              <a:off x="1715981" y="5934196"/>
              <a:ext cx="1080135" cy="720090"/>
            </a:xfrm>
            <a:prstGeom prst="rect">
              <a:avLst/>
            </a:prstGeom>
            <a:noFill/>
            <a:ln>
              <a:noFill/>
            </a:ln>
          </p:spPr>
        </p:pic>
        <p:pic>
          <p:nvPicPr>
            <p:cNvPr id="259" name="Google Shape;259;p7"/>
            <p:cNvPicPr preferRelativeResize="0"/>
            <p:nvPr/>
          </p:nvPicPr>
          <p:blipFill rotWithShape="1">
            <a:blip r:embed="rId11">
              <a:alphaModFix/>
            </a:blip>
            <a:srcRect/>
            <a:stretch/>
          </p:blipFill>
          <p:spPr>
            <a:xfrm>
              <a:off x="9151905" y="5929051"/>
              <a:ext cx="693878" cy="777016"/>
            </a:xfrm>
            <a:prstGeom prst="rect">
              <a:avLst/>
            </a:prstGeom>
            <a:noFill/>
            <a:ln>
              <a:noFill/>
            </a:ln>
          </p:spPr>
        </p:pic>
      </p:grpSp>
      <p:sp>
        <p:nvSpPr>
          <p:cNvPr id="261" name="Google Shape;261;p7"/>
          <p:cNvSpPr txBox="1">
            <a:spLocks noGrp="1"/>
          </p:cNvSpPr>
          <p:nvPr>
            <p:ph type="sldNum" idx="12"/>
          </p:nvPr>
        </p:nvSpPr>
        <p:spPr>
          <a:xfrm>
            <a:off x="9442098" y="6511119"/>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sz="2000">
                <a:latin typeface="Arial"/>
                <a:ea typeface="Arial"/>
                <a:cs typeface="Arial"/>
                <a:sym typeface="Arial"/>
              </a:rPr>
              <a:t>7</a:t>
            </a:fld>
            <a:endParaRPr sz="2000">
              <a:latin typeface="Arial"/>
              <a:ea typeface="Arial"/>
              <a:cs typeface="Arial"/>
              <a:sym typeface="Arial"/>
            </a:endParaRPr>
          </a:p>
        </p:txBody>
      </p:sp>
      <p:sp>
        <p:nvSpPr>
          <p:cNvPr id="263" name="Google Shape;263;p7"/>
          <p:cNvSpPr txBox="1"/>
          <p:nvPr/>
        </p:nvSpPr>
        <p:spPr>
          <a:xfrm>
            <a:off x="5455920" y="2091843"/>
            <a:ext cx="6637020" cy="393950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GB" sz="2000" dirty="0">
                <a:solidFill>
                  <a:srgbClr val="002060"/>
                </a:solidFill>
                <a:latin typeface="Verdana"/>
                <a:ea typeface="Verdana"/>
                <a:cs typeface="Verdana"/>
                <a:sym typeface="Verdana"/>
              </a:rPr>
              <a:t>The uncertainty of the measured sensor current (</a:t>
            </a:r>
            <a:r>
              <a:rPr lang="en-GB" sz="2000" b="1" i="1" dirty="0">
                <a:solidFill>
                  <a:srgbClr val="002060"/>
                </a:solidFill>
                <a:latin typeface="Verdana"/>
                <a:ea typeface="Verdana"/>
                <a:cs typeface="Verdana"/>
                <a:sym typeface="Verdana"/>
              </a:rPr>
              <a:t>I</a:t>
            </a:r>
            <a:r>
              <a:rPr lang="en-GB" sz="2000" b="1" i="1" baseline="-25000" dirty="0">
                <a:solidFill>
                  <a:srgbClr val="002060"/>
                </a:solidFill>
                <a:latin typeface="Verdana"/>
                <a:ea typeface="Verdana"/>
                <a:cs typeface="Verdana"/>
                <a:sym typeface="Verdana"/>
              </a:rPr>
              <a:t>M</a:t>
            </a:r>
            <a:r>
              <a:rPr lang="en-GB" sz="2000" dirty="0">
                <a:solidFill>
                  <a:srgbClr val="002060"/>
                </a:solidFill>
                <a:latin typeface="Verdana"/>
                <a:ea typeface="Verdana"/>
                <a:cs typeface="Verdana"/>
                <a:sym typeface="Verdana"/>
              </a:rPr>
              <a:t>) is mainly determined by the uncertainty of the current measurement made by the electronics (current to voltage converter) of the sonde data interface board, which is for modern interfaces:</a:t>
            </a:r>
          </a:p>
          <a:p>
            <a:pPr marL="0" marR="0" lvl="0" indent="0" rtl="0">
              <a:spcBef>
                <a:spcPts val="0"/>
              </a:spcBef>
              <a:spcAft>
                <a:spcPts val="0"/>
              </a:spcAft>
              <a:buNone/>
            </a:pPr>
            <a:endParaRPr lang="en-GB" sz="2000" dirty="0">
              <a:solidFill>
                <a:srgbClr val="002060"/>
              </a:solidFill>
              <a:latin typeface="Verdana"/>
              <a:ea typeface="Verdana"/>
              <a:cs typeface="Verdana"/>
              <a:sym typeface="Verdana"/>
            </a:endParaRPr>
          </a:p>
          <a:p>
            <a:pPr marL="0" marR="0" lvl="0" indent="0" rtl="0">
              <a:spcBef>
                <a:spcPts val="0"/>
              </a:spcBef>
              <a:spcAft>
                <a:spcPts val="0"/>
              </a:spcAft>
              <a:buNone/>
            </a:pPr>
            <a:r>
              <a:rPr lang="en-GB" sz="2000" dirty="0">
                <a:solidFill>
                  <a:srgbClr val="002060"/>
                </a:solidFill>
                <a:latin typeface="Verdana"/>
                <a:ea typeface="Verdana"/>
                <a:cs typeface="Verdana"/>
                <a:sym typeface="Verdana"/>
              </a:rPr>
              <a:t>(</a:t>
            </a:r>
            <a:r>
              <a:rPr lang="en-GB" sz="2000" b="1" dirty="0">
                <a:solidFill>
                  <a:srgbClr val="002060"/>
                </a:solidFill>
                <a:latin typeface="Verdana"/>
                <a:ea typeface="Verdana"/>
                <a:cs typeface="Verdana"/>
                <a:sym typeface="Verdana"/>
              </a:rPr>
              <a:t>Section 3.3.6 of WMO/GAW No. 268</a:t>
            </a:r>
            <a:r>
              <a:rPr lang="en-GB" sz="2000" dirty="0">
                <a:solidFill>
                  <a:srgbClr val="002060"/>
                </a:solidFill>
                <a:latin typeface="Verdana"/>
                <a:ea typeface="Verdana"/>
                <a:cs typeface="Verdana"/>
                <a:sym typeface="Verdana"/>
              </a:rPr>
              <a:t>)</a:t>
            </a:r>
            <a:endParaRPr sz="2000" dirty="0">
              <a:solidFill>
                <a:srgbClr val="002060"/>
              </a:solidFill>
              <a:latin typeface="Times New Roman"/>
              <a:ea typeface="Times New Roman"/>
              <a:cs typeface="Times New Roman"/>
              <a:sym typeface="Times New Roman"/>
            </a:endParaRPr>
          </a:p>
          <a:p>
            <a:pPr marL="0" marR="0" lvl="0" indent="0" algn="just" rtl="0">
              <a:spcBef>
                <a:spcPts val="2400"/>
              </a:spcBef>
              <a:spcAft>
                <a:spcPts val="0"/>
              </a:spcAft>
              <a:buNone/>
            </a:pPr>
            <a:r>
              <a:rPr lang="en-GB" sz="2000" b="1" i="1" dirty="0">
                <a:solidFill>
                  <a:srgbClr val="002060"/>
                </a:solidFill>
                <a:latin typeface="Noto Sans Symbols"/>
                <a:ea typeface="Noto Sans Symbols"/>
                <a:cs typeface="Noto Sans Symbols"/>
                <a:sym typeface="Noto Sans Symbols"/>
              </a:rPr>
              <a:t>Δ</a:t>
            </a:r>
            <a:r>
              <a:rPr lang="en-GB" sz="2000" b="1" i="1" dirty="0">
                <a:solidFill>
                  <a:srgbClr val="002060"/>
                </a:solidFill>
                <a:latin typeface="Verdana"/>
                <a:ea typeface="Verdana"/>
                <a:cs typeface="Verdana"/>
                <a:sym typeface="Verdana"/>
              </a:rPr>
              <a:t>I</a:t>
            </a:r>
            <a:r>
              <a:rPr lang="en-GB" sz="2000" b="1" i="1" baseline="-25000" dirty="0">
                <a:solidFill>
                  <a:srgbClr val="002060"/>
                </a:solidFill>
                <a:latin typeface="Verdana"/>
                <a:ea typeface="Verdana"/>
                <a:cs typeface="Verdana"/>
                <a:sym typeface="Verdana"/>
              </a:rPr>
              <a:t>M</a:t>
            </a:r>
            <a:r>
              <a:rPr lang="en-GB" sz="2000" b="1" i="1" dirty="0">
                <a:solidFill>
                  <a:srgbClr val="002060"/>
                </a:solidFill>
                <a:latin typeface="Verdana"/>
                <a:ea typeface="Verdana"/>
                <a:cs typeface="Verdana"/>
                <a:sym typeface="Verdana"/>
              </a:rPr>
              <a:t> = ± 0.005 µA	at I</a:t>
            </a:r>
            <a:r>
              <a:rPr lang="en-GB" sz="2000" b="1" i="1" baseline="-25000" dirty="0">
                <a:solidFill>
                  <a:srgbClr val="002060"/>
                </a:solidFill>
                <a:latin typeface="Verdana"/>
                <a:ea typeface="Verdana"/>
                <a:cs typeface="Verdana"/>
                <a:sym typeface="Verdana"/>
              </a:rPr>
              <a:t>M</a:t>
            </a:r>
            <a:r>
              <a:rPr lang="en-GB" sz="2000" b="1" i="1" dirty="0">
                <a:solidFill>
                  <a:srgbClr val="002060"/>
                </a:solidFill>
                <a:latin typeface="Verdana"/>
                <a:ea typeface="Verdana"/>
                <a:cs typeface="Verdana"/>
                <a:sym typeface="Verdana"/>
              </a:rPr>
              <a:t> &lt; 1.00µA</a:t>
            </a:r>
            <a:endParaRPr sz="2000" dirty="0">
              <a:solidFill>
                <a:srgbClr val="002060"/>
              </a:solidFill>
              <a:latin typeface="Times New Roman"/>
              <a:ea typeface="Times New Roman"/>
              <a:cs typeface="Times New Roman"/>
              <a:sym typeface="Times New Roman"/>
            </a:endParaRPr>
          </a:p>
          <a:p>
            <a:pPr marL="0" marR="0" lvl="0" indent="0" algn="just" rtl="0">
              <a:spcBef>
                <a:spcPts val="2400"/>
              </a:spcBef>
              <a:spcAft>
                <a:spcPts val="0"/>
              </a:spcAft>
              <a:buNone/>
            </a:pPr>
            <a:r>
              <a:rPr lang="en-GB" sz="2000" b="1" i="1" dirty="0">
                <a:solidFill>
                  <a:srgbClr val="002060"/>
                </a:solidFill>
                <a:latin typeface="Noto Sans Symbols"/>
                <a:ea typeface="Noto Sans Symbols"/>
                <a:cs typeface="Noto Sans Symbols"/>
                <a:sym typeface="Noto Sans Symbols"/>
              </a:rPr>
              <a:t>Δ</a:t>
            </a:r>
            <a:r>
              <a:rPr lang="en-GB" sz="2000" b="1" i="1" dirty="0">
                <a:solidFill>
                  <a:srgbClr val="002060"/>
                </a:solidFill>
                <a:latin typeface="Verdana"/>
                <a:ea typeface="Verdana"/>
                <a:cs typeface="Verdana"/>
                <a:sym typeface="Verdana"/>
              </a:rPr>
              <a:t>I</a:t>
            </a:r>
            <a:r>
              <a:rPr lang="en-GB" sz="2000" b="1" i="1" baseline="-25000" dirty="0">
                <a:solidFill>
                  <a:srgbClr val="002060"/>
                </a:solidFill>
                <a:latin typeface="Verdana"/>
                <a:ea typeface="Verdana"/>
                <a:cs typeface="Verdana"/>
                <a:sym typeface="Verdana"/>
              </a:rPr>
              <a:t>M</a:t>
            </a:r>
            <a:r>
              <a:rPr lang="en-GB" sz="2000" b="1" i="1" dirty="0">
                <a:solidFill>
                  <a:srgbClr val="002060"/>
                </a:solidFill>
                <a:latin typeface="Verdana"/>
                <a:ea typeface="Verdana"/>
                <a:cs typeface="Verdana"/>
                <a:sym typeface="Verdana"/>
              </a:rPr>
              <a:t> = ± 0.5% of I</a:t>
            </a:r>
            <a:r>
              <a:rPr lang="en-GB" sz="2000" b="1" i="1" baseline="-25000" dirty="0">
                <a:solidFill>
                  <a:srgbClr val="002060"/>
                </a:solidFill>
                <a:latin typeface="Verdana"/>
                <a:ea typeface="Verdana"/>
                <a:cs typeface="Verdana"/>
                <a:sym typeface="Verdana"/>
              </a:rPr>
              <a:t>M	</a:t>
            </a:r>
            <a:r>
              <a:rPr lang="en-GB" sz="2000" b="1" i="1" dirty="0">
                <a:solidFill>
                  <a:srgbClr val="002060"/>
                </a:solidFill>
                <a:latin typeface="Verdana"/>
                <a:ea typeface="Verdana"/>
                <a:cs typeface="Verdana"/>
                <a:sym typeface="Verdana"/>
              </a:rPr>
              <a:t>at I</a:t>
            </a:r>
            <a:r>
              <a:rPr lang="en-GB" sz="2000" b="1" i="1" baseline="-25000" dirty="0">
                <a:solidFill>
                  <a:srgbClr val="002060"/>
                </a:solidFill>
                <a:latin typeface="Verdana"/>
                <a:ea typeface="Verdana"/>
                <a:cs typeface="Verdana"/>
                <a:sym typeface="Verdana"/>
              </a:rPr>
              <a:t>M</a:t>
            </a:r>
            <a:r>
              <a:rPr lang="en-GB" sz="2000" b="1" i="1" dirty="0">
                <a:solidFill>
                  <a:srgbClr val="002060"/>
                </a:solidFill>
                <a:latin typeface="Verdana"/>
                <a:ea typeface="Verdana"/>
                <a:cs typeface="Verdana"/>
                <a:sym typeface="Verdana"/>
              </a:rPr>
              <a:t> &gt; 1.00µA</a:t>
            </a:r>
            <a:endParaRPr sz="2000" dirty="0">
              <a:solidFill>
                <a:srgbClr val="002060"/>
              </a:solidFill>
              <a:latin typeface="Times New Roman"/>
              <a:ea typeface="Times New Roman"/>
              <a:cs typeface="Times New Roman"/>
              <a:sym typeface="Times New Roman"/>
            </a:endParaRPr>
          </a:p>
          <a:p>
            <a:pPr marL="0" marR="0" lvl="0" indent="0" algn="l" rtl="0">
              <a:spcBef>
                <a:spcPts val="1200"/>
              </a:spcBef>
              <a:spcAft>
                <a:spcPts val="0"/>
              </a:spcAft>
              <a:buNone/>
            </a:pPr>
            <a:r>
              <a:rPr lang="en-GB" sz="2000" i="1" dirty="0">
                <a:solidFill>
                  <a:srgbClr val="002060"/>
                </a:solidFill>
                <a:latin typeface="Verdana"/>
                <a:ea typeface="Verdana"/>
                <a:cs typeface="Verdana"/>
                <a:sym typeface="Verdana"/>
              </a:rPr>
              <a:t> </a:t>
            </a:r>
            <a:endParaRPr sz="2000" dirty="0">
              <a:solidFill>
                <a:srgbClr val="002060"/>
              </a:solidFill>
              <a:latin typeface="Times New Roman"/>
              <a:ea typeface="Times New Roman"/>
              <a:cs typeface="Times New Roman"/>
              <a:sym typeface="Times New Roman"/>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1E11FA0-348C-A74E-31D7-43FABE24BC45}"/>
                  </a:ext>
                </a:extLst>
              </p:cNvPr>
              <p:cNvSpPr txBox="1"/>
              <p:nvPr/>
            </p:nvSpPr>
            <p:spPr>
              <a:xfrm>
                <a:off x="6048671" y="893359"/>
                <a:ext cx="5169302" cy="788934"/>
              </a:xfrm>
              <a:prstGeom prst="rect">
                <a:avLst/>
              </a:prstGeom>
              <a:noFill/>
            </p:spPr>
            <p:txBody>
              <a:bodyPr wrap="square">
                <a:spAutoFit/>
              </a:bodyPr>
              <a:lstStyle/>
              <a:p>
                <a14:m>
                  <m:oMath xmlns:m="http://schemas.openxmlformats.org/officeDocument/2006/math">
                    <m:sSub>
                      <m:sSubPr>
                        <m:ctrlPr>
                          <a:rPr lang="en-DE" sz="2000" b="1" i="1" smtClean="0">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𝑷</m:t>
                        </m:r>
                      </m:e>
                      <m:sub>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𝑶</m:t>
                        </m:r>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𝟑</m:t>
                        </m:r>
                      </m:sub>
                    </m:sSub>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m:t>
                    </m:r>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𝟎</m:t>
                    </m:r>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m:t>
                    </m:r>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𝟎𝟒𝟑𝟎𝟖𝟓</m:t>
                    </m:r>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m:t>
                    </m:r>
                    <m:f>
                      <m:f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fPr>
                      <m:num>
                        <m:sSub>
                          <m:sSub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𝑻</m:t>
                            </m:r>
                          </m:e>
                          <m:sub>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𝑷</m:t>
                            </m:r>
                          </m:sub>
                        </m:sSub>
                      </m:num>
                      <m:den>
                        <m:d>
                          <m:d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dPr>
                          <m:e>
                            <m:sSub>
                              <m:sSub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𝜼</m:t>
                                </m:r>
                              </m:e>
                              <m:sub>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𝑷</m:t>
                                </m:r>
                              </m:sub>
                            </m:sSub>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𝜼</m:t>
                                </m:r>
                              </m:e>
                              <m:sub>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𝑨</m:t>
                                </m:r>
                              </m:sub>
                            </m:sSub>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𝜼</m:t>
                                </m:r>
                              </m:e>
                              <m:sub>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𝑪</m:t>
                                </m:r>
                              </m:sub>
                            </m:sSub>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𝜱</m:t>
                                </m:r>
                              </m:e>
                              <m:sub>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𝑷</m:t>
                                </m:r>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𝟎</m:t>
                                </m:r>
                              </m:sub>
                            </m:sSub>
                          </m:e>
                        </m:d>
                      </m:den>
                    </m:f>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m:t>
                    </m:r>
                    <m:d>
                      <m:d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dPr>
                      <m:e>
                        <m:sSub>
                          <m:sSub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𝑰</m:t>
                            </m:r>
                          </m:e>
                          <m:sub>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𝑴</m:t>
                            </m:r>
                          </m:sub>
                        </m:sSub>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𝑰</m:t>
                            </m:r>
                          </m:e>
                          <m:sub>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𝑩</m:t>
                            </m:r>
                          </m:sub>
                        </m:sSub>
                      </m:e>
                    </m:d>
                  </m:oMath>
                </a14:m>
                <a:r>
                  <a:rPr lang="de-DE" sz="1400" b="1" dirty="0">
                    <a:solidFill>
                      <a:srgbClr val="FF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en-DE" b="1" dirty="0">
                    <a:solidFill>
                      <a:srgbClr val="FF0000"/>
                    </a:solidFill>
                    <a:effectLst/>
                  </a:rPr>
                  <a:t> </a:t>
                </a:r>
                <a:endParaRPr lang="en-DE" b="1" dirty="0">
                  <a:solidFill>
                    <a:srgbClr val="FF0000"/>
                  </a:solidFill>
                </a:endParaRPr>
              </a:p>
            </p:txBody>
          </p:sp>
        </mc:Choice>
        <mc:Fallback xmlns="">
          <p:sp>
            <p:nvSpPr>
              <p:cNvPr id="3" name="TextBox 2">
                <a:extLst>
                  <a:ext uri="{FF2B5EF4-FFF2-40B4-BE49-F238E27FC236}">
                    <a16:creationId xmlns:a16="http://schemas.microsoft.com/office/drawing/2014/main" id="{B1E11FA0-348C-A74E-31D7-43FABE24BC45}"/>
                  </a:ext>
                </a:extLst>
              </p:cNvPr>
              <p:cNvSpPr txBox="1">
                <a:spLocks noRot="1" noChangeAspect="1" noMove="1" noResize="1" noEditPoints="1" noAdjustHandles="1" noChangeArrowheads="1" noChangeShapeType="1" noTextEdit="1"/>
              </p:cNvSpPr>
              <p:nvPr/>
            </p:nvSpPr>
            <p:spPr>
              <a:xfrm>
                <a:off x="6048671" y="893359"/>
                <a:ext cx="5169302" cy="788934"/>
              </a:xfrm>
              <a:prstGeom prst="rect">
                <a:avLst/>
              </a:prstGeom>
              <a:blipFill>
                <a:blip r:embed="rId12"/>
                <a:stretch>
                  <a:fillRect/>
                </a:stretch>
              </a:blipFill>
            </p:spPr>
            <p:txBody>
              <a:bodyPr/>
              <a:lstStyle/>
              <a:p>
                <a:r>
                  <a:rPr lang="en-DE">
                    <a:noFill/>
                  </a:rPr>
                  <a:t> </a:t>
                </a:r>
              </a:p>
            </p:txBody>
          </p:sp>
        </mc:Fallback>
      </mc:AlternateContent>
      <p:sp>
        <p:nvSpPr>
          <p:cNvPr id="4" name="Down Arrow 3">
            <a:extLst>
              <a:ext uri="{FF2B5EF4-FFF2-40B4-BE49-F238E27FC236}">
                <a16:creationId xmlns:a16="http://schemas.microsoft.com/office/drawing/2014/main" id="{672850C4-8B70-4957-921D-2F319EBCA5F4}"/>
              </a:ext>
            </a:extLst>
          </p:cNvPr>
          <p:cNvSpPr/>
          <p:nvPr/>
        </p:nvSpPr>
        <p:spPr>
          <a:xfrm rot="10800000">
            <a:off x="10008445" y="1380260"/>
            <a:ext cx="437564" cy="398402"/>
          </a:xfrm>
          <a:prstGeom prst="downArrow">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rgbClr val="FF0000"/>
              </a:solidFill>
            </a:endParaRPr>
          </a:p>
        </p:txBody>
      </p:sp>
      <p:pic>
        <p:nvPicPr>
          <p:cNvPr id="6" name="Picture 5">
            <a:extLst>
              <a:ext uri="{FF2B5EF4-FFF2-40B4-BE49-F238E27FC236}">
                <a16:creationId xmlns:a16="http://schemas.microsoft.com/office/drawing/2014/main" id="{C9460B54-3252-6AA4-2CF8-AEF33A2DBF03}"/>
              </a:ext>
            </a:extLst>
          </p:cNvPr>
          <p:cNvPicPr>
            <a:picLocks noChangeAspect="1"/>
          </p:cNvPicPr>
          <p:nvPr/>
        </p:nvPicPr>
        <p:blipFill rotWithShape="1">
          <a:blip r:embed="rId13"/>
          <a:srcRect b="7686"/>
          <a:stretch/>
        </p:blipFill>
        <p:spPr>
          <a:xfrm>
            <a:off x="99060" y="479264"/>
            <a:ext cx="5029200" cy="5907742"/>
          </a:xfrm>
          <a:prstGeom prst="rect">
            <a:avLst/>
          </a:prstGeom>
        </p:spPr>
      </p:pic>
      <p:pic>
        <p:nvPicPr>
          <p:cNvPr id="8" name="Audio 7">
            <a:extLst>
              <a:ext uri="{FF2B5EF4-FFF2-40B4-BE49-F238E27FC236}">
                <a16:creationId xmlns:a16="http://schemas.microsoft.com/office/drawing/2014/main" id="{AF859FDF-410C-42E6-1AA8-331FC46196E8}"/>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163300" y="5829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3697"/>
    </mc:Choice>
    <mc:Fallback>
      <p:transition spd="slow" advTm="83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8"/>
          <p:cNvSpPr txBox="1"/>
          <p:nvPr/>
        </p:nvSpPr>
        <p:spPr>
          <a:xfrm>
            <a:off x="1" y="-62700"/>
            <a:ext cx="12191999" cy="523220"/>
          </a:xfrm>
          <a:prstGeom prst="rect">
            <a:avLst/>
          </a:prstGeom>
          <a:gradFill>
            <a:gsLst>
              <a:gs pos="0">
                <a:srgbClr val="FFC000"/>
              </a:gs>
              <a:gs pos="65000">
                <a:srgbClr val="F0EBD5"/>
              </a:gs>
              <a:gs pos="100000">
                <a:schemeClr val="lt1"/>
              </a:gs>
            </a:gsLst>
            <a:lin ang="5400000" scaled="0"/>
          </a:gradFill>
          <a:ln>
            <a:noFill/>
          </a:ln>
        </p:spPr>
        <p:txBody>
          <a:bodyPr spcFirstLastPara="1" wrap="square" lIns="91425" tIns="45700" rIns="91425" bIns="45700" anchor="b" anchorCtr="0">
            <a:spAutoFit/>
          </a:bodyPr>
          <a:lstStyle/>
          <a:p>
            <a:pPr marL="0" marR="0" lvl="0" indent="0" algn="ctr" rtl="0">
              <a:spcBef>
                <a:spcPts val="0"/>
              </a:spcBef>
              <a:spcAft>
                <a:spcPts val="0"/>
              </a:spcAft>
              <a:buNone/>
            </a:pPr>
            <a:r>
              <a:rPr lang="en-GB" sz="2800" i="0" u="none" strike="noStrike" cap="none">
                <a:solidFill>
                  <a:srgbClr val="002060"/>
                </a:solidFill>
                <a:latin typeface="Calibri"/>
                <a:ea typeface="Calibri"/>
                <a:cs typeface="Calibri"/>
                <a:sym typeface="Calibri"/>
              </a:rPr>
              <a:t>Background Current: </a:t>
            </a:r>
            <a:r>
              <a:rPr lang="en-GB" sz="2800" b="1" i="1" u="none" strike="noStrike" cap="none">
                <a:solidFill>
                  <a:srgbClr val="002060"/>
                </a:solidFill>
                <a:latin typeface="Calibri"/>
                <a:ea typeface="Calibri"/>
                <a:cs typeface="Calibri"/>
                <a:sym typeface="Calibri"/>
              </a:rPr>
              <a:t>I</a:t>
            </a:r>
            <a:r>
              <a:rPr lang="en-GB" sz="2800" b="1" i="1" u="none" strike="noStrike" cap="none" baseline="-25000">
                <a:solidFill>
                  <a:srgbClr val="002060"/>
                </a:solidFill>
                <a:latin typeface="Calibri"/>
                <a:ea typeface="Calibri"/>
                <a:cs typeface="Calibri"/>
                <a:sym typeface="Calibri"/>
              </a:rPr>
              <a:t>B</a:t>
            </a:r>
            <a:r>
              <a:rPr lang="en-GB" sz="2800" b="1" i="0" u="none" strike="noStrike" cap="none" baseline="30000">
                <a:solidFill>
                  <a:srgbClr val="002060"/>
                </a:solidFill>
                <a:latin typeface="Calibri"/>
                <a:ea typeface="Calibri"/>
                <a:cs typeface="Calibri"/>
                <a:sym typeface="Calibri"/>
              </a:rPr>
              <a:t> </a:t>
            </a:r>
            <a:r>
              <a:rPr lang="en-GB" sz="2800" i="0" u="none" strike="noStrike" cap="none" baseline="30000">
                <a:solidFill>
                  <a:srgbClr val="002060"/>
                </a:solidFill>
                <a:latin typeface="Calibri"/>
                <a:ea typeface="Calibri"/>
                <a:cs typeface="Calibri"/>
                <a:sym typeface="Calibri"/>
              </a:rPr>
              <a:t>  </a:t>
            </a:r>
            <a:r>
              <a:rPr lang="en-GB" sz="2800" i="0" u="none" strike="noStrike" cap="none">
                <a:solidFill>
                  <a:srgbClr val="002060"/>
                </a:solidFill>
                <a:latin typeface="Calibri"/>
                <a:ea typeface="Calibri"/>
                <a:cs typeface="Calibri"/>
                <a:sym typeface="Calibri"/>
              </a:rPr>
              <a:t>&amp;  its Uncertainty  </a:t>
            </a:r>
            <a:r>
              <a:rPr lang="en-GB" sz="2800" b="1" i="1" u="none" strike="noStrike" cap="none">
                <a:solidFill>
                  <a:srgbClr val="002060"/>
                </a:solidFill>
                <a:latin typeface="Calibri"/>
                <a:ea typeface="Calibri"/>
                <a:cs typeface="Calibri"/>
                <a:sym typeface="Calibri"/>
              </a:rPr>
              <a:t>Δ I</a:t>
            </a:r>
            <a:r>
              <a:rPr lang="en-GB" sz="2800" b="1" i="1" u="none" strike="noStrike" cap="none" baseline="-25000">
                <a:solidFill>
                  <a:srgbClr val="002060"/>
                </a:solidFill>
                <a:latin typeface="Calibri"/>
                <a:ea typeface="Calibri"/>
                <a:cs typeface="Calibri"/>
                <a:sym typeface="Calibri"/>
              </a:rPr>
              <a:t>B</a:t>
            </a:r>
            <a:r>
              <a:rPr lang="en-GB" sz="2400" b="1" i="1">
                <a:solidFill>
                  <a:srgbClr val="002060"/>
                </a:solidFill>
                <a:latin typeface="Arial"/>
                <a:ea typeface="Arial"/>
                <a:cs typeface="Arial"/>
                <a:sym typeface="Arial"/>
              </a:rPr>
              <a:t> </a:t>
            </a:r>
            <a:r>
              <a:rPr lang="en-GB" sz="2400" i="1">
                <a:solidFill>
                  <a:srgbClr val="002060"/>
                </a:solidFill>
                <a:latin typeface="Arial"/>
                <a:ea typeface="Arial"/>
                <a:cs typeface="Arial"/>
                <a:sym typeface="Arial"/>
              </a:rPr>
              <a:t>(Section C-6.3)</a:t>
            </a:r>
            <a:r>
              <a:rPr lang="en-GB" sz="2400" i="1" baseline="-25000">
                <a:solidFill>
                  <a:srgbClr val="002060"/>
                </a:solidFill>
                <a:latin typeface="Arial"/>
                <a:ea typeface="Arial"/>
                <a:cs typeface="Arial"/>
                <a:sym typeface="Arial"/>
              </a:rPr>
              <a:t> </a:t>
            </a:r>
            <a:endParaRPr sz="2400">
              <a:solidFill>
                <a:srgbClr val="002060"/>
              </a:solidFill>
              <a:latin typeface="Arial"/>
              <a:ea typeface="Arial"/>
              <a:cs typeface="Arial"/>
              <a:sym typeface="Arial"/>
            </a:endParaRPr>
          </a:p>
        </p:txBody>
      </p:sp>
      <p:grpSp>
        <p:nvGrpSpPr>
          <p:cNvPr id="271" name="Google Shape;271;p8"/>
          <p:cNvGrpSpPr/>
          <p:nvPr/>
        </p:nvGrpSpPr>
        <p:grpSpPr>
          <a:xfrm>
            <a:off x="3397070" y="6375710"/>
            <a:ext cx="5397858" cy="425855"/>
            <a:chOff x="297089" y="5855279"/>
            <a:chExt cx="11719118" cy="924560"/>
          </a:xfrm>
        </p:grpSpPr>
        <p:pic>
          <p:nvPicPr>
            <p:cNvPr id="272" name="Google Shape;272;p8"/>
            <p:cNvPicPr preferRelativeResize="0"/>
            <p:nvPr/>
          </p:nvPicPr>
          <p:blipFill rotWithShape="1">
            <a:blip r:embed="rId5">
              <a:alphaModFix/>
            </a:blip>
            <a:srcRect/>
            <a:stretch/>
          </p:blipFill>
          <p:spPr>
            <a:xfrm>
              <a:off x="297089" y="5855279"/>
              <a:ext cx="1162720" cy="924560"/>
            </a:xfrm>
            <a:prstGeom prst="rect">
              <a:avLst/>
            </a:prstGeom>
            <a:noFill/>
            <a:ln>
              <a:noFill/>
            </a:ln>
          </p:spPr>
        </p:pic>
        <p:grpSp>
          <p:nvGrpSpPr>
            <p:cNvPr id="273" name="Google Shape;273;p8"/>
            <p:cNvGrpSpPr/>
            <p:nvPr/>
          </p:nvGrpSpPr>
          <p:grpSpPr>
            <a:xfrm>
              <a:off x="10679532" y="5996342"/>
              <a:ext cx="1336675" cy="549275"/>
              <a:chOff x="3726403" y="4704141"/>
              <a:chExt cx="1336675" cy="549275"/>
            </a:xfrm>
          </p:grpSpPr>
          <p:sp>
            <p:nvSpPr>
              <p:cNvPr id="274" name="Google Shape;274;p8"/>
              <p:cNvSpPr/>
              <p:nvPr/>
            </p:nvSpPr>
            <p:spPr>
              <a:xfrm>
                <a:off x="4336003" y="4820981"/>
                <a:ext cx="727075" cy="337820"/>
              </a:xfrm>
              <a:custGeom>
                <a:avLst/>
                <a:gdLst/>
                <a:ahLst/>
                <a:cxnLst/>
                <a:rect l="l" t="t" r="r" b="b"/>
                <a:pathLst>
                  <a:path w="1145" h="532" extrusionOk="0">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75" name="Google Shape;275;p8"/>
              <p:cNvPicPr preferRelativeResize="0"/>
              <p:nvPr/>
            </p:nvPicPr>
            <p:blipFill rotWithShape="1">
              <a:blip r:embed="rId6">
                <a:alphaModFix/>
              </a:blip>
              <a:srcRect/>
              <a:stretch/>
            </p:blipFill>
            <p:spPr>
              <a:xfrm>
                <a:off x="3726403" y="4704141"/>
                <a:ext cx="548005" cy="549275"/>
              </a:xfrm>
              <a:prstGeom prst="rect">
                <a:avLst/>
              </a:prstGeom>
              <a:noFill/>
              <a:ln>
                <a:noFill/>
              </a:ln>
            </p:spPr>
          </p:pic>
        </p:grpSp>
        <p:pic>
          <p:nvPicPr>
            <p:cNvPr id="276" name="Google Shape;276;p8"/>
            <p:cNvPicPr preferRelativeResize="0"/>
            <p:nvPr/>
          </p:nvPicPr>
          <p:blipFill rotWithShape="1">
            <a:blip r:embed="rId7">
              <a:alphaModFix/>
            </a:blip>
            <a:srcRect/>
            <a:stretch/>
          </p:blipFill>
          <p:spPr>
            <a:xfrm>
              <a:off x="5528849" y="5858948"/>
              <a:ext cx="1080135" cy="870585"/>
            </a:xfrm>
            <a:prstGeom prst="rect">
              <a:avLst/>
            </a:prstGeom>
            <a:noFill/>
            <a:ln>
              <a:noFill/>
            </a:ln>
          </p:spPr>
        </p:pic>
        <p:pic>
          <p:nvPicPr>
            <p:cNvPr id="277" name="Google Shape;277;p8"/>
            <p:cNvPicPr preferRelativeResize="0"/>
            <p:nvPr/>
          </p:nvPicPr>
          <p:blipFill rotWithShape="1">
            <a:blip r:embed="rId8">
              <a:alphaModFix/>
            </a:blip>
            <a:srcRect/>
            <a:stretch/>
          </p:blipFill>
          <p:spPr>
            <a:xfrm>
              <a:off x="7132917" y="5910935"/>
              <a:ext cx="1080135" cy="720090"/>
            </a:xfrm>
            <a:prstGeom prst="rect">
              <a:avLst/>
            </a:prstGeom>
            <a:noFill/>
            <a:ln>
              <a:noFill/>
            </a:ln>
          </p:spPr>
        </p:pic>
        <p:pic>
          <p:nvPicPr>
            <p:cNvPr id="278" name="Google Shape;278;p8"/>
            <p:cNvPicPr preferRelativeResize="0"/>
            <p:nvPr/>
          </p:nvPicPr>
          <p:blipFill rotWithShape="1">
            <a:blip r:embed="rId9">
              <a:alphaModFix/>
            </a:blip>
            <a:srcRect/>
            <a:stretch/>
          </p:blipFill>
          <p:spPr>
            <a:xfrm>
              <a:off x="3348606" y="6035187"/>
              <a:ext cx="1659105" cy="492591"/>
            </a:xfrm>
            <a:prstGeom prst="rect">
              <a:avLst/>
            </a:prstGeom>
            <a:noFill/>
            <a:ln>
              <a:noFill/>
            </a:ln>
          </p:spPr>
        </p:pic>
        <p:pic>
          <p:nvPicPr>
            <p:cNvPr id="279" name="Google Shape;279;p8"/>
            <p:cNvPicPr preferRelativeResize="0"/>
            <p:nvPr/>
          </p:nvPicPr>
          <p:blipFill rotWithShape="1">
            <a:blip r:embed="rId10">
              <a:alphaModFix/>
            </a:blip>
            <a:srcRect/>
            <a:stretch/>
          </p:blipFill>
          <p:spPr>
            <a:xfrm>
              <a:off x="1715981" y="5934196"/>
              <a:ext cx="1080135" cy="720090"/>
            </a:xfrm>
            <a:prstGeom prst="rect">
              <a:avLst/>
            </a:prstGeom>
            <a:noFill/>
            <a:ln>
              <a:noFill/>
            </a:ln>
          </p:spPr>
        </p:pic>
        <p:pic>
          <p:nvPicPr>
            <p:cNvPr id="280" name="Google Shape;280;p8"/>
            <p:cNvPicPr preferRelativeResize="0"/>
            <p:nvPr/>
          </p:nvPicPr>
          <p:blipFill rotWithShape="1">
            <a:blip r:embed="rId11">
              <a:alphaModFix/>
            </a:blip>
            <a:srcRect/>
            <a:stretch/>
          </p:blipFill>
          <p:spPr>
            <a:xfrm>
              <a:off x="9151905" y="5929051"/>
              <a:ext cx="693878" cy="777016"/>
            </a:xfrm>
            <a:prstGeom prst="rect">
              <a:avLst/>
            </a:prstGeom>
            <a:noFill/>
            <a:ln>
              <a:noFill/>
            </a:ln>
          </p:spPr>
        </p:pic>
      </p:grpSp>
      <p:sp>
        <p:nvSpPr>
          <p:cNvPr id="282" name="Google Shape;282;p8"/>
          <p:cNvSpPr txBox="1">
            <a:spLocks noGrp="1"/>
          </p:cNvSpPr>
          <p:nvPr>
            <p:ph type="sldNum" idx="12"/>
          </p:nvPr>
        </p:nvSpPr>
        <p:spPr>
          <a:xfrm>
            <a:off x="9448800" y="6472763"/>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sz="2000">
                <a:latin typeface="Arial"/>
                <a:ea typeface="Arial"/>
                <a:cs typeface="Arial"/>
                <a:sym typeface="Arial"/>
              </a:rPr>
              <a:t>8</a:t>
            </a:fld>
            <a:endParaRPr sz="2000" dirty="0">
              <a:latin typeface="Arial"/>
              <a:ea typeface="Arial"/>
              <a:cs typeface="Arial"/>
              <a:sym typeface="Arial"/>
            </a:endParaRPr>
          </a:p>
        </p:txBody>
      </p:sp>
      <p:sp>
        <p:nvSpPr>
          <p:cNvPr id="284" name="Google Shape;284;p8"/>
          <p:cNvSpPr txBox="1"/>
          <p:nvPr/>
        </p:nvSpPr>
        <p:spPr>
          <a:xfrm>
            <a:off x="6208970" y="664833"/>
            <a:ext cx="5927814" cy="4708941"/>
          </a:xfrm>
          <a:prstGeom prst="rect">
            <a:avLst/>
          </a:prstGeom>
          <a:noFill/>
          <a:ln>
            <a:noFill/>
          </a:ln>
        </p:spPr>
        <p:txBody>
          <a:bodyPr spcFirstLastPara="1" wrap="square" lIns="91425" tIns="45700" rIns="91425" bIns="45700" anchor="t" anchorCtr="0">
            <a:spAutoFit/>
          </a:bodyPr>
          <a:lstStyle/>
          <a:p>
            <a:pPr marL="0" marR="0" lvl="0" indent="0" algn="l" rtl="0">
              <a:spcBef>
                <a:spcPts val="600"/>
              </a:spcBef>
              <a:spcAft>
                <a:spcPts val="0"/>
              </a:spcAft>
              <a:buNone/>
            </a:pPr>
            <a:r>
              <a:rPr lang="en-GB" sz="2000" dirty="0">
                <a:solidFill>
                  <a:srgbClr val="002060"/>
                </a:solidFill>
                <a:latin typeface="Verdana"/>
                <a:ea typeface="Verdana"/>
                <a:cs typeface="Verdana"/>
                <a:sym typeface="Verdana"/>
              </a:rPr>
              <a:t>Following the recommendations in </a:t>
            </a:r>
            <a:r>
              <a:rPr lang="en-GB" sz="2000" b="1" dirty="0">
                <a:solidFill>
                  <a:srgbClr val="002060"/>
                </a:solidFill>
                <a:latin typeface="Verdana"/>
                <a:ea typeface="Verdana"/>
                <a:cs typeface="Verdana"/>
                <a:sym typeface="Verdana"/>
              </a:rPr>
              <a:t>Section 3.3.6 of GAW No. 268,</a:t>
            </a:r>
            <a:r>
              <a:rPr lang="en-GB" sz="2000" dirty="0">
                <a:solidFill>
                  <a:srgbClr val="002060"/>
                </a:solidFill>
                <a:latin typeface="Verdana"/>
                <a:ea typeface="Verdana"/>
                <a:cs typeface="Verdana"/>
                <a:sym typeface="Verdana"/>
              </a:rPr>
              <a:t> the following background current correction is to be applied:</a:t>
            </a:r>
            <a:endParaRPr lang="en-GB" sz="2000" dirty="0">
              <a:solidFill>
                <a:srgbClr val="002060"/>
              </a:solidFill>
              <a:latin typeface="Times New Roman"/>
              <a:ea typeface="Times New Roman"/>
              <a:cs typeface="Times New Roman"/>
              <a:sym typeface="Times New Roman"/>
            </a:endParaRPr>
          </a:p>
          <a:p>
            <a:pPr marL="453390" marR="0" lvl="0" indent="-226695" algn="l" rtl="0">
              <a:spcBef>
                <a:spcPts val="600"/>
              </a:spcBef>
              <a:spcAft>
                <a:spcPts val="0"/>
              </a:spcAft>
              <a:buNone/>
            </a:pPr>
            <a:r>
              <a:rPr lang="en-GB" sz="2000" dirty="0">
                <a:solidFill>
                  <a:srgbClr val="002060"/>
                </a:solidFill>
                <a:latin typeface="Verdana"/>
                <a:ea typeface="Verdana"/>
                <a:cs typeface="Verdana"/>
                <a:sym typeface="Verdana"/>
              </a:rPr>
              <a:t>I.		</a:t>
            </a:r>
            <a:r>
              <a:rPr lang="en-GB" sz="2000" b="1" i="1" dirty="0">
                <a:solidFill>
                  <a:srgbClr val="002060"/>
                </a:solidFill>
                <a:latin typeface="Verdana"/>
                <a:ea typeface="Verdana"/>
                <a:cs typeface="Verdana"/>
                <a:sym typeface="Verdana"/>
              </a:rPr>
              <a:t>I</a:t>
            </a:r>
            <a:r>
              <a:rPr lang="en-GB" sz="2000" b="1" i="1" baseline="-25000" dirty="0">
                <a:solidFill>
                  <a:srgbClr val="002060"/>
                </a:solidFill>
                <a:latin typeface="Verdana"/>
                <a:ea typeface="Verdana"/>
                <a:cs typeface="Verdana"/>
                <a:sym typeface="Verdana"/>
              </a:rPr>
              <a:t>B</a:t>
            </a:r>
            <a:r>
              <a:rPr lang="en-GB" sz="2000" b="1" i="1" dirty="0">
                <a:solidFill>
                  <a:srgbClr val="002060"/>
                </a:solidFill>
                <a:latin typeface="Verdana"/>
                <a:ea typeface="Verdana"/>
                <a:cs typeface="Verdana"/>
                <a:sym typeface="Verdana"/>
              </a:rPr>
              <a:t> = I</a:t>
            </a:r>
            <a:r>
              <a:rPr lang="en-GB" sz="2000" b="1" i="1" baseline="-25000" dirty="0">
                <a:solidFill>
                  <a:srgbClr val="002060"/>
                </a:solidFill>
                <a:latin typeface="Verdana"/>
                <a:ea typeface="Verdana"/>
                <a:cs typeface="Verdana"/>
                <a:sym typeface="Verdana"/>
              </a:rPr>
              <a:t>B1</a:t>
            </a:r>
            <a:r>
              <a:rPr lang="en-GB" sz="2000" i="1" dirty="0">
                <a:solidFill>
                  <a:srgbClr val="002060"/>
                </a:solidFill>
                <a:latin typeface="Verdana"/>
                <a:ea typeface="Verdana"/>
                <a:cs typeface="Verdana"/>
                <a:sym typeface="Verdana"/>
              </a:rPr>
              <a:t>,</a:t>
            </a:r>
            <a:r>
              <a:rPr lang="en-GB" sz="2000" dirty="0">
                <a:solidFill>
                  <a:srgbClr val="002060"/>
                </a:solidFill>
                <a:latin typeface="Verdana"/>
                <a:ea typeface="Verdana"/>
                <a:cs typeface="Verdana"/>
                <a:sym typeface="Verdana"/>
              </a:rPr>
              <a:t> i.e. the background current measured 10 min. after the ECC sonde has been exposed to a dose of ozone at a cell current of about 5 µA for 10 min. </a:t>
            </a:r>
            <a:endParaRPr lang="en-GB" sz="2000" dirty="0">
              <a:solidFill>
                <a:srgbClr val="002060"/>
              </a:solidFill>
              <a:latin typeface="Times New Roman"/>
              <a:ea typeface="Times New Roman"/>
              <a:cs typeface="Times New Roman"/>
              <a:sym typeface="Times New Roman"/>
            </a:endParaRPr>
          </a:p>
          <a:p>
            <a:pPr marL="453390" lvl="0" indent="-226695">
              <a:spcBef>
                <a:spcPts val="600"/>
              </a:spcBef>
            </a:pPr>
            <a:r>
              <a:rPr lang="en-GB" sz="2000" dirty="0">
                <a:solidFill>
                  <a:srgbClr val="002060"/>
                </a:solidFill>
                <a:latin typeface="Verdana"/>
                <a:ea typeface="Verdana"/>
                <a:cs typeface="Verdana"/>
                <a:sym typeface="Verdana"/>
              </a:rPr>
              <a:t>II.	</a:t>
            </a:r>
            <a:r>
              <a:rPr lang="en-GB" sz="2000" b="1" dirty="0">
                <a:solidFill>
                  <a:srgbClr val="002060"/>
                </a:solidFill>
                <a:latin typeface="Verdana"/>
                <a:ea typeface="Verdana"/>
                <a:cs typeface="Verdana"/>
                <a:sym typeface="Verdana"/>
              </a:rPr>
              <a:t>Constant</a:t>
            </a:r>
            <a:r>
              <a:rPr lang="en-GB" sz="2000" dirty="0">
                <a:solidFill>
                  <a:srgbClr val="002060"/>
                </a:solidFill>
                <a:latin typeface="Verdana"/>
                <a:ea typeface="Verdana"/>
                <a:cs typeface="Verdana"/>
                <a:sym typeface="Verdana"/>
              </a:rPr>
              <a:t> through the entire sounding profile (i.e. independent of air pressure)</a:t>
            </a:r>
            <a:endParaRPr sz="2000" dirty="0">
              <a:solidFill>
                <a:srgbClr val="002060"/>
              </a:solidFill>
              <a:latin typeface="Times New Roman"/>
              <a:ea typeface="Times New Roman"/>
              <a:cs typeface="Times New Roman"/>
              <a:sym typeface="Times New Roman"/>
            </a:endParaRPr>
          </a:p>
          <a:p>
            <a:pPr marL="453390" marR="0" lvl="0" indent="-226695" algn="l" rtl="0">
              <a:spcBef>
                <a:spcPts val="600"/>
              </a:spcBef>
              <a:spcAft>
                <a:spcPts val="0"/>
              </a:spcAft>
              <a:buNone/>
            </a:pPr>
            <a:r>
              <a:rPr lang="en-GB" sz="2000" dirty="0">
                <a:solidFill>
                  <a:srgbClr val="002060"/>
                </a:solidFill>
                <a:latin typeface="Verdana"/>
                <a:ea typeface="Verdana"/>
                <a:cs typeface="Verdana"/>
                <a:sym typeface="Verdana"/>
              </a:rPr>
              <a:t>III.	</a:t>
            </a:r>
            <a:r>
              <a:rPr lang="en-GB" sz="2000" b="1" i="1" dirty="0">
                <a:solidFill>
                  <a:srgbClr val="002060"/>
                </a:solidFill>
                <a:latin typeface="Noto Sans Symbols"/>
                <a:ea typeface="Noto Sans Symbols"/>
                <a:cs typeface="Noto Sans Symbols"/>
                <a:sym typeface="Noto Sans Symbols"/>
              </a:rPr>
              <a:t>Δ</a:t>
            </a:r>
            <a:r>
              <a:rPr lang="en-GB" sz="2000" b="1" i="1" dirty="0">
                <a:solidFill>
                  <a:srgbClr val="002060"/>
                </a:solidFill>
                <a:latin typeface="Verdana"/>
                <a:ea typeface="Verdana"/>
                <a:cs typeface="Verdana"/>
                <a:sym typeface="Verdana"/>
              </a:rPr>
              <a:t>I</a:t>
            </a:r>
            <a:r>
              <a:rPr lang="en-GB" sz="2000" b="1" i="1" baseline="-25000" dirty="0">
                <a:solidFill>
                  <a:srgbClr val="002060"/>
                </a:solidFill>
                <a:latin typeface="Verdana"/>
                <a:ea typeface="Verdana"/>
                <a:cs typeface="Verdana"/>
                <a:sym typeface="Verdana"/>
              </a:rPr>
              <a:t>B1</a:t>
            </a:r>
            <a:r>
              <a:rPr lang="en-GB" sz="2000" b="1" dirty="0">
                <a:solidFill>
                  <a:srgbClr val="002060"/>
                </a:solidFill>
                <a:latin typeface="Verdana"/>
                <a:ea typeface="Verdana"/>
                <a:cs typeface="Verdana"/>
                <a:sym typeface="Verdana"/>
              </a:rPr>
              <a:t>= ± 0.02 µA</a:t>
            </a:r>
            <a:r>
              <a:rPr lang="en-GB" sz="2000" dirty="0">
                <a:solidFill>
                  <a:srgbClr val="002060"/>
                </a:solidFill>
                <a:latin typeface="Verdana"/>
                <a:ea typeface="Verdana"/>
                <a:cs typeface="Verdana"/>
                <a:sym typeface="Verdana"/>
              </a:rPr>
              <a:t> in case of a proper background measurement (</a:t>
            </a:r>
            <a:r>
              <a:rPr lang="en-GB" sz="2000" b="1" i="1" dirty="0">
                <a:solidFill>
                  <a:srgbClr val="002060"/>
                </a:solidFill>
                <a:latin typeface="Verdana"/>
                <a:ea typeface="Verdana"/>
                <a:cs typeface="Verdana"/>
                <a:sym typeface="Verdana"/>
              </a:rPr>
              <a:t>I</a:t>
            </a:r>
            <a:r>
              <a:rPr lang="en-GB" sz="2000" b="1" i="1" baseline="-25000" dirty="0">
                <a:solidFill>
                  <a:srgbClr val="002060"/>
                </a:solidFill>
                <a:latin typeface="Verdana"/>
                <a:ea typeface="Verdana"/>
                <a:cs typeface="Verdana"/>
                <a:sym typeface="Verdana"/>
              </a:rPr>
              <a:t>B1</a:t>
            </a:r>
            <a:r>
              <a:rPr lang="en-GB" sz="2000" dirty="0">
                <a:solidFill>
                  <a:srgbClr val="002060"/>
                </a:solidFill>
                <a:latin typeface="Verdana"/>
                <a:ea typeface="Verdana"/>
                <a:cs typeface="Verdana"/>
                <a:sym typeface="Verdana"/>
              </a:rPr>
              <a:t> &lt; 0.07 µA) </a:t>
            </a:r>
            <a:endParaRPr sz="2000" dirty="0">
              <a:solidFill>
                <a:srgbClr val="002060"/>
              </a:solidFill>
              <a:latin typeface="Times New Roman"/>
              <a:ea typeface="Times New Roman"/>
              <a:cs typeface="Times New Roman"/>
              <a:sym typeface="Times New Roman"/>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83BF61F7-A0EE-B8F0-D87D-1EC938B82327}"/>
                  </a:ext>
                </a:extLst>
              </p:cNvPr>
              <p:cNvSpPr txBox="1"/>
              <p:nvPr/>
            </p:nvSpPr>
            <p:spPr>
              <a:xfrm>
                <a:off x="492227" y="684263"/>
                <a:ext cx="5169302" cy="788934"/>
              </a:xfrm>
              <a:prstGeom prst="rect">
                <a:avLst/>
              </a:prstGeom>
              <a:noFill/>
            </p:spPr>
            <p:txBody>
              <a:bodyPr wrap="square">
                <a:spAutoFit/>
              </a:bodyPr>
              <a:lstStyle/>
              <a:p>
                <a14:m>
                  <m:oMath xmlns:m="http://schemas.openxmlformats.org/officeDocument/2006/math">
                    <m:sSub>
                      <m:sSubPr>
                        <m:ctrlPr>
                          <a:rPr lang="en-DE" sz="2000" b="1" i="1" smtClean="0">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𝑷</m:t>
                        </m:r>
                      </m:e>
                      <m:sub>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𝑶</m:t>
                        </m:r>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𝟑</m:t>
                        </m:r>
                      </m:sub>
                    </m:sSub>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m:t>
                    </m:r>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𝟎</m:t>
                    </m:r>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m:t>
                    </m:r>
                    <m:r>
                      <a:rPr lang="de-DE" sz="2000" b="1" i="1" smtClean="0">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𝟎𝟒𝟑𝟎𝟖𝟓</m:t>
                    </m:r>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m:t>
                    </m:r>
                    <m:f>
                      <m:f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fPr>
                      <m:num>
                        <m:sSub>
                          <m:sSub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𝑻</m:t>
                            </m:r>
                          </m:e>
                          <m:sub>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𝑷</m:t>
                            </m:r>
                          </m:sub>
                        </m:sSub>
                      </m:num>
                      <m:den>
                        <m:d>
                          <m:d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dPr>
                          <m:e>
                            <m:sSub>
                              <m:sSub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𝜼</m:t>
                                </m:r>
                              </m:e>
                              <m:sub>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𝑷</m:t>
                                </m:r>
                              </m:sub>
                            </m:sSub>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𝜼</m:t>
                                </m:r>
                              </m:e>
                              <m:sub>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𝑨</m:t>
                                </m:r>
                              </m:sub>
                            </m:sSub>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𝜼</m:t>
                                </m:r>
                              </m:e>
                              <m:sub>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𝑪</m:t>
                                </m:r>
                              </m:sub>
                            </m:sSub>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𝜱</m:t>
                                </m:r>
                              </m:e>
                              <m:sub>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𝑷</m:t>
                                </m:r>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𝟎</m:t>
                                </m:r>
                              </m:sub>
                            </m:sSub>
                          </m:e>
                        </m:d>
                      </m:den>
                    </m:f>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m:t>
                    </m:r>
                    <m:d>
                      <m:d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dPr>
                      <m:e>
                        <m:sSub>
                          <m:sSub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𝑰</m:t>
                            </m:r>
                          </m:e>
                          <m:sub>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𝑴</m:t>
                            </m:r>
                          </m:sub>
                        </m:sSub>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𝑰</m:t>
                            </m:r>
                          </m:e>
                          <m:sub>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𝑩</m:t>
                            </m:r>
                          </m:sub>
                        </m:sSub>
                      </m:e>
                    </m:d>
                  </m:oMath>
                </a14:m>
                <a:r>
                  <a:rPr lang="de-DE" sz="1400" b="1" dirty="0">
                    <a:solidFill>
                      <a:srgbClr val="FF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en-DE" b="1" dirty="0">
                    <a:solidFill>
                      <a:srgbClr val="FF0000"/>
                    </a:solidFill>
                    <a:effectLst/>
                  </a:rPr>
                  <a:t> </a:t>
                </a:r>
                <a:endParaRPr lang="en-DE" b="1" dirty="0">
                  <a:solidFill>
                    <a:srgbClr val="FF0000"/>
                  </a:solidFill>
                </a:endParaRPr>
              </a:p>
            </p:txBody>
          </p:sp>
        </mc:Choice>
        <mc:Fallback xmlns="">
          <p:sp>
            <p:nvSpPr>
              <p:cNvPr id="2" name="TextBox 1">
                <a:extLst>
                  <a:ext uri="{FF2B5EF4-FFF2-40B4-BE49-F238E27FC236}">
                    <a16:creationId xmlns:a16="http://schemas.microsoft.com/office/drawing/2014/main" id="{83BF61F7-A0EE-B8F0-D87D-1EC938B82327}"/>
                  </a:ext>
                </a:extLst>
              </p:cNvPr>
              <p:cNvSpPr txBox="1">
                <a:spLocks noRot="1" noChangeAspect="1" noMove="1" noResize="1" noEditPoints="1" noAdjustHandles="1" noChangeArrowheads="1" noChangeShapeType="1" noTextEdit="1"/>
              </p:cNvSpPr>
              <p:nvPr/>
            </p:nvSpPr>
            <p:spPr>
              <a:xfrm>
                <a:off x="492227" y="684263"/>
                <a:ext cx="5169302" cy="788934"/>
              </a:xfrm>
              <a:prstGeom prst="rect">
                <a:avLst/>
              </a:prstGeom>
              <a:blipFill>
                <a:blip r:embed="rId12"/>
                <a:stretch>
                  <a:fillRect/>
                </a:stretch>
              </a:blipFill>
            </p:spPr>
            <p:txBody>
              <a:bodyPr/>
              <a:lstStyle/>
              <a:p>
                <a:r>
                  <a:rPr lang="en-DE">
                    <a:noFill/>
                  </a:rPr>
                  <a:t> </a:t>
                </a:r>
              </a:p>
            </p:txBody>
          </p:sp>
        </mc:Fallback>
      </mc:AlternateContent>
      <p:sp>
        <p:nvSpPr>
          <p:cNvPr id="3" name="Down Arrow 2">
            <a:extLst>
              <a:ext uri="{FF2B5EF4-FFF2-40B4-BE49-F238E27FC236}">
                <a16:creationId xmlns:a16="http://schemas.microsoft.com/office/drawing/2014/main" id="{46688C12-ACDF-B397-42ED-37DD466EF275}"/>
              </a:ext>
            </a:extLst>
          </p:cNvPr>
          <p:cNvSpPr/>
          <p:nvPr/>
        </p:nvSpPr>
        <p:spPr>
          <a:xfrm>
            <a:off x="4726883" y="439555"/>
            <a:ext cx="437564" cy="403891"/>
          </a:xfrm>
          <a:prstGeom prst="downArrow">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rgbClr val="FF0000"/>
              </a:solidFill>
            </a:endParaRPr>
          </a:p>
        </p:txBody>
      </p:sp>
      <p:pic>
        <p:nvPicPr>
          <p:cNvPr id="4" name="Picture 3">
            <a:extLst>
              <a:ext uri="{FF2B5EF4-FFF2-40B4-BE49-F238E27FC236}">
                <a16:creationId xmlns:a16="http://schemas.microsoft.com/office/drawing/2014/main" id="{89AD69BF-F734-BFB2-1177-F39C28E3F9BA}"/>
              </a:ext>
            </a:extLst>
          </p:cNvPr>
          <p:cNvPicPr>
            <a:picLocks noChangeAspect="1"/>
          </p:cNvPicPr>
          <p:nvPr/>
        </p:nvPicPr>
        <p:blipFill rotWithShape="1">
          <a:blip r:embed="rId13"/>
          <a:srcRect r="11365" b="8002"/>
          <a:stretch/>
        </p:blipFill>
        <p:spPr>
          <a:xfrm>
            <a:off x="91495" y="1574461"/>
            <a:ext cx="2941367" cy="3884870"/>
          </a:xfrm>
          <a:prstGeom prst="rect">
            <a:avLst/>
          </a:prstGeom>
        </p:spPr>
      </p:pic>
      <p:pic>
        <p:nvPicPr>
          <p:cNvPr id="8" name="Picture 7">
            <a:extLst>
              <a:ext uri="{FF2B5EF4-FFF2-40B4-BE49-F238E27FC236}">
                <a16:creationId xmlns:a16="http://schemas.microsoft.com/office/drawing/2014/main" id="{CC8615AC-1304-8255-B060-AB8FB127BE63}"/>
              </a:ext>
            </a:extLst>
          </p:cNvPr>
          <p:cNvPicPr>
            <a:picLocks noChangeAspect="1"/>
          </p:cNvPicPr>
          <p:nvPr/>
        </p:nvPicPr>
        <p:blipFill rotWithShape="1">
          <a:blip r:embed="rId14"/>
          <a:srcRect l="8011" r="31610" b="8807"/>
          <a:stretch/>
        </p:blipFill>
        <p:spPr>
          <a:xfrm>
            <a:off x="3205040" y="1574460"/>
            <a:ext cx="2961310" cy="3852000"/>
          </a:xfrm>
          <a:prstGeom prst="rect">
            <a:avLst/>
          </a:prstGeom>
        </p:spPr>
      </p:pic>
      <p:pic>
        <p:nvPicPr>
          <p:cNvPr id="9" name="Picture 8">
            <a:extLst>
              <a:ext uri="{FF2B5EF4-FFF2-40B4-BE49-F238E27FC236}">
                <a16:creationId xmlns:a16="http://schemas.microsoft.com/office/drawing/2014/main" id="{79C4C0FD-38F2-0341-6D7A-D6F9B5499763}"/>
              </a:ext>
            </a:extLst>
          </p:cNvPr>
          <p:cNvPicPr>
            <a:picLocks noChangeAspect="1"/>
          </p:cNvPicPr>
          <p:nvPr/>
        </p:nvPicPr>
        <p:blipFill rotWithShape="1">
          <a:blip r:embed="rId15"/>
          <a:srcRect t="7658" b="5192"/>
          <a:stretch/>
        </p:blipFill>
        <p:spPr>
          <a:xfrm>
            <a:off x="4050615" y="3642360"/>
            <a:ext cx="1459156" cy="887194"/>
          </a:xfrm>
          <a:prstGeom prst="rect">
            <a:avLst/>
          </a:prstGeom>
        </p:spPr>
      </p:pic>
      <p:sp>
        <p:nvSpPr>
          <p:cNvPr id="10" name="TextBox 9">
            <a:extLst>
              <a:ext uri="{FF2B5EF4-FFF2-40B4-BE49-F238E27FC236}">
                <a16:creationId xmlns:a16="http://schemas.microsoft.com/office/drawing/2014/main" id="{60C921D3-4D74-650F-6892-54EA57594F5A}"/>
              </a:ext>
            </a:extLst>
          </p:cNvPr>
          <p:cNvSpPr txBox="1"/>
          <p:nvPr/>
        </p:nvSpPr>
        <p:spPr>
          <a:xfrm>
            <a:off x="860986" y="1213021"/>
            <a:ext cx="1394934" cy="338554"/>
          </a:xfrm>
          <a:prstGeom prst="rect">
            <a:avLst/>
          </a:prstGeom>
          <a:noFill/>
        </p:spPr>
        <p:txBody>
          <a:bodyPr wrap="none" rtlCol="0">
            <a:spAutoFit/>
          </a:bodyPr>
          <a:lstStyle/>
          <a:p>
            <a:r>
              <a:rPr lang="en-DE" sz="1600" b="1" dirty="0">
                <a:solidFill>
                  <a:srgbClr val="002060"/>
                </a:solidFill>
              </a:rPr>
              <a:t>Mid Latitude</a:t>
            </a:r>
          </a:p>
        </p:txBody>
      </p:sp>
      <p:sp>
        <p:nvSpPr>
          <p:cNvPr id="11" name="TextBox 10">
            <a:extLst>
              <a:ext uri="{FF2B5EF4-FFF2-40B4-BE49-F238E27FC236}">
                <a16:creationId xmlns:a16="http://schemas.microsoft.com/office/drawing/2014/main" id="{02810423-8025-786E-7083-032AA708264C}"/>
              </a:ext>
            </a:extLst>
          </p:cNvPr>
          <p:cNvSpPr txBox="1"/>
          <p:nvPr/>
        </p:nvSpPr>
        <p:spPr>
          <a:xfrm>
            <a:off x="3881804" y="1213021"/>
            <a:ext cx="925253" cy="338554"/>
          </a:xfrm>
          <a:prstGeom prst="rect">
            <a:avLst/>
          </a:prstGeom>
          <a:noFill/>
        </p:spPr>
        <p:txBody>
          <a:bodyPr wrap="none" rtlCol="0">
            <a:spAutoFit/>
          </a:bodyPr>
          <a:lstStyle/>
          <a:p>
            <a:r>
              <a:rPr lang="en-DE" sz="1600" b="1" dirty="0">
                <a:solidFill>
                  <a:srgbClr val="002060"/>
                </a:solidFill>
              </a:rPr>
              <a:t>Tropics</a:t>
            </a:r>
            <a:endParaRPr lang="en-DE" sz="1800" b="1" dirty="0">
              <a:solidFill>
                <a:srgbClr val="002060"/>
              </a:solidFill>
            </a:endParaRPr>
          </a:p>
        </p:txBody>
      </p:sp>
      <p:sp>
        <p:nvSpPr>
          <p:cNvPr id="13" name="TextBox 12">
            <a:extLst>
              <a:ext uri="{FF2B5EF4-FFF2-40B4-BE49-F238E27FC236}">
                <a16:creationId xmlns:a16="http://schemas.microsoft.com/office/drawing/2014/main" id="{9E8A0913-F4D7-7AD3-1616-343A35547857}"/>
              </a:ext>
            </a:extLst>
          </p:cNvPr>
          <p:cNvSpPr txBox="1"/>
          <p:nvPr/>
        </p:nvSpPr>
        <p:spPr>
          <a:xfrm>
            <a:off x="462299" y="5425918"/>
            <a:ext cx="11267402" cy="830997"/>
          </a:xfrm>
          <a:prstGeom prst="rect">
            <a:avLst/>
          </a:prstGeom>
          <a:noFill/>
        </p:spPr>
        <p:txBody>
          <a:bodyPr wrap="square">
            <a:spAutoFit/>
          </a:bodyPr>
          <a:lstStyle/>
          <a:p>
            <a:pPr marL="285750" indent="-285750">
              <a:buFont typeface="Arial" panose="020B0604020202020204" pitchFamily="34" charset="0"/>
              <a:buChar char="•"/>
            </a:pPr>
            <a:r>
              <a:rPr lang="en-GB" sz="1600" dirty="0">
                <a:solidFill>
                  <a:srgbClr val="C00000"/>
                </a:solidFill>
              </a:rPr>
              <a:t>The ASOPOS panel has abandoned the further recording and processing of </a:t>
            </a:r>
            <a:r>
              <a:rPr lang="en-GB" sz="1600" b="1" i="1" dirty="0">
                <a:solidFill>
                  <a:srgbClr val="C00000"/>
                </a:solidFill>
              </a:rPr>
              <a:t>I</a:t>
            </a:r>
            <a:r>
              <a:rPr lang="en-GB" sz="1600" b="1" i="1" baseline="-25000" dirty="0">
                <a:solidFill>
                  <a:srgbClr val="C00000"/>
                </a:solidFill>
              </a:rPr>
              <a:t>B2</a:t>
            </a:r>
            <a:r>
              <a:rPr lang="en-GB" sz="1600" dirty="0">
                <a:solidFill>
                  <a:srgbClr val="C00000"/>
                </a:solidFill>
              </a:rPr>
              <a:t> (after exposure of ozone, just prior to launch) as described in Section 3.3.6 of WMO/GAW No. 268. </a:t>
            </a:r>
          </a:p>
          <a:p>
            <a:pPr marL="285750" indent="-285750">
              <a:buFont typeface="Arial" panose="020B0604020202020204" pitchFamily="34" charset="0"/>
              <a:buChar char="•"/>
            </a:pPr>
            <a:r>
              <a:rPr lang="en-GB" sz="1600" dirty="0">
                <a:solidFill>
                  <a:srgbClr val="C00000"/>
                </a:solidFill>
              </a:rPr>
              <a:t>Therefore, the panel recommends the use of </a:t>
            </a:r>
            <a:r>
              <a:rPr lang="en-GB" sz="1600" b="1" i="1" dirty="0">
                <a:solidFill>
                  <a:srgbClr val="C00000"/>
                </a:solidFill>
              </a:rPr>
              <a:t>I</a:t>
            </a:r>
            <a:r>
              <a:rPr lang="en-GB" sz="1600" b="1" i="1" baseline="-25000" dirty="0">
                <a:solidFill>
                  <a:srgbClr val="C00000"/>
                </a:solidFill>
              </a:rPr>
              <a:t>B1</a:t>
            </a:r>
            <a:r>
              <a:rPr lang="en-GB" sz="1600" dirty="0">
                <a:solidFill>
                  <a:srgbClr val="C00000"/>
                </a:solidFill>
              </a:rPr>
              <a:t> in formula E-2-1 (See ASOPOS-Webinar No. 3 on SOP’s)</a:t>
            </a:r>
          </a:p>
        </p:txBody>
      </p:sp>
      <p:pic>
        <p:nvPicPr>
          <p:cNvPr id="17" name="Audio 16">
            <a:extLst>
              <a:ext uri="{FF2B5EF4-FFF2-40B4-BE49-F238E27FC236}">
                <a16:creationId xmlns:a16="http://schemas.microsoft.com/office/drawing/2014/main" id="{A14D4845-BD69-A1DF-3A3B-48A6AFCD1243}"/>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163300" y="5829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5432"/>
    </mc:Choice>
    <mc:Fallback>
      <p:transition spd="slow" advTm="145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9"/>
          <p:cNvSpPr txBox="1"/>
          <p:nvPr/>
        </p:nvSpPr>
        <p:spPr>
          <a:xfrm>
            <a:off x="1" y="-1145"/>
            <a:ext cx="12191999" cy="461665"/>
          </a:xfrm>
          <a:prstGeom prst="rect">
            <a:avLst/>
          </a:prstGeom>
          <a:gradFill>
            <a:gsLst>
              <a:gs pos="0">
                <a:srgbClr val="FFC000"/>
              </a:gs>
              <a:gs pos="65000">
                <a:srgbClr val="F0EBD5"/>
              </a:gs>
              <a:gs pos="100000">
                <a:schemeClr val="lt1"/>
              </a:gs>
            </a:gsLst>
            <a:lin ang="5400000" scaled="0"/>
          </a:gradFill>
          <a:ln>
            <a:noFill/>
          </a:ln>
        </p:spPr>
        <p:txBody>
          <a:bodyPr spcFirstLastPara="1" wrap="square" lIns="91425" tIns="45700" rIns="91425" bIns="45700" anchor="b" anchorCtr="0">
            <a:spAutoFit/>
          </a:bodyPr>
          <a:lstStyle/>
          <a:p>
            <a:pPr marL="0" marR="0" lvl="0" indent="0" algn="ctr" rtl="0">
              <a:lnSpc>
                <a:spcPct val="100000"/>
              </a:lnSpc>
              <a:spcBef>
                <a:spcPts val="0"/>
              </a:spcBef>
              <a:spcAft>
                <a:spcPts val="0"/>
              </a:spcAft>
              <a:buClr>
                <a:srgbClr val="002060"/>
              </a:buClr>
              <a:buSzPts val="2400"/>
              <a:buFont typeface="Arial"/>
              <a:buNone/>
            </a:pPr>
            <a:r>
              <a:rPr lang="en-GB" sz="2400" i="0" u="none" strike="noStrike" cap="none">
                <a:solidFill>
                  <a:srgbClr val="002060"/>
                </a:solidFill>
                <a:latin typeface="Arial"/>
                <a:ea typeface="Arial"/>
                <a:cs typeface="Arial"/>
                <a:sym typeface="Arial"/>
              </a:rPr>
              <a:t>Pump temperature (in-flight): </a:t>
            </a:r>
            <a:r>
              <a:rPr lang="en-GB" sz="2400" b="1" i="1" u="none" strike="noStrike" cap="none">
                <a:solidFill>
                  <a:srgbClr val="002060"/>
                </a:solidFill>
                <a:latin typeface="Arial"/>
                <a:ea typeface="Arial"/>
                <a:cs typeface="Arial"/>
                <a:sym typeface="Arial"/>
              </a:rPr>
              <a:t>T</a:t>
            </a:r>
            <a:r>
              <a:rPr lang="en-GB" sz="2400" b="1" i="1" u="none" strike="noStrike" cap="none" baseline="-25000">
                <a:solidFill>
                  <a:srgbClr val="002060"/>
                </a:solidFill>
                <a:latin typeface="Arial"/>
                <a:ea typeface="Arial"/>
                <a:cs typeface="Arial"/>
                <a:sym typeface="Arial"/>
              </a:rPr>
              <a:t>P</a:t>
            </a:r>
            <a:r>
              <a:rPr lang="en-GB" sz="2400" i="0" u="none" strike="noStrike" cap="none">
                <a:solidFill>
                  <a:srgbClr val="002060"/>
                </a:solidFill>
                <a:latin typeface="Arial"/>
                <a:ea typeface="Arial"/>
                <a:cs typeface="Arial"/>
                <a:sym typeface="Arial"/>
              </a:rPr>
              <a:t> &amp;  its Uncertainty  </a:t>
            </a:r>
            <a:r>
              <a:rPr lang="en-GB" sz="2400" b="1" i="1" u="none" strike="noStrike" cap="none">
                <a:solidFill>
                  <a:srgbClr val="002060"/>
                </a:solidFill>
                <a:latin typeface="Arial"/>
                <a:ea typeface="Arial"/>
                <a:cs typeface="Arial"/>
                <a:sym typeface="Arial"/>
              </a:rPr>
              <a:t>Δ T</a:t>
            </a:r>
            <a:r>
              <a:rPr lang="en-GB" sz="2400" b="1" i="1" u="none" strike="noStrike" cap="none" baseline="-25000">
                <a:solidFill>
                  <a:srgbClr val="002060"/>
                </a:solidFill>
                <a:latin typeface="Arial"/>
                <a:ea typeface="Arial"/>
                <a:cs typeface="Arial"/>
                <a:sym typeface="Arial"/>
              </a:rPr>
              <a:t>P </a:t>
            </a:r>
            <a:r>
              <a:rPr lang="en-GB" sz="2400" i="1">
                <a:solidFill>
                  <a:srgbClr val="002060"/>
                </a:solidFill>
                <a:latin typeface="Arial"/>
                <a:ea typeface="Arial"/>
                <a:cs typeface="Arial"/>
                <a:sym typeface="Arial"/>
              </a:rPr>
              <a:t>(Section C-6-4)</a:t>
            </a:r>
            <a:r>
              <a:rPr lang="en-GB" sz="2400" i="1" u="none" strike="noStrike" cap="none" baseline="30000">
                <a:solidFill>
                  <a:srgbClr val="002060"/>
                </a:solidFill>
                <a:latin typeface="Arial"/>
                <a:ea typeface="Arial"/>
                <a:cs typeface="Arial"/>
                <a:sym typeface="Arial"/>
              </a:rPr>
              <a:t> </a:t>
            </a:r>
            <a:endParaRPr sz="2400" i="1" u="none" strike="noStrike" cap="none" baseline="-25000">
              <a:solidFill>
                <a:srgbClr val="002060"/>
              </a:solidFill>
              <a:latin typeface="Arial"/>
              <a:ea typeface="Arial"/>
              <a:cs typeface="Arial"/>
              <a:sym typeface="Arial"/>
            </a:endParaRPr>
          </a:p>
        </p:txBody>
      </p:sp>
      <p:grpSp>
        <p:nvGrpSpPr>
          <p:cNvPr id="293" name="Google Shape;293;p9"/>
          <p:cNvGrpSpPr/>
          <p:nvPr/>
        </p:nvGrpSpPr>
        <p:grpSpPr>
          <a:xfrm>
            <a:off x="3397070" y="6375710"/>
            <a:ext cx="5397858" cy="425855"/>
            <a:chOff x="297089" y="5855279"/>
            <a:chExt cx="11719118" cy="924560"/>
          </a:xfrm>
        </p:grpSpPr>
        <p:pic>
          <p:nvPicPr>
            <p:cNvPr id="294" name="Google Shape;294;p9"/>
            <p:cNvPicPr preferRelativeResize="0"/>
            <p:nvPr/>
          </p:nvPicPr>
          <p:blipFill rotWithShape="1">
            <a:blip r:embed="rId5">
              <a:alphaModFix/>
            </a:blip>
            <a:srcRect/>
            <a:stretch/>
          </p:blipFill>
          <p:spPr>
            <a:xfrm>
              <a:off x="297089" y="5855279"/>
              <a:ext cx="1162720" cy="924560"/>
            </a:xfrm>
            <a:prstGeom prst="rect">
              <a:avLst/>
            </a:prstGeom>
            <a:noFill/>
            <a:ln>
              <a:noFill/>
            </a:ln>
          </p:spPr>
        </p:pic>
        <p:grpSp>
          <p:nvGrpSpPr>
            <p:cNvPr id="295" name="Google Shape;295;p9"/>
            <p:cNvGrpSpPr/>
            <p:nvPr/>
          </p:nvGrpSpPr>
          <p:grpSpPr>
            <a:xfrm>
              <a:off x="10679532" y="5996342"/>
              <a:ext cx="1336675" cy="549275"/>
              <a:chOff x="3726403" y="4704141"/>
              <a:chExt cx="1336675" cy="549275"/>
            </a:xfrm>
          </p:grpSpPr>
          <p:sp>
            <p:nvSpPr>
              <p:cNvPr id="296" name="Google Shape;296;p9"/>
              <p:cNvSpPr/>
              <p:nvPr/>
            </p:nvSpPr>
            <p:spPr>
              <a:xfrm>
                <a:off x="4336003" y="4820981"/>
                <a:ext cx="727075" cy="337820"/>
              </a:xfrm>
              <a:custGeom>
                <a:avLst/>
                <a:gdLst/>
                <a:ahLst/>
                <a:cxnLst/>
                <a:rect l="l" t="t" r="r" b="b"/>
                <a:pathLst>
                  <a:path w="1145" h="532" extrusionOk="0">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97" name="Google Shape;297;p9"/>
              <p:cNvPicPr preferRelativeResize="0"/>
              <p:nvPr/>
            </p:nvPicPr>
            <p:blipFill rotWithShape="1">
              <a:blip r:embed="rId6">
                <a:alphaModFix/>
              </a:blip>
              <a:srcRect/>
              <a:stretch/>
            </p:blipFill>
            <p:spPr>
              <a:xfrm>
                <a:off x="3726403" y="4704141"/>
                <a:ext cx="548005" cy="549275"/>
              </a:xfrm>
              <a:prstGeom prst="rect">
                <a:avLst/>
              </a:prstGeom>
              <a:noFill/>
              <a:ln>
                <a:noFill/>
              </a:ln>
            </p:spPr>
          </p:pic>
        </p:grpSp>
        <p:pic>
          <p:nvPicPr>
            <p:cNvPr id="298" name="Google Shape;298;p9"/>
            <p:cNvPicPr preferRelativeResize="0"/>
            <p:nvPr/>
          </p:nvPicPr>
          <p:blipFill rotWithShape="1">
            <a:blip r:embed="rId7">
              <a:alphaModFix/>
            </a:blip>
            <a:srcRect/>
            <a:stretch/>
          </p:blipFill>
          <p:spPr>
            <a:xfrm>
              <a:off x="5528849" y="5858948"/>
              <a:ext cx="1080135" cy="870585"/>
            </a:xfrm>
            <a:prstGeom prst="rect">
              <a:avLst/>
            </a:prstGeom>
            <a:noFill/>
            <a:ln>
              <a:noFill/>
            </a:ln>
          </p:spPr>
        </p:pic>
        <p:pic>
          <p:nvPicPr>
            <p:cNvPr id="299" name="Google Shape;299;p9"/>
            <p:cNvPicPr preferRelativeResize="0"/>
            <p:nvPr/>
          </p:nvPicPr>
          <p:blipFill rotWithShape="1">
            <a:blip r:embed="rId8">
              <a:alphaModFix/>
            </a:blip>
            <a:srcRect/>
            <a:stretch/>
          </p:blipFill>
          <p:spPr>
            <a:xfrm>
              <a:off x="7132917" y="5910935"/>
              <a:ext cx="1080135" cy="720090"/>
            </a:xfrm>
            <a:prstGeom prst="rect">
              <a:avLst/>
            </a:prstGeom>
            <a:noFill/>
            <a:ln>
              <a:noFill/>
            </a:ln>
          </p:spPr>
        </p:pic>
        <p:pic>
          <p:nvPicPr>
            <p:cNvPr id="300" name="Google Shape;300;p9"/>
            <p:cNvPicPr preferRelativeResize="0"/>
            <p:nvPr/>
          </p:nvPicPr>
          <p:blipFill rotWithShape="1">
            <a:blip r:embed="rId9">
              <a:alphaModFix/>
            </a:blip>
            <a:srcRect/>
            <a:stretch/>
          </p:blipFill>
          <p:spPr>
            <a:xfrm>
              <a:off x="3348606" y="6035187"/>
              <a:ext cx="1659105" cy="492591"/>
            </a:xfrm>
            <a:prstGeom prst="rect">
              <a:avLst/>
            </a:prstGeom>
            <a:noFill/>
            <a:ln>
              <a:noFill/>
            </a:ln>
          </p:spPr>
        </p:pic>
        <p:pic>
          <p:nvPicPr>
            <p:cNvPr id="301" name="Google Shape;301;p9"/>
            <p:cNvPicPr preferRelativeResize="0"/>
            <p:nvPr/>
          </p:nvPicPr>
          <p:blipFill rotWithShape="1">
            <a:blip r:embed="rId10">
              <a:alphaModFix/>
            </a:blip>
            <a:srcRect/>
            <a:stretch/>
          </p:blipFill>
          <p:spPr>
            <a:xfrm>
              <a:off x="1715981" y="5934196"/>
              <a:ext cx="1080135" cy="720090"/>
            </a:xfrm>
            <a:prstGeom prst="rect">
              <a:avLst/>
            </a:prstGeom>
            <a:noFill/>
            <a:ln>
              <a:noFill/>
            </a:ln>
          </p:spPr>
        </p:pic>
        <p:pic>
          <p:nvPicPr>
            <p:cNvPr id="302" name="Google Shape;302;p9"/>
            <p:cNvPicPr preferRelativeResize="0"/>
            <p:nvPr/>
          </p:nvPicPr>
          <p:blipFill rotWithShape="1">
            <a:blip r:embed="rId11">
              <a:alphaModFix/>
            </a:blip>
            <a:srcRect/>
            <a:stretch/>
          </p:blipFill>
          <p:spPr>
            <a:xfrm>
              <a:off x="9151905" y="5929051"/>
              <a:ext cx="693878" cy="777016"/>
            </a:xfrm>
            <a:prstGeom prst="rect">
              <a:avLst/>
            </a:prstGeom>
            <a:noFill/>
            <a:ln>
              <a:noFill/>
            </a:ln>
          </p:spPr>
        </p:pic>
      </p:grpSp>
      <p:sp>
        <p:nvSpPr>
          <p:cNvPr id="304" name="Google Shape;304;p9"/>
          <p:cNvSpPr txBox="1">
            <a:spLocks noGrp="1"/>
          </p:cNvSpPr>
          <p:nvPr>
            <p:ph type="sldNum" idx="12"/>
          </p:nvPr>
        </p:nvSpPr>
        <p:spPr>
          <a:xfrm>
            <a:off x="9448800" y="6472763"/>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sz="2000">
                <a:latin typeface="Arial"/>
                <a:ea typeface="Arial"/>
                <a:cs typeface="Arial"/>
                <a:sym typeface="Arial"/>
              </a:rPr>
              <a:t>9</a:t>
            </a:fld>
            <a:endParaRPr sz="2000">
              <a:latin typeface="Arial"/>
              <a:ea typeface="Arial"/>
              <a:cs typeface="Arial"/>
              <a:sym typeface="Arial"/>
            </a:endParaRPr>
          </a:p>
        </p:txBody>
      </p:sp>
      <p:sp>
        <p:nvSpPr>
          <p:cNvPr id="305" name="Google Shape;305;p9"/>
          <p:cNvSpPr txBox="1"/>
          <p:nvPr/>
        </p:nvSpPr>
        <p:spPr>
          <a:xfrm>
            <a:off x="4516529" y="1806698"/>
            <a:ext cx="6237789" cy="2554545"/>
          </a:xfrm>
          <a:prstGeom prst="rect">
            <a:avLst/>
          </a:prstGeom>
          <a:blipFill rotWithShape="1">
            <a:blip r:embed="rId12">
              <a:alphaModFix/>
            </a:blip>
            <a:stretch>
              <a:fillRect l="-1179" t="-1484" r="-4857" b="-296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latin typeface="Calibri"/>
                <a:ea typeface="Calibri"/>
                <a:cs typeface="Calibri"/>
                <a:sym typeface="Calibri"/>
              </a:rPr>
              <a:t> </a:t>
            </a:r>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A85B9858-1A15-F49D-BABB-AFBC49E0FA71}"/>
                  </a:ext>
                </a:extLst>
              </p:cNvPr>
              <p:cNvSpPr txBox="1"/>
              <p:nvPr/>
            </p:nvSpPr>
            <p:spPr>
              <a:xfrm>
                <a:off x="6240780" y="1126750"/>
                <a:ext cx="5169302" cy="788934"/>
              </a:xfrm>
              <a:prstGeom prst="rect">
                <a:avLst/>
              </a:prstGeom>
              <a:noFill/>
            </p:spPr>
            <p:txBody>
              <a:bodyPr wrap="square">
                <a:spAutoFit/>
              </a:bodyPr>
              <a:lstStyle/>
              <a:p>
                <a14:m>
                  <m:oMath xmlns:m="http://schemas.openxmlformats.org/officeDocument/2006/math">
                    <m:sSub>
                      <m:sSubPr>
                        <m:ctrlPr>
                          <a:rPr lang="en-DE" sz="2000" b="1" i="1" smtClean="0">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𝑷</m:t>
                        </m:r>
                      </m:e>
                      <m:sub>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𝑶</m:t>
                        </m:r>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𝟑</m:t>
                        </m:r>
                      </m:sub>
                    </m:sSub>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m:t>
                    </m:r>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𝟎</m:t>
                    </m:r>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m:t>
                    </m:r>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𝟎𝟒𝟑𝟎𝟖𝟓</m:t>
                    </m:r>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m:t>
                    </m:r>
                    <m:f>
                      <m:f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fPr>
                      <m:num>
                        <m:sSub>
                          <m:sSub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𝑻</m:t>
                            </m:r>
                          </m:e>
                          <m:sub>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𝑷</m:t>
                            </m:r>
                          </m:sub>
                        </m:sSub>
                      </m:num>
                      <m:den>
                        <m:d>
                          <m:d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dPr>
                          <m:e>
                            <m:sSub>
                              <m:sSub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𝜼</m:t>
                                </m:r>
                              </m:e>
                              <m:sub>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𝑷</m:t>
                                </m:r>
                              </m:sub>
                            </m:sSub>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𝜼</m:t>
                                </m:r>
                              </m:e>
                              <m:sub>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𝑨</m:t>
                                </m:r>
                              </m:sub>
                            </m:sSub>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𝜼</m:t>
                                </m:r>
                              </m:e>
                              <m:sub>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𝑪</m:t>
                                </m:r>
                              </m:sub>
                            </m:sSub>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𝜱</m:t>
                                </m:r>
                              </m:e>
                              <m:sub>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𝑷</m:t>
                                </m:r>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𝟎</m:t>
                                </m:r>
                              </m:sub>
                            </m:sSub>
                          </m:e>
                        </m:d>
                      </m:den>
                    </m:f>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m:t>
                    </m:r>
                    <m:d>
                      <m:d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dPr>
                      <m:e>
                        <m:sSub>
                          <m:sSub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𝑰</m:t>
                            </m:r>
                          </m:e>
                          <m:sub>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𝑴</m:t>
                            </m:r>
                          </m:sub>
                        </m:sSub>
                        <m:r>
                          <a:rPr lang="de-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en-DE"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ctrlPr>
                          </m:sSubPr>
                          <m:e>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𝑰</m:t>
                            </m:r>
                          </m:e>
                          <m:sub>
                            <m:r>
                              <a:rPr lang="en-GB" sz="2000" b="1" i="1">
                                <a:solidFill>
                                  <a:srgbClr val="FF0000"/>
                                </a:solidFill>
                                <a:effectLst/>
                                <a:latin typeface="Cambria Math" panose="02040503050406030204" pitchFamily="18" charset="0"/>
                                <a:ea typeface="Cambria Math" panose="02040503050406030204" pitchFamily="18" charset="0"/>
                                <a:cs typeface="Cambria Math" panose="02040503050406030204" pitchFamily="18" charset="0"/>
                              </a:rPr>
                              <m:t>𝑩</m:t>
                            </m:r>
                          </m:sub>
                        </m:sSub>
                      </m:e>
                    </m:d>
                  </m:oMath>
                </a14:m>
                <a:r>
                  <a:rPr lang="de-DE" sz="1400" b="1" dirty="0">
                    <a:solidFill>
                      <a:srgbClr val="FF0000"/>
                    </a:solidFill>
                    <a:effectLst/>
                    <a:latin typeface="Verdana" panose="020B0604030504040204" pitchFamily="34" charset="0"/>
                    <a:ea typeface="Times New Roman" panose="02020603050405020304" pitchFamily="18" charset="0"/>
                    <a:cs typeface="Times New Roman" panose="02020603050405020304" pitchFamily="18" charset="0"/>
                  </a:rPr>
                  <a:t>	</a:t>
                </a:r>
                <a:r>
                  <a:rPr lang="en-DE" b="1" dirty="0">
                    <a:solidFill>
                      <a:srgbClr val="FF0000"/>
                    </a:solidFill>
                    <a:effectLst/>
                  </a:rPr>
                  <a:t> </a:t>
                </a:r>
                <a:endParaRPr lang="en-DE" b="1" dirty="0">
                  <a:solidFill>
                    <a:srgbClr val="FF0000"/>
                  </a:solidFill>
                </a:endParaRPr>
              </a:p>
            </p:txBody>
          </p:sp>
        </mc:Choice>
        <mc:Fallback xmlns="">
          <p:sp>
            <p:nvSpPr>
              <p:cNvPr id="2" name="TextBox 1">
                <a:extLst>
                  <a:ext uri="{FF2B5EF4-FFF2-40B4-BE49-F238E27FC236}">
                    <a16:creationId xmlns:a16="http://schemas.microsoft.com/office/drawing/2014/main" id="{A85B9858-1A15-F49D-BABB-AFBC49E0FA71}"/>
                  </a:ext>
                </a:extLst>
              </p:cNvPr>
              <p:cNvSpPr txBox="1">
                <a:spLocks noRot="1" noChangeAspect="1" noMove="1" noResize="1" noEditPoints="1" noAdjustHandles="1" noChangeArrowheads="1" noChangeShapeType="1" noTextEdit="1"/>
              </p:cNvSpPr>
              <p:nvPr/>
            </p:nvSpPr>
            <p:spPr>
              <a:xfrm>
                <a:off x="6240780" y="1126750"/>
                <a:ext cx="5169302" cy="788934"/>
              </a:xfrm>
              <a:prstGeom prst="rect">
                <a:avLst/>
              </a:prstGeom>
              <a:blipFill>
                <a:blip r:embed="rId13"/>
                <a:stretch>
                  <a:fillRect/>
                </a:stretch>
              </a:blipFill>
            </p:spPr>
            <p:txBody>
              <a:bodyPr/>
              <a:lstStyle/>
              <a:p>
                <a:r>
                  <a:rPr lang="en-DE">
                    <a:noFill/>
                  </a:rPr>
                  <a:t> </a:t>
                </a:r>
              </a:p>
            </p:txBody>
          </p:sp>
        </mc:Fallback>
      </mc:AlternateContent>
      <p:sp>
        <p:nvSpPr>
          <p:cNvPr id="5" name="Down Arrow 4">
            <a:extLst>
              <a:ext uri="{FF2B5EF4-FFF2-40B4-BE49-F238E27FC236}">
                <a16:creationId xmlns:a16="http://schemas.microsoft.com/office/drawing/2014/main" id="{4C81C9DB-B4A3-2669-00F7-12CEFDA05403}"/>
              </a:ext>
            </a:extLst>
          </p:cNvPr>
          <p:cNvSpPr/>
          <p:nvPr/>
        </p:nvSpPr>
        <p:spPr>
          <a:xfrm>
            <a:off x="8954947" y="706292"/>
            <a:ext cx="437564" cy="398402"/>
          </a:xfrm>
          <a:prstGeom prst="downArrow">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rgbClr val="FF0000"/>
              </a:solidFill>
            </a:endParaRPr>
          </a:p>
        </p:txBody>
      </p:sp>
      <p:pic>
        <p:nvPicPr>
          <p:cNvPr id="7" name="Picture 6">
            <a:extLst>
              <a:ext uri="{FF2B5EF4-FFF2-40B4-BE49-F238E27FC236}">
                <a16:creationId xmlns:a16="http://schemas.microsoft.com/office/drawing/2014/main" id="{59E4A50E-0189-A409-9D36-48B5A886A857}"/>
              </a:ext>
            </a:extLst>
          </p:cNvPr>
          <p:cNvPicPr>
            <a:picLocks noChangeAspect="1"/>
          </p:cNvPicPr>
          <p:nvPr/>
        </p:nvPicPr>
        <p:blipFill rotWithShape="1">
          <a:blip r:embed="rId14"/>
          <a:srcRect r="33774"/>
          <a:stretch/>
        </p:blipFill>
        <p:spPr>
          <a:xfrm>
            <a:off x="93120" y="611522"/>
            <a:ext cx="4082091" cy="5252548"/>
          </a:xfrm>
          <a:prstGeom prst="rect">
            <a:avLst/>
          </a:prstGeom>
        </p:spPr>
      </p:pic>
      <p:pic>
        <p:nvPicPr>
          <p:cNvPr id="8" name="Picture 7">
            <a:extLst>
              <a:ext uri="{FF2B5EF4-FFF2-40B4-BE49-F238E27FC236}">
                <a16:creationId xmlns:a16="http://schemas.microsoft.com/office/drawing/2014/main" id="{9F26D736-F6D9-7A73-1C79-5299D67E6A1E}"/>
              </a:ext>
            </a:extLst>
          </p:cNvPr>
          <p:cNvPicPr>
            <a:picLocks noChangeAspect="1"/>
          </p:cNvPicPr>
          <p:nvPr/>
        </p:nvPicPr>
        <p:blipFill>
          <a:blip r:embed="rId15"/>
          <a:stretch>
            <a:fillRect/>
          </a:stretch>
        </p:blipFill>
        <p:spPr>
          <a:xfrm>
            <a:off x="919057" y="5864070"/>
            <a:ext cx="2286000" cy="906517"/>
          </a:xfrm>
          <a:prstGeom prst="rect">
            <a:avLst/>
          </a:prstGeom>
        </p:spPr>
      </p:pic>
      <p:sp>
        <p:nvSpPr>
          <p:cNvPr id="3" name="TextBox 2">
            <a:extLst>
              <a:ext uri="{FF2B5EF4-FFF2-40B4-BE49-F238E27FC236}">
                <a16:creationId xmlns:a16="http://schemas.microsoft.com/office/drawing/2014/main" id="{64B5AF39-A5BB-A263-5F3F-DE8F5B5A5B20}"/>
              </a:ext>
            </a:extLst>
          </p:cNvPr>
          <p:cNvSpPr txBox="1"/>
          <p:nvPr/>
        </p:nvSpPr>
        <p:spPr>
          <a:xfrm>
            <a:off x="2537460" y="3429000"/>
            <a:ext cx="679994" cy="461665"/>
          </a:xfrm>
          <a:prstGeom prst="rect">
            <a:avLst/>
          </a:prstGeom>
          <a:noFill/>
        </p:spPr>
        <p:txBody>
          <a:bodyPr wrap="none" rtlCol="0">
            <a:spAutoFit/>
          </a:bodyPr>
          <a:lstStyle/>
          <a:p>
            <a:r>
              <a:rPr lang="en-DE" sz="2400" b="1" i="1" dirty="0">
                <a:solidFill>
                  <a:srgbClr val="0432FF"/>
                </a:solidFill>
              </a:rPr>
              <a:t>T</a:t>
            </a:r>
            <a:r>
              <a:rPr lang="en-DE" sz="2400" b="1" i="1" baseline="-25000" dirty="0">
                <a:solidFill>
                  <a:srgbClr val="0432FF"/>
                </a:solidFill>
              </a:rPr>
              <a:t>PM</a:t>
            </a:r>
          </a:p>
        </p:txBody>
      </p:sp>
      <p:sp>
        <p:nvSpPr>
          <p:cNvPr id="4" name="TextBox 3">
            <a:extLst>
              <a:ext uri="{FF2B5EF4-FFF2-40B4-BE49-F238E27FC236}">
                <a16:creationId xmlns:a16="http://schemas.microsoft.com/office/drawing/2014/main" id="{85A69C30-49BC-62BA-5A47-02AFEEB4E114}"/>
              </a:ext>
            </a:extLst>
          </p:cNvPr>
          <p:cNvSpPr txBox="1"/>
          <p:nvPr/>
        </p:nvSpPr>
        <p:spPr>
          <a:xfrm>
            <a:off x="822339" y="3020365"/>
            <a:ext cx="663964" cy="461665"/>
          </a:xfrm>
          <a:prstGeom prst="rect">
            <a:avLst/>
          </a:prstGeom>
          <a:noFill/>
        </p:spPr>
        <p:txBody>
          <a:bodyPr wrap="none" rtlCol="0">
            <a:spAutoFit/>
          </a:bodyPr>
          <a:lstStyle/>
          <a:p>
            <a:r>
              <a:rPr lang="en-DE" sz="2400" b="1" i="1" dirty="0">
                <a:solidFill>
                  <a:srgbClr val="FF0000"/>
                </a:solidFill>
              </a:rPr>
              <a:t>P</a:t>
            </a:r>
            <a:r>
              <a:rPr lang="en-DE" sz="2400" b="1" i="1" baseline="-25000" dirty="0">
                <a:solidFill>
                  <a:srgbClr val="FF0000"/>
                </a:solidFill>
              </a:rPr>
              <a:t>O3</a:t>
            </a:r>
          </a:p>
        </p:txBody>
      </p:sp>
      <p:sp>
        <p:nvSpPr>
          <p:cNvPr id="6" name="TextBox 5">
            <a:extLst>
              <a:ext uri="{FF2B5EF4-FFF2-40B4-BE49-F238E27FC236}">
                <a16:creationId xmlns:a16="http://schemas.microsoft.com/office/drawing/2014/main" id="{F818361F-709C-4AFA-5870-A629306B1259}"/>
              </a:ext>
            </a:extLst>
          </p:cNvPr>
          <p:cNvSpPr txBox="1"/>
          <p:nvPr/>
        </p:nvSpPr>
        <p:spPr>
          <a:xfrm>
            <a:off x="2063231" y="2409236"/>
            <a:ext cx="1072730" cy="461665"/>
          </a:xfrm>
          <a:prstGeom prst="rect">
            <a:avLst/>
          </a:prstGeom>
          <a:noFill/>
        </p:spPr>
        <p:txBody>
          <a:bodyPr wrap="none" rtlCol="0">
            <a:spAutoFit/>
          </a:bodyPr>
          <a:lstStyle/>
          <a:p>
            <a:r>
              <a:rPr lang="en-DE" sz="2400" b="1" i="1" dirty="0">
                <a:solidFill>
                  <a:srgbClr val="FF40FF"/>
                </a:solidFill>
              </a:rPr>
              <a:t>T</a:t>
            </a:r>
            <a:r>
              <a:rPr lang="en-DE" sz="2400" b="1" i="1" baseline="-25000" dirty="0">
                <a:solidFill>
                  <a:srgbClr val="FF40FF"/>
                </a:solidFill>
              </a:rPr>
              <a:t>P</a:t>
            </a:r>
            <a:r>
              <a:rPr lang="en-DE" sz="2400" b="1" i="1" baseline="30000" dirty="0">
                <a:solidFill>
                  <a:srgbClr val="FF40FF"/>
                </a:solidFill>
              </a:rPr>
              <a:t>-</a:t>
            </a:r>
            <a:r>
              <a:rPr lang="en-DE" sz="2400" b="1" i="1" dirty="0">
                <a:solidFill>
                  <a:srgbClr val="FF40FF"/>
                </a:solidFill>
              </a:rPr>
              <a:t>T</a:t>
            </a:r>
            <a:r>
              <a:rPr lang="en-DE" sz="2400" b="1" i="1" baseline="-25000" dirty="0">
                <a:solidFill>
                  <a:srgbClr val="FF40FF"/>
                </a:solidFill>
              </a:rPr>
              <a:t>PM</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0B0747F-6B33-B397-60EC-B0899297B28A}"/>
                  </a:ext>
                </a:extLst>
              </p:cNvPr>
              <p:cNvSpPr txBox="1"/>
              <p:nvPr/>
            </p:nvSpPr>
            <p:spPr>
              <a:xfrm>
                <a:off x="10584020" y="3804653"/>
                <a:ext cx="1484702" cy="6285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DE" sz="2000" b="1" i="1" smtClean="0">
                              <a:solidFill>
                                <a:srgbClr val="002060"/>
                              </a:solidFill>
                              <a:latin typeface="Cambria Math" panose="02040503050406030204" pitchFamily="18" charset="0"/>
                              <a:ea typeface="Cambria Math" panose="02040503050406030204" pitchFamily="18" charset="0"/>
                            </a:rPr>
                          </m:ctrlPr>
                        </m:fPr>
                        <m:num>
                          <m:r>
                            <a:rPr lang="en-DE" sz="2000" b="1" i="1">
                              <a:solidFill>
                                <a:srgbClr val="002060"/>
                              </a:solidFill>
                              <a:latin typeface="Cambria Math" panose="02040503050406030204" pitchFamily="18" charset="0"/>
                              <a:ea typeface="Cambria Math" panose="02040503050406030204" pitchFamily="18" charset="0"/>
                            </a:rPr>
                            <m:t>∆</m:t>
                          </m:r>
                          <m:sSub>
                            <m:sSubPr>
                              <m:ctrlPr>
                                <a:rPr lang="en-DE" sz="2000" b="1" i="1">
                                  <a:solidFill>
                                    <a:srgbClr val="002060"/>
                                  </a:solidFill>
                                  <a:latin typeface="Cambria Math" panose="02040503050406030204" pitchFamily="18" charset="0"/>
                                  <a:ea typeface="Cambria Math" panose="02040503050406030204" pitchFamily="18" charset="0"/>
                                </a:rPr>
                              </m:ctrlPr>
                            </m:sSubPr>
                            <m:e>
                              <m:r>
                                <a:rPr lang="de-DE" sz="2000" b="1" i="1">
                                  <a:solidFill>
                                    <a:srgbClr val="002060"/>
                                  </a:solidFill>
                                  <a:latin typeface="Cambria Math" panose="02040503050406030204" pitchFamily="18" charset="0"/>
                                  <a:ea typeface="Cambria Math" panose="02040503050406030204" pitchFamily="18" charset="0"/>
                                </a:rPr>
                                <m:t>𝑻</m:t>
                              </m:r>
                            </m:e>
                            <m:sub>
                              <m:r>
                                <a:rPr lang="de-DE" sz="2000" b="1" i="1">
                                  <a:solidFill>
                                    <a:srgbClr val="002060"/>
                                  </a:solidFill>
                                  <a:latin typeface="Cambria Math" panose="02040503050406030204" pitchFamily="18" charset="0"/>
                                  <a:ea typeface="Cambria Math" panose="02040503050406030204" pitchFamily="18" charset="0"/>
                                </a:rPr>
                                <m:t>𝑷</m:t>
                              </m:r>
                            </m:sub>
                          </m:sSub>
                        </m:num>
                        <m:den>
                          <m:sSub>
                            <m:sSubPr>
                              <m:ctrlPr>
                                <a:rPr lang="en-DE" sz="2000" b="1" i="1">
                                  <a:solidFill>
                                    <a:srgbClr val="002060"/>
                                  </a:solidFill>
                                  <a:latin typeface="Cambria Math" panose="02040503050406030204" pitchFamily="18" charset="0"/>
                                  <a:ea typeface="Cambria Math" panose="02040503050406030204" pitchFamily="18" charset="0"/>
                                </a:rPr>
                              </m:ctrlPr>
                            </m:sSubPr>
                            <m:e>
                              <m:r>
                                <a:rPr lang="de-DE" sz="2000" b="1" i="1">
                                  <a:solidFill>
                                    <a:srgbClr val="002060"/>
                                  </a:solidFill>
                                  <a:latin typeface="Cambria Math" panose="02040503050406030204" pitchFamily="18" charset="0"/>
                                  <a:ea typeface="Cambria Math" panose="02040503050406030204" pitchFamily="18" charset="0"/>
                                </a:rPr>
                                <m:t>𝑻</m:t>
                              </m:r>
                            </m:e>
                            <m:sub>
                              <m:r>
                                <a:rPr lang="de-DE" sz="2000" b="1" i="1">
                                  <a:solidFill>
                                    <a:srgbClr val="002060"/>
                                  </a:solidFill>
                                  <a:latin typeface="Cambria Math" panose="02040503050406030204" pitchFamily="18" charset="0"/>
                                  <a:ea typeface="Cambria Math" panose="02040503050406030204" pitchFamily="18" charset="0"/>
                                </a:rPr>
                                <m:t>𝑷</m:t>
                              </m:r>
                            </m:sub>
                          </m:sSub>
                        </m:den>
                      </m:f>
                      <m:r>
                        <a:rPr lang="de-DE" sz="2000" b="1" i="1" smtClean="0">
                          <a:solidFill>
                            <a:srgbClr val="002060"/>
                          </a:solidFill>
                          <a:latin typeface="Cambria Math" panose="02040503050406030204" pitchFamily="18" charset="0"/>
                          <a:ea typeface="Cambria Math" panose="02040503050406030204" pitchFamily="18" charset="0"/>
                        </a:rPr>
                        <m:t>≈</m:t>
                      </m:r>
                      <m:r>
                        <a:rPr lang="de-DE" sz="2000" b="1" i="1" smtClean="0">
                          <a:solidFill>
                            <a:srgbClr val="002060"/>
                          </a:solidFill>
                          <a:latin typeface="Cambria Math" panose="02040503050406030204" pitchFamily="18" charset="0"/>
                          <a:ea typeface="Cambria Math" panose="02040503050406030204" pitchFamily="18" charset="0"/>
                        </a:rPr>
                        <m:t>𝟎</m:t>
                      </m:r>
                      <m:r>
                        <a:rPr lang="de-DE" sz="2000" b="1" i="1" smtClean="0">
                          <a:solidFill>
                            <a:srgbClr val="002060"/>
                          </a:solidFill>
                          <a:latin typeface="Cambria Math" panose="02040503050406030204" pitchFamily="18" charset="0"/>
                          <a:ea typeface="Cambria Math" panose="02040503050406030204" pitchFamily="18" charset="0"/>
                        </a:rPr>
                        <m:t>.</m:t>
                      </m:r>
                      <m:r>
                        <a:rPr lang="de-DE" sz="2000" b="1" i="1" smtClean="0">
                          <a:solidFill>
                            <a:srgbClr val="002060"/>
                          </a:solidFill>
                          <a:latin typeface="Cambria Math" panose="02040503050406030204" pitchFamily="18" charset="0"/>
                          <a:ea typeface="Cambria Math" panose="02040503050406030204" pitchFamily="18" charset="0"/>
                        </a:rPr>
                        <m:t>𝟑</m:t>
                      </m:r>
                      <m:r>
                        <a:rPr lang="de-DE" sz="2000" b="1" i="1" smtClean="0">
                          <a:solidFill>
                            <a:srgbClr val="002060"/>
                          </a:solidFill>
                          <a:latin typeface="Cambria Math" panose="02040503050406030204" pitchFamily="18" charset="0"/>
                          <a:ea typeface="Cambria Math" panose="02040503050406030204" pitchFamily="18" charset="0"/>
                        </a:rPr>
                        <m:t>%</m:t>
                      </m:r>
                    </m:oMath>
                  </m:oMathPara>
                </a14:m>
                <a:endParaRPr lang="en-DE" sz="2000" b="1" dirty="0">
                  <a:solidFill>
                    <a:srgbClr val="002060"/>
                  </a:solidFill>
                </a:endParaRPr>
              </a:p>
            </p:txBody>
          </p:sp>
        </mc:Choice>
        <mc:Fallback xmlns="">
          <p:sp>
            <p:nvSpPr>
              <p:cNvPr id="10" name="TextBox 9">
                <a:extLst>
                  <a:ext uri="{FF2B5EF4-FFF2-40B4-BE49-F238E27FC236}">
                    <a16:creationId xmlns:a16="http://schemas.microsoft.com/office/drawing/2014/main" id="{D0B0747F-6B33-B397-60EC-B0899297B28A}"/>
                  </a:ext>
                </a:extLst>
              </p:cNvPr>
              <p:cNvSpPr txBox="1">
                <a:spLocks noRot="1" noChangeAspect="1" noMove="1" noResize="1" noEditPoints="1" noAdjustHandles="1" noChangeArrowheads="1" noChangeShapeType="1" noTextEdit="1"/>
              </p:cNvSpPr>
              <p:nvPr/>
            </p:nvSpPr>
            <p:spPr>
              <a:xfrm>
                <a:off x="10584020" y="3804653"/>
                <a:ext cx="1484702" cy="628505"/>
              </a:xfrm>
              <a:prstGeom prst="rect">
                <a:avLst/>
              </a:prstGeom>
              <a:blipFill>
                <a:blip r:embed="rId16"/>
                <a:stretch>
                  <a:fillRect l="-3390" r="-3390" b="-12000"/>
                </a:stretch>
              </a:blipFill>
            </p:spPr>
            <p:txBody>
              <a:bodyPr/>
              <a:lstStyle/>
              <a:p>
                <a:r>
                  <a:rPr lang="en-DE">
                    <a:noFill/>
                  </a:rPr>
                  <a:t> </a:t>
                </a:r>
              </a:p>
            </p:txBody>
          </p:sp>
        </mc:Fallback>
      </mc:AlternateContent>
      <p:sp>
        <p:nvSpPr>
          <p:cNvPr id="309" name="Google Shape;309;p9"/>
          <p:cNvSpPr txBox="1"/>
          <p:nvPr/>
        </p:nvSpPr>
        <p:spPr>
          <a:xfrm>
            <a:off x="3838870" y="4398783"/>
            <a:ext cx="8312801" cy="18158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b="1" dirty="0">
                <a:solidFill>
                  <a:srgbClr val="0432FF"/>
                </a:solidFill>
                <a:latin typeface="Verdana"/>
                <a:ea typeface="Verdana"/>
                <a:cs typeface="Verdana"/>
                <a:sym typeface="Verdana"/>
              </a:rPr>
              <a:t>Note:</a:t>
            </a:r>
            <a:r>
              <a:rPr lang="en-GB" sz="1600" dirty="0">
                <a:solidFill>
                  <a:srgbClr val="0432FF"/>
                </a:solidFill>
                <a:latin typeface="Verdana"/>
                <a:ea typeface="Verdana"/>
                <a:cs typeface="Verdana"/>
                <a:sym typeface="Verdana"/>
              </a:rPr>
              <a:t> </a:t>
            </a:r>
          </a:p>
          <a:p>
            <a:pPr marL="285750" marR="0" lvl="0" indent="-285750" algn="l" rtl="0">
              <a:spcBef>
                <a:spcPts val="0"/>
              </a:spcBef>
              <a:spcAft>
                <a:spcPts val="0"/>
              </a:spcAft>
              <a:buFont typeface="Arial" panose="020B0604020202020204" pitchFamily="34" charset="0"/>
              <a:buChar char="•"/>
            </a:pPr>
            <a:r>
              <a:rPr lang="en-GB" sz="1600" dirty="0">
                <a:solidFill>
                  <a:srgbClr val="0432FF"/>
                </a:solidFill>
                <a:latin typeface="Verdana"/>
                <a:ea typeface="Verdana"/>
                <a:cs typeface="Verdana"/>
                <a:sym typeface="Verdana"/>
              </a:rPr>
              <a:t>Before 1996 the pump temperature was measured externally (box, taped at inlet or outlet of the pump tubes, or on the metal frame of the ECC-sensor). </a:t>
            </a:r>
          </a:p>
          <a:p>
            <a:pPr marL="285750" marR="0" lvl="0" indent="-285750" algn="l" rtl="0">
              <a:spcBef>
                <a:spcPts val="0"/>
              </a:spcBef>
              <a:spcAft>
                <a:spcPts val="0"/>
              </a:spcAft>
              <a:buFont typeface="Arial" panose="020B0604020202020204" pitchFamily="34" charset="0"/>
              <a:buChar char="•"/>
            </a:pPr>
            <a:r>
              <a:rPr lang="en-GB" sz="1600" dirty="0">
                <a:solidFill>
                  <a:srgbClr val="0432FF"/>
                </a:solidFill>
                <a:latin typeface="Verdana"/>
                <a:ea typeface="Verdana"/>
                <a:cs typeface="Verdana"/>
                <a:sym typeface="Verdana"/>
              </a:rPr>
              <a:t>These measured temperatures could be 1-8 </a:t>
            </a:r>
            <a:r>
              <a:rPr lang="en-GB" sz="1600" baseline="30000" dirty="0" err="1">
                <a:solidFill>
                  <a:srgbClr val="0432FF"/>
                </a:solidFill>
                <a:latin typeface="Verdana"/>
                <a:ea typeface="Verdana"/>
                <a:cs typeface="Verdana"/>
                <a:sym typeface="Verdana"/>
              </a:rPr>
              <a:t>o</a:t>
            </a:r>
            <a:r>
              <a:rPr lang="en-GB" sz="1600" dirty="0" err="1">
                <a:solidFill>
                  <a:srgbClr val="0432FF"/>
                </a:solidFill>
                <a:latin typeface="Verdana"/>
                <a:ea typeface="Verdana"/>
                <a:cs typeface="Verdana"/>
                <a:sym typeface="Verdana"/>
              </a:rPr>
              <a:t>C</a:t>
            </a:r>
            <a:r>
              <a:rPr lang="en-GB" sz="1600" dirty="0">
                <a:solidFill>
                  <a:srgbClr val="0432FF"/>
                </a:solidFill>
                <a:latin typeface="Verdana"/>
                <a:ea typeface="Verdana"/>
                <a:cs typeface="Verdana"/>
                <a:sym typeface="Verdana"/>
              </a:rPr>
              <a:t> lower than the internal pump temperature. </a:t>
            </a:r>
          </a:p>
          <a:p>
            <a:pPr marL="285750" marR="0" lvl="0" indent="-285750" algn="l" rtl="0">
              <a:spcBef>
                <a:spcPts val="0"/>
              </a:spcBef>
              <a:spcAft>
                <a:spcPts val="0"/>
              </a:spcAft>
              <a:buFont typeface="Arial" panose="020B0604020202020204" pitchFamily="34" charset="0"/>
              <a:buChar char="•"/>
            </a:pPr>
            <a:r>
              <a:rPr lang="en-GB" sz="1600" dirty="0">
                <a:solidFill>
                  <a:srgbClr val="0432FF"/>
                </a:solidFill>
                <a:latin typeface="Verdana"/>
                <a:ea typeface="Verdana"/>
                <a:cs typeface="Verdana"/>
                <a:sym typeface="Verdana"/>
              </a:rPr>
              <a:t>Pressure dependent correction formulas have been developed to correct for these artefacts (See Annex D of the WMO/GAW No.268 Report) </a:t>
            </a:r>
            <a:endParaRPr sz="1600" dirty="0">
              <a:solidFill>
                <a:srgbClr val="0432FF"/>
              </a:solidFill>
              <a:latin typeface="Times New Roman"/>
              <a:ea typeface="Times New Roman"/>
              <a:cs typeface="Times New Roman"/>
              <a:sym typeface="Times New Roman"/>
            </a:endParaRPr>
          </a:p>
        </p:txBody>
      </p:sp>
      <p:sp>
        <p:nvSpPr>
          <p:cNvPr id="11" name="Down Arrow 10">
            <a:extLst>
              <a:ext uri="{FF2B5EF4-FFF2-40B4-BE49-F238E27FC236}">
                <a16:creationId xmlns:a16="http://schemas.microsoft.com/office/drawing/2014/main" id="{0208D5EB-47B1-F73F-42A7-6B8A7D46D67D}"/>
              </a:ext>
            </a:extLst>
          </p:cNvPr>
          <p:cNvSpPr/>
          <p:nvPr/>
        </p:nvSpPr>
        <p:spPr>
          <a:xfrm rot="16200000">
            <a:off x="10116990" y="3925463"/>
            <a:ext cx="437564" cy="398402"/>
          </a:xfrm>
          <a:prstGeom prst="downArrow">
            <a:avLst/>
          </a:prstGeom>
          <a:solidFill>
            <a:schemeClr val="accent1">
              <a:lumMod val="60000"/>
              <a:lumOff val="4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rgbClr val="002060"/>
              </a:solidFill>
            </a:endParaRPr>
          </a:p>
        </p:txBody>
      </p:sp>
      <p:pic>
        <p:nvPicPr>
          <p:cNvPr id="18" name="Audio 17">
            <a:extLst>
              <a:ext uri="{FF2B5EF4-FFF2-40B4-BE49-F238E27FC236}">
                <a16:creationId xmlns:a16="http://schemas.microsoft.com/office/drawing/2014/main" id="{6AE93523-4BCA-91C4-0F87-97FD1EEB49A6}"/>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163300" y="5829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3612"/>
    </mc:Choice>
    <mc:Fallback>
      <p:transition spd="slow" advTm="63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11164</TotalTime>
  <Words>4580</Words>
  <Application>Microsoft Macintosh PowerPoint</Application>
  <PresentationFormat>Widescreen</PresentationFormat>
  <Paragraphs>389</Paragraphs>
  <Slides>19</Slides>
  <Notes>19</Notes>
  <HiddenSlides>0</HiddenSlides>
  <MMClips>17</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Apple Chancery</vt:lpstr>
      <vt:lpstr>Arial</vt:lpstr>
      <vt:lpstr>Calibri</vt:lpstr>
      <vt:lpstr>Cambria Math</vt:lpstr>
      <vt:lpstr>Courier New</vt:lpstr>
      <vt:lpstr>Helvetica</vt:lpstr>
      <vt:lpstr>Noto Sans Symbols</vt:lpstr>
      <vt:lpstr>Times New Roman</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Herman Smit</dc:creator>
  <cp:lastModifiedBy>Smit, Herman G.J.</cp:lastModifiedBy>
  <cp:revision>121</cp:revision>
  <dcterms:created xsi:type="dcterms:W3CDTF">2022-08-30T13:15:44Z</dcterms:created>
  <dcterms:modified xsi:type="dcterms:W3CDTF">2024-04-15T13:30:54Z</dcterms:modified>
</cp:coreProperties>
</file>