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sldIdLst>
    <p:sldId id="279" r:id="rId2"/>
    <p:sldId id="299" r:id="rId3"/>
    <p:sldId id="257" r:id="rId4"/>
    <p:sldId id="261" r:id="rId5"/>
    <p:sldId id="281" r:id="rId6"/>
    <p:sldId id="280" r:id="rId7"/>
    <p:sldId id="282" r:id="rId8"/>
    <p:sldId id="283" r:id="rId9"/>
    <p:sldId id="296" r:id="rId10"/>
    <p:sldId id="297" r:id="rId11"/>
    <p:sldId id="287" r:id="rId12"/>
    <p:sldId id="298" r:id="rId13"/>
    <p:sldId id="295" r:id="rId14"/>
    <p:sldId id="288" r:id="rId15"/>
    <p:sldId id="289" r:id="rId16"/>
    <p:sldId id="284" r:id="rId17"/>
    <p:sldId id="285" r:id="rId18"/>
    <p:sldId id="291" r:id="rId19"/>
    <p:sldId id="292" r:id="rId20"/>
    <p:sldId id="293" r:id="rId21"/>
    <p:sldId id="294" r:id="rId22"/>
    <p:sldId id="300" r:id="rId2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9205"/>
    <a:srgbClr val="FAA9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80AE7-CD71-2F44-A4C2-50A96AA32962}" type="datetimeFigureOut">
              <a:rPr lang="x-none" smtClean="0"/>
              <a:t>28.03.24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091A3-BB25-3F49-864C-4B5E4C70302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8245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91A3-BB25-3F49-864C-4B5E4C703024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18172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Time: 1.0 min</a:t>
            </a:r>
          </a:p>
          <a:p>
            <a:r>
              <a:rPr lang="x-none" dirty="0"/>
              <a:t>But before we start with this webinar first a few remarks to avoid any misunderstandings.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x-none" dirty="0"/>
              <a:t>This new ASOPOS report builds on the earlier  ASOPOS-GAW Report No. 201 from 2014.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x-none" dirty="0"/>
              <a:t>In this webinar we only highlight the most crucial aspects of the hardware and their limitations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x-none" dirty="0"/>
              <a:t>Because these have shown that in practice they can have a significant impact on the performance of the ozonesonde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x-none" dirty="0"/>
              <a:t>In general the hardware is described in detail in the GAW No. 268 Report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91A3-BB25-3F49-864C-4B5E4C703024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97412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Time:  0.5 min.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x-none" dirty="0"/>
              <a:t>And finally some closing remarks: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x-none" dirty="0"/>
              <a:t>T</a:t>
            </a:r>
            <a:r>
              <a:rPr lang="en-GB" dirty="0"/>
              <a:t>h</a:t>
            </a:r>
            <a:r>
              <a:rPr lang="x-none" dirty="0"/>
              <a:t>is webinar No.2 is part of a series of ASOPOSwebinars for the implementations of the recommendations made by the ASOPOS panel in the GAW Report No.268.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collaborations</a:t>
            </a: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Bye Bye.........</a:t>
            </a:r>
            <a:endParaRPr lang="x-none" sz="1200" dirty="0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091A3-BB25-3F49-864C-4B5E4C703024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651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EC925-80B9-86C0-FC99-E71D2E9A4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0E6AE-0D77-B947-D72C-1F33A73226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9D721-24F6-50B5-ABBC-3854B9690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B13BB-F19A-4949-9C39-05853033E9C5}" type="datetime1">
              <a:rPr lang="de-DE" smtClean="0"/>
              <a:t>28.03.24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DA603-92B8-DCFC-9AF0-C9CFCC391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4B49B-AB5A-12ED-2EB4-10E02606B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D845-BFF7-724A-88D3-4E04361813C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78027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BDCCF-E6A1-8543-D4B1-B85ED1AF8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6F8BE1-85F7-5A1C-E4A5-0D466EBF9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8F306-A989-C0F6-D9E3-4FDCD2954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6AF0D-45B8-B642-B47C-1F402F5DD4CD}" type="datetime1">
              <a:rPr lang="de-DE" smtClean="0"/>
              <a:t>28.03.24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4B86F-80D9-E061-F685-7241043C9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3C9F2-5B05-19BB-ECF8-10CCAF47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D845-BFF7-724A-88D3-4E04361813C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65062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B5455E-2F47-0987-675B-F5FB3BD2E3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88CBB2-019B-6231-DAD4-3EFA750451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89A0D-5336-639F-A632-F28FC6ED2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FCEF5-5D71-F243-8EEE-7D26F96FA6B7}" type="datetime1">
              <a:rPr lang="de-DE" smtClean="0"/>
              <a:t>28.03.24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047A4-AB89-DF29-9527-ACD75C3FE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F8325-4BF3-4855-94FF-F17C41C84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D845-BFF7-724A-88D3-4E04361813C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075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DE332-ED8A-6A04-2FA0-30373B886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AD1B9-9764-773D-36F5-6A19607FF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1AA1-D473-FA73-416D-10D83850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0522-A85E-AB44-AC64-CEA6792414CB}" type="datetime1">
              <a:rPr lang="de-DE" smtClean="0"/>
              <a:t>28.03.24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2295B-1306-7A9B-A879-784725A3C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2AA95-78C8-86C5-5511-B68C7DB5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D845-BFF7-724A-88D3-4E04361813C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4822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13DE2-AAA9-7DF6-EE69-CCEBE8192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ED5A7-1FEB-4D52-5F72-FE29260C2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182D0-E416-16B2-2F58-BFE1A568F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D234-74E7-0241-9919-638375C81053}" type="datetime1">
              <a:rPr lang="de-DE" smtClean="0"/>
              <a:t>28.03.24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C2699-D803-8DEE-CEFC-8CC6433F9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286C6-F643-0C8F-DC26-268CBD769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D845-BFF7-724A-88D3-4E04361813C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7037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C8113-7D38-1B5A-3656-EF18BA1DE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32A61-B784-F686-561E-38E273FA16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EFDCED-5BB3-E9B5-FBF7-9F2AA2678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40B184-64FB-B754-87CA-3B46C62D5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17845-7AE4-CB4C-8863-2E6EA496FBD8}" type="datetime1">
              <a:rPr lang="de-DE" smtClean="0"/>
              <a:t>28.03.24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4693B-8528-C9DB-9C31-D82C2783D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0FA7B1-CFAB-F44D-8F82-328E3C716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D845-BFF7-724A-88D3-4E04361813C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53915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92DDD-E811-9850-4697-18136FB10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A45D4-B7A7-08D9-077D-214A0FE8B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7A739-9151-2CA1-8F45-93FD2CF12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66E6CF-B79E-6BB5-0DDD-3A9672F7B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BF3F19-0561-268F-C9C7-3F3A7B91F3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A0BB26-3992-B76B-ABA4-6F5334FD4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A2C55-8FB8-9C45-B6D7-27E8ABCDEEA1}" type="datetime1">
              <a:rPr lang="de-DE" smtClean="0"/>
              <a:t>28.03.24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B3A8A0-AF59-AE57-D947-BAEADD0F2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4FD906-C0C6-1B18-A84F-CFDDF790C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D845-BFF7-724A-88D3-4E04361813C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89165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383D2-E948-7D9C-306C-19754DD7E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893F15-176E-AF9F-DA19-00DC3B7BF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8185B-906B-EB40-B6B3-41F5E0CC5711}" type="datetime1">
              <a:rPr lang="de-DE" smtClean="0"/>
              <a:t>28.03.24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67AAD5-B91D-02DE-4A96-E9640E7EC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7EB058-A4AC-114B-091A-F52F2F62F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D845-BFF7-724A-88D3-4E04361813C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8103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BB0A7-E1D6-87F8-BD42-2E57AA8D8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4D4B9-0192-FF47-9C94-7B52EE083E84}" type="datetime1">
              <a:rPr lang="de-DE" smtClean="0"/>
              <a:t>28.03.24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B36280-47B0-21FF-FB54-F2D2EDCB4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3052C-EDB4-A9B9-A7E2-F1D17A0EA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D845-BFF7-724A-88D3-4E04361813C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85156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16546-B771-897C-DD82-10D46EFE4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D28B4-3D7B-3EDD-EAAC-089527F00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01A65-0365-7B6B-3B08-F2830AF58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ABD9FD-39B9-1FE1-58B6-99DC6AA8F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58B0E-7D12-6F44-98D5-834384A08CD0}" type="datetime1">
              <a:rPr lang="de-DE" smtClean="0"/>
              <a:t>28.03.24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EAAC98-305F-03EF-F3A0-49475FF8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18A1A7-7C28-AA66-A1D0-42E1178F7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D845-BFF7-724A-88D3-4E04361813C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83064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A94D0-B3D3-A9FC-A16C-B7726EA43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FD46C9-A147-14AF-1796-D09D8E48F7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05A6D6-B7BC-8067-F23A-3CABBBE41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D9080A-CCD1-37FC-421B-93F9C0DDD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88830-B191-A045-A69C-5FC36C5C8805}" type="datetime1">
              <a:rPr lang="de-DE" smtClean="0"/>
              <a:t>28.03.24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91DA0-24E7-F50F-82D2-BD7418D72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89050-1F62-9EC5-4E45-5C9374A61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BD845-BFF7-724A-88D3-4E04361813C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90537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81B79B-D2CA-199A-E0E9-3C059752C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721CD-827A-9605-5D7D-DFB604419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C7BC-31EC-037B-3890-62ED9BF52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D55F6-44D8-0943-8F31-C17FEC8A39CA}" type="datetime1">
              <a:rPr lang="de-DE" smtClean="0"/>
              <a:t>28.03.24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B52FA-87D9-0549-C58B-1565FCA96C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457D8-481C-C354-7342-3C90D8D98F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BD845-BFF7-724A-88D3-4E04361813C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3355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1.m4a"/><Relationship Id="rId16" Type="http://schemas.openxmlformats.org/officeDocument/2006/relationships/image" Target="../media/image12.png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image" Target="../media/image1.jpeg"/><Relationship Id="rId15" Type="http://schemas.openxmlformats.org/officeDocument/2006/relationships/image" Target="../media/image11.emf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5.png"/><Relationship Id="rId3" Type="http://schemas.openxmlformats.org/officeDocument/2006/relationships/audio" Target="../media/media10.m4a"/><Relationship Id="rId7" Type="http://schemas.openxmlformats.org/officeDocument/2006/relationships/image" Target="../media/image4.jpeg"/><Relationship Id="rId12" Type="http://schemas.openxmlformats.org/officeDocument/2006/relationships/image" Target="../media/image23.png"/><Relationship Id="rId2" Type="http://schemas.microsoft.com/office/2007/relationships/media" Target="../media/media10.m4a"/><Relationship Id="rId16" Type="http://schemas.openxmlformats.org/officeDocument/2006/relationships/image" Target="../media/image13.png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hyperlink" Target="https://vimeo.com/502869920/2388d5c95a" TargetMode="External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7.png"/><Relationship Id="rId3" Type="http://schemas.openxmlformats.org/officeDocument/2006/relationships/audio" Target="../media/media11.m4a"/><Relationship Id="rId7" Type="http://schemas.openxmlformats.org/officeDocument/2006/relationships/image" Target="../media/image4.jpeg"/><Relationship Id="rId12" Type="http://schemas.openxmlformats.org/officeDocument/2006/relationships/image" Target="../media/image26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3.png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hyperlink" Target="https://vimeo.com/502869920/2388d5c95a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19.png"/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image" Target="../media/image28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19.png"/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image" Target="../media/image29.png"/><Relationship Id="rId15" Type="http://schemas.openxmlformats.org/officeDocument/2006/relationships/image" Target="../media/image13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13.png"/><Relationship Id="rId3" Type="http://schemas.openxmlformats.org/officeDocument/2006/relationships/audio" Target="../media/media14.m4a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image" Target="../media/image31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13.png"/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image" Target="../media/image32.jfif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6.m4a"/><Relationship Id="rId7" Type="http://schemas.openxmlformats.org/officeDocument/2006/relationships/image" Target="../media/image4.jpeg"/><Relationship Id="rId12" Type="http://schemas.openxmlformats.org/officeDocument/2006/relationships/image" Target="../media/image13.png"/><Relationship Id="rId2" Type="http://schemas.microsoft.com/office/2007/relationships/media" Target="../media/media16.m4a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7.m4a"/><Relationship Id="rId7" Type="http://schemas.openxmlformats.org/officeDocument/2006/relationships/image" Target="../media/image4.jpeg"/><Relationship Id="rId12" Type="http://schemas.openxmlformats.org/officeDocument/2006/relationships/image" Target="../media/image13.png"/><Relationship Id="rId2" Type="http://schemas.microsoft.com/office/2007/relationships/media" Target="../media/media17.m4a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4.png"/><Relationship Id="rId3" Type="http://schemas.openxmlformats.org/officeDocument/2006/relationships/audio" Target="../media/media18.m4a"/><Relationship Id="rId7" Type="http://schemas.openxmlformats.org/officeDocument/2006/relationships/image" Target="../media/image4.jpeg"/><Relationship Id="rId12" Type="http://schemas.openxmlformats.org/officeDocument/2006/relationships/image" Target="../media/image33.png"/><Relationship Id="rId2" Type="http://schemas.microsoft.com/office/2007/relationships/media" Target="../media/media18.m4a"/><Relationship Id="rId1" Type="http://schemas.openxmlformats.org/officeDocument/2006/relationships/tags" Target="../tags/tag15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png"/><Relationship Id="rId3" Type="http://schemas.openxmlformats.org/officeDocument/2006/relationships/audio" Target="../media/media19.m4a"/><Relationship Id="rId7" Type="http://schemas.openxmlformats.org/officeDocument/2006/relationships/image" Target="../media/image4.jpeg"/><Relationship Id="rId12" Type="http://schemas.openxmlformats.org/officeDocument/2006/relationships/image" Target="../media/image19.png"/><Relationship Id="rId2" Type="http://schemas.microsoft.com/office/2007/relationships/media" Target="../media/media19.m4a"/><Relationship Id="rId1" Type="http://schemas.openxmlformats.org/officeDocument/2006/relationships/tags" Target="../tags/tag16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12" Type="http://schemas.openxmlformats.org/officeDocument/2006/relationships/image" Target="../media/image1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1.png"/><Relationship Id="rId3" Type="http://schemas.openxmlformats.org/officeDocument/2006/relationships/audio" Target="../media/media20.m4a"/><Relationship Id="rId7" Type="http://schemas.openxmlformats.org/officeDocument/2006/relationships/image" Target="../media/image4.jpeg"/><Relationship Id="rId12" Type="http://schemas.openxmlformats.org/officeDocument/2006/relationships/image" Target="../media/image20.png"/><Relationship Id="rId2" Type="http://schemas.microsoft.com/office/2007/relationships/media" Target="../media/media20.m4a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hyperlink" Target="https://tinyurl.com/3h6sznfk" TargetMode="External"/><Relationship Id="rId18" Type="http://schemas.openxmlformats.org/officeDocument/2006/relationships/image" Target="../media/image13.png"/><Relationship Id="rId3" Type="http://schemas.openxmlformats.org/officeDocument/2006/relationships/audio" Target="../media/media21.m4a"/><Relationship Id="rId7" Type="http://schemas.openxmlformats.org/officeDocument/2006/relationships/image" Target="../media/image4.jpeg"/><Relationship Id="rId12" Type="http://schemas.openxmlformats.org/officeDocument/2006/relationships/hyperlink" Target="https://tinyurl.com/4ysxpk9m" TargetMode="External"/><Relationship Id="rId17" Type="http://schemas.openxmlformats.org/officeDocument/2006/relationships/hyperlink" Target="https://tinyurl.com/mskyrewe" TargetMode="External"/><Relationship Id="rId2" Type="http://schemas.microsoft.com/office/2007/relationships/media" Target="../media/media21.m4a"/><Relationship Id="rId16" Type="http://schemas.openxmlformats.org/officeDocument/2006/relationships/hyperlink" Target="https://tinyurl.com/4r2d64vc" TargetMode="External"/><Relationship Id="rId1" Type="http://schemas.openxmlformats.org/officeDocument/2006/relationships/tags" Target="../tags/tag18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hyperlink" Target="https://tinyurl.com/bdh5ysys" TargetMode="External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hyperlink" Target="https://tinyurl.com/2t8mx4m8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12" Type="http://schemas.openxmlformats.org/officeDocument/2006/relationships/image" Target="../media/image1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12" Type="http://schemas.openxmlformats.org/officeDocument/2006/relationships/image" Target="../media/image1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image" Target="../media/image15.jpe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audio" Target="../media/media4.m4a"/><Relationship Id="rId7" Type="http://schemas.openxmlformats.org/officeDocument/2006/relationships/image" Target="../media/image4.jpeg"/><Relationship Id="rId12" Type="http://schemas.openxmlformats.org/officeDocument/2006/relationships/image" Target="../media/image11.emf"/><Relationship Id="rId17" Type="http://schemas.openxmlformats.org/officeDocument/2006/relationships/image" Target="../media/image13.png"/><Relationship Id="rId2" Type="http://schemas.microsoft.com/office/2007/relationships/media" Target="../media/media4.m4a"/><Relationship Id="rId16" Type="http://schemas.openxmlformats.org/officeDocument/2006/relationships/image" Target="../media/image18.jpg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7.JPG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0.png"/><Relationship Id="rId3" Type="http://schemas.openxmlformats.org/officeDocument/2006/relationships/audio" Target="../media/media5.m4a"/><Relationship Id="rId7" Type="http://schemas.openxmlformats.org/officeDocument/2006/relationships/image" Target="../media/image4.jpeg"/><Relationship Id="rId12" Type="http://schemas.openxmlformats.org/officeDocument/2006/relationships/image" Target="../media/image19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3.png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6.m4a"/><Relationship Id="rId7" Type="http://schemas.openxmlformats.org/officeDocument/2006/relationships/image" Target="../media/image4.jpeg"/><Relationship Id="rId12" Type="http://schemas.openxmlformats.org/officeDocument/2006/relationships/image" Target="../media/image13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7.m4a"/><Relationship Id="rId7" Type="http://schemas.openxmlformats.org/officeDocument/2006/relationships/image" Target="../media/image4.jpeg"/><Relationship Id="rId12" Type="http://schemas.openxmlformats.org/officeDocument/2006/relationships/image" Target="../media/image13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13.png"/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image" Target="../media/image22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0.png"/><Relationship Id="rId3" Type="http://schemas.openxmlformats.org/officeDocument/2006/relationships/audio" Target="../media/media9.m4a"/><Relationship Id="rId7" Type="http://schemas.openxmlformats.org/officeDocument/2006/relationships/image" Target="../media/image4.jpeg"/><Relationship Id="rId12" Type="http://schemas.openxmlformats.org/officeDocument/2006/relationships/image" Target="../media/image23.png"/><Relationship Id="rId2" Type="http://schemas.microsoft.com/office/2007/relationships/media" Target="../media/media9.m4a"/><Relationship Id="rId16" Type="http://schemas.openxmlformats.org/officeDocument/2006/relationships/image" Target="../media/image13.png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hyperlink" Target="https://vimeo.com/502869920/2388d5c95a" TargetMode="External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2D8D20C7-140B-40D5-F258-E6364FBA3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241"/>
            <a:ext cx="12198762" cy="686524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C7CA0CA-95D8-B487-C9F6-B87EE777B447}"/>
              </a:ext>
            </a:extLst>
          </p:cNvPr>
          <p:cNvGrpSpPr/>
          <p:nvPr/>
        </p:nvGrpSpPr>
        <p:grpSpPr>
          <a:xfrm>
            <a:off x="309152" y="5723413"/>
            <a:ext cx="11740243" cy="1057054"/>
            <a:chOff x="297089" y="5754124"/>
            <a:chExt cx="11740243" cy="1057054"/>
          </a:xfrm>
        </p:grpSpPr>
        <p:pic>
          <p:nvPicPr>
            <p:cNvPr id="11" name="docshape8">
              <a:extLst>
                <a:ext uri="{FF2B5EF4-FFF2-40B4-BE49-F238E27FC236}">
                  <a16:creationId xmlns:a16="http://schemas.microsoft.com/office/drawing/2014/main" id="{FFD5CA45-DA71-10F9-CCAD-3A70A98E7AB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754124"/>
              <a:ext cx="1289932" cy="1025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E72D498-1418-C74E-3E82-85E0952F5E0E}"/>
                </a:ext>
              </a:extLst>
            </p:cNvPr>
            <p:cNvGrpSpPr/>
            <p:nvPr/>
          </p:nvGrpSpPr>
          <p:grpSpPr>
            <a:xfrm>
              <a:off x="10235883" y="5964541"/>
              <a:ext cx="1801449" cy="670340"/>
              <a:chOff x="3282754" y="4672340"/>
              <a:chExt cx="1801449" cy="670340"/>
            </a:xfrm>
          </p:grpSpPr>
          <p:sp>
            <p:nvSpPr>
              <p:cNvPr id="12" name="docshape9">
                <a:extLst>
                  <a:ext uri="{FF2B5EF4-FFF2-40B4-BE49-F238E27FC236}">
                    <a16:creationId xmlns:a16="http://schemas.microsoft.com/office/drawing/2014/main" id="{227B353E-089E-EB65-8EB6-AD84727EC8B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121609" y="4812669"/>
                <a:ext cx="962594" cy="447249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3" name="docshape10">
                <a:extLst>
                  <a:ext uri="{FF2B5EF4-FFF2-40B4-BE49-F238E27FC236}">
                    <a16:creationId xmlns:a16="http://schemas.microsoft.com/office/drawing/2014/main" id="{D057B50F-C5DA-9D6D-6FA2-79D85132811F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2754" y="4672340"/>
                <a:ext cx="668790" cy="670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" name="docshape11">
              <a:extLst>
                <a:ext uri="{FF2B5EF4-FFF2-40B4-BE49-F238E27FC236}">
                  <a16:creationId xmlns:a16="http://schemas.microsoft.com/office/drawing/2014/main" id="{02118BFC-B0F7-DDF8-AE69-DA486AD1E997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940593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docshape12">
              <a:extLst>
                <a:ext uri="{FF2B5EF4-FFF2-40B4-BE49-F238E27FC236}">
                  <a16:creationId xmlns:a16="http://schemas.microsoft.com/office/drawing/2014/main" id="{8E1395E9-8607-F349-982B-FD748E535B0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92580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docshape13">
              <a:extLst>
                <a:ext uri="{FF2B5EF4-FFF2-40B4-BE49-F238E27FC236}">
                  <a16:creationId xmlns:a16="http://schemas.microsoft.com/office/drawing/2014/main" id="{CEF78A8E-E27B-63D7-6BAB-75C12AA04B1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133161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docshape14">
              <a:extLst>
                <a:ext uri="{FF2B5EF4-FFF2-40B4-BE49-F238E27FC236}">
                  <a16:creationId xmlns:a16="http://schemas.microsoft.com/office/drawing/2014/main" id="{7EF54837-093B-4FBB-40AD-1763431EF8DF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6032170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docshape15">
              <a:extLst>
                <a:ext uri="{FF2B5EF4-FFF2-40B4-BE49-F238E27FC236}">
                  <a16:creationId xmlns:a16="http://schemas.microsoft.com/office/drawing/2014/main" id="{8AB4C873-1425-F039-E7C6-7CEE41280539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5957" y="5945380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4CA30CF-1E85-CF39-77E4-73DCB1C92D0B}"/>
              </a:ext>
            </a:extLst>
          </p:cNvPr>
          <p:cNvSpPr txBox="1"/>
          <p:nvPr/>
        </p:nvSpPr>
        <p:spPr>
          <a:xfrm>
            <a:off x="407385" y="461089"/>
            <a:ext cx="11550869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x-none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Ozonesonde</a:t>
            </a:r>
            <a:r>
              <a:rPr kumimoji="0" lang="en-US" altLang="x-none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Measurement Principles and Best Operational Practices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x-none" sz="1000" dirty="0">
              <a:solidFill>
                <a:srgbClr val="00206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x-none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ASOPOS 2.0 (GAW Report No. 268)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x-none" b="0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(Assessment of Standard Operating Procedures for </a:t>
            </a:r>
            <a:r>
              <a:rPr kumimoji="0" lang="en-US" altLang="x-none" b="0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Ozonesondes</a:t>
            </a:r>
            <a:r>
              <a:rPr kumimoji="0" lang="en-US" altLang="x-none" b="0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altLang="x-none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x-none" sz="5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57AECC-ACD3-967B-09A0-B9505BB8DAE0}"/>
              </a:ext>
            </a:extLst>
          </p:cNvPr>
          <p:cNvSpPr txBox="1"/>
          <p:nvPr/>
        </p:nvSpPr>
        <p:spPr>
          <a:xfrm>
            <a:off x="2108761" y="1947728"/>
            <a:ext cx="79672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ASOPOS-</a:t>
            </a:r>
            <a:r>
              <a:rPr lang="x-none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Webinar No. </a:t>
            </a:r>
            <a:r>
              <a:rPr lang="de-DE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x-none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ts val="1200"/>
              </a:spcBef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Metadata and Software</a:t>
            </a:r>
            <a:endParaRPr lang="x-none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endParaRPr lang="x-none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8D59FD5-4BBA-8614-E7BC-1D3861598539}"/>
              </a:ext>
            </a:extLst>
          </p:cNvPr>
          <p:cNvSpPr txBox="1"/>
          <p:nvPr/>
        </p:nvSpPr>
        <p:spPr>
          <a:xfrm>
            <a:off x="44693" y="-7241"/>
            <a:ext cx="12166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ASOPOS-Webinar Series on the Implementation of the Recommendations </a:t>
            </a:r>
            <a:r>
              <a:rPr lang="en-US" altLang="x-none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en-US" altLang="x-none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ade by the ASOPOS 2.0 Panel </a:t>
            </a:r>
            <a:endParaRPr kumimoji="0" lang="en-US" altLang="x-none" sz="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1F9306E-ABEA-D73F-F52A-0559EF9BF07D}"/>
              </a:ext>
            </a:extLst>
          </p:cNvPr>
          <p:cNvGrpSpPr/>
          <p:nvPr/>
        </p:nvGrpSpPr>
        <p:grpSpPr>
          <a:xfrm>
            <a:off x="232676" y="969224"/>
            <a:ext cx="11785846" cy="5255056"/>
            <a:chOff x="232676" y="969224"/>
            <a:chExt cx="11785846" cy="525505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F83B90E-0175-7702-0B40-42AC8A758C2A}"/>
                </a:ext>
              </a:extLst>
            </p:cNvPr>
            <p:cNvGrpSpPr/>
            <p:nvPr/>
          </p:nvGrpSpPr>
          <p:grpSpPr>
            <a:xfrm>
              <a:off x="412176" y="3644305"/>
              <a:ext cx="10394535" cy="2579975"/>
              <a:chOff x="84704" y="3756787"/>
              <a:chExt cx="9779352" cy="2299250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B3FC1F44-2FAE-41AA-2F0E-2CB347F604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04" y="4608053"/>
                <a:ext cx="0" cy="591371"/>
              </a:xfrm>
              <a:prstGeom prst="line">
                <a:avLst/>
              </a:prstGeom>
              <a:ln w="31750">
                <a:solidFill>
                  <a:srgbClr val="0403FF"/>
                </a:solidFill>
                <a:head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6DFEB10-4FB7-A998-5301-BDE3B83674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704" y="5189385"/>
                <a:ext cx="1108178" cy="10039"/>
              </a:xfrm>
              <a:prstGeom prst="line">
                <a:avLst/>
              </a:prstGeom>
              <a:ln w="31750">
                <a:solidFill>
                  <a:srgbClr val="0403FF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519313B-ACE9-7A93-AEFC-7F2DE962B3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46781" y="5189385"/>
                <a:ext cx="1217275" cy="8950"/>
              </a:xfrm>
              <a:prstGeom prst="line">
                <a:avLst/>
              </a:prstGeom>
              <a:ln w="31750">
                <a:solidFill>
                  <a:srgbClr val="0403FF"/>
                </a:solidFill>
                <a:head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15EAFE26-F023-6E25-ABDC-7D9BA7B70B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64055" y="3756787"/>
                <a:ext cx="0" cy="1441964"/>
              </a:xfrm>
              <a:prstGeom prst="line">
                <a:avLst/>
              </a:prstGeom>
              <a:ln w="31750">
                <a:solidFill>
                  <a:srgbClr val="0403FF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1" name="Graphic 40" descr="Computer outline">
                <a:extLst>
                  <a:ext uri="{FF2B5EF4-FFF2-40B4-BE49-F238E27FC236}">
                    <a16:creationId xmlns:a16="http://schemas.microsoft.com/office/drawing/2014/main" id="{B31DCFA9-BC68-07BC-3C54-D8A8DE6551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151055" y="4198708"/>
                <a:ext cx="1857328" cy="1857329"/>
              </a:xfrm>
              <a:prstGeom prst="rect">
                <a:avLst/>
              </a:prstGeom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6455ED0-7064-F34C-B3D3-CA4C5CB3F019}"/>
                </a:ext>
              </a:extLst>
            </p:cNvPr>
            <p:cNvGrpSpPr/>
            <p:nvPr/>
          </p:nvGrpSpPr>
          <p:grpSpPr>
            <a:xfrm rot="21357303">
              <a:off x="330648" y="969224"/>
              <a:ext cx="1649160" cy="2825074"/>
              <a:chOff x="361196" y="864534"/>
              <a:chExt cx="1649160" cy="2825074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9180B1ED-7741-D132-334B-B60DECCDFE2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587381">
                <a:off x="1095037" y="864534"/>
                <a:ext cx="915319" cy="914004"/>
              </a:xfrm>
              <a:prstGeom prst="ellipse">
                <a:avLst/>
              </a:prstGeom>
              <a:gradFill flip="none" rotWithShape="1">
                <a:gsLst>
                  <a:gs pos="1900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 w="31750">
                <a:solidFill>
                  <a:srgbClr val="040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FBC74A5C-778F-7907-FE90-3B8DD943831B}"/>
                  </a:ext>
                </a:extLst>
              </p:cNvPr>
              <p:cNvCxnSpPr>
                <a:cxnSpLocks/>
              </p:cNvCxnSpPr>
              <p:nvPr/>
            </p:nvCxnSpPr>
            <p:spPr>
              <a:xfrm rot="1587381">
                <a:off x="1262340" y="1708209"/>
                <a:ext cx="0" cy="243875"/>
              </a:xfrm>
              <a:prstGeom prst="line">
                <a:avLst/>
              </a:prstGeom>
              <a:ln w="31750">
                <a:solidFill>
                  <a:srgbClr val="040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riangle 7">
                <a:extLst>
                  <a:ext uri="{FF2B5EF4-FFF2-40B4-BE49-F238E27FC236}">
                    <a16:creationId xmlns:a16="http://schemas.microsoft.com/office/drawing/2014/main" id="{CA92D5A6-2D9A-BFCE-3F35-8B41DBCD6357}"/>
                  </a:ext>
                </a:extLst>
              </p:cNvPr>
              <p:cNvSpPr/>
              <p:nvPr/>
            </p:nvSpPr>
            <p:spPr>
              <a:xfrm rot="1587381">
                <a:off x="1046482" y="1930300"/>
                <a:ext cx="175114" cy="323791"/>
              </a:xfrm>
              <a:prstGeom prst="triangle">
                <a:avLst/>
              </a:prstGeom>
              <a:gradFill flip="none" rotWithShape="1">
                <a:gsLst>
                  <a:gs pos="4900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 w="31750">
                <a:solidFill>
                  <a:srgbClr val="040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E8D767B6-A9E1-778F-3166-F2827CB2BB69}"/>
                  </a:ext>
                </a:extLst>
              </p:cNvPr>
              <p:cNvCxnSpPr>
                <a:cxnSpLocks/>
              </p:cNvCxnSpPr>
              <p:nvPr/>
            </p:nvCxnSpPr>
            <p:spPr>
              <a:xfrm rot="1587381">
                <a:off x="935341" y="2205557"/>
                <a:ext cx="0" cy="600760"/>
              </a:xfrm>
              <a:prstGeom prst="line">
                <a:avLst/>
              </a:prstGeom>
              <a:ln w="31750">
                <a:solidFill>
                  <a:srgbClr val="040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6A02C0A-2B5E-E4F9-FE40-4A1E595BCF1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587381">
                <a:off x="469811" y="2732906"/>
                <a:ext cx="399816" cy="517618"/>
              </a:xfrm>
              <a:prstGeom prst="rect">
                <a:avLst/>
              </a:prstGeom>
              <a:gradFill flip="none" rotWithShape="1">
                <a:gsLst>
                  <a:gs pos="1000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 w="31750">
                <a:solidFill>
                  <a:srgbClr val="040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DCB48BC-5A9E-0AD1-793F-0B78F1B59DC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587381">
                <a:off x="817625" y="2960722"/>
                <a:ext cx="163617" cy="407905"/>
              </a:xfrm>
              <a:prstGeom prst="rect">
                <a:avLst/>
              </a:prstGeom>
              <a:gradFill flip="none" rotWithShape="1">
                <a:gsLst>
                  <a:gs pos="2300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 w="31750">
                <a:solidFill>
                  <a:srgbClr val="040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3F909EE-1001-5BC9-45FD-889360E0321F}"/>
                  </a:ext>
                </a:extLst>
              </p:cNvPr>
              <p:cNvCxnSpPr>
                <a:cxnSpLocks/>
              </p:cNvCxnSpPr>
              <p:nvPr/>
            </p:nvCxnSpPr>
            <p:spPr>
              <a:xfrm rot="1587381" flipH="1">
                <a:off x="1022611" y="3003053"/>
                <a:ext cx="162002" cy="233522"/>
              </a:xfrm>
              <a:prstGeom prst="line">
                <a:avLst/>
              </a:prstGeom>
              <a:ln w="31750">
                <a:solidFill>
                  <a:srgbClr val="0403FF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97CE225-4334-FEFD-2DCE-1090B8659F58}"/>
                  </a:ext>
                </a:extLst>
              </p:cNvPr>
              <p:cNvCxnSpPr>
                <a:cxnSpLocks/>
              </p:cNvCxnSpPr>
              <p:nvPr/>
            </p:nvCxnSpPr>
            <p:spPr>
              <a:xfrm rot="1587381" flipV="1">
                <a:off x="726352" y="3330013"/>
                <a:ext cx="0" cy="359595"/>
              </a:xfrm>
              <a:prstGeom prst="line">
                <a:avLst/>
              </a:prstGeom>
              <a:ln w="31750">
                <a:solidFill>
                  <a:srgbClr val="0403FF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ight Arrow 33">
                <a:extLst>
                  <a:ext uri="{FF2B5EF4-FFF2-40B4-BE49-F238E27FC236}">
                    <a16:creationId xmlns:a16="http://schemas.microsoft.com/office/drawing/2014/main" id="{84CDAEB3-3C1B-92D7-3BC8-430EDF6AA8DB}"/>
                  </a:ext>
                </a:extLst>
              </p:cNvPr>
              <p:cNvSpPr/>
              <p:nvPr/>
            </p:nvSpPr>
            <p:spPr>
              <a:xfrm rot="1587381">
                <a:off x="361196" y="2726880"/>
                <a:ext cx="284739" cy="62410"/>
              </a:xfrm>
              <a:prstGeom prst="rightArrow">
                <a:avLst/>
              </a:prstGeom>
              <a:noFill/>
              <a:ln w="31750">
                <a:solidFill>
                  <a:srgbClr val="040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6576712-951A-78C4-BBFE-A781BA95D0B2}"/>
                  </a:ext>
                </a:extLst>
              </p:cNvPr>
              <p:cNvSpPr/>
              <p:nvPr/>
            </p:nvSpPr>
            <p:spPr>
              <a:xfrm rot="1587381">
                <a:off x="510328" y="2776146"/>
                <a:ext cx="89438" cy="14629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040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CB9DB54-97CB-0246-4AE5-41494684B8D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17464" y="4137768"/>
              <a:ext cx="1280739" cy="1641345"/>
              <a:chOff x="10334995" y="1444275"/>
              <a:chExt cx="1652764" cy="2118118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F7A7400-FAD4-42DD-402D-2D869280EA03}"/>
                  </a:ext>
                </a:extLst>
              </p:cNvPr>
              <p:cNvSpPr/>
              <p:nvPr/>
            </p:nvSpPr>
            <p:spPr>
              <a:xfrm>
                <a:off x="10334995" y="1444275"/>
                <a:ext cx="1652764" cy="2112722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 w="31750">
                <a:solidFill>
                  <a:srgbClr val="040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98471223-2D29-49C8-24D6-2455367FDADF}"/>
                  </a:ext>
                </a:extLst>
              </p:cNvPr>
              <p:cNvSpPr/>
              <p:nvPr/>
            </p:nvSpPr>
            <p:spPr>
              <a:xfrm>
                <a:off x="10563781" y="1449671"/>
                <a:ext cx="1313848" cy="2112722"/>
              </a:xfrm>
              <a:custGeom>
                <a:avLst/>
                <a:gdLst>
                  <a:gd name="connsiteX0" fmla="*/ 303315 w 1313848"/>
                  <a:gd name="connsiteY0" fmla="*/ 0 h 2112722"/>
                  <a:gd name="connsiteX1" fmla="*/ 334266 w 1313848"/>
                  <a:gd name="connsiteY1" fmla="*/ 24760 h 2112722"/>
                  <a:gd name="connsiteX2" fmla="*/ 359027 w 1313848"/>
                  <a:gd name="connsiteY2" fmla="*/ 61901 h 2112722"/>
                  <a:gd name="connsiteX3" fmla="*/ 389977 w 1313848"/>
                  <a:gd name="connsiteY3" fmla="*/ 99041 h 2112722"/>
                  <a:gd name="connsiteX4" fmla="*/ 408548 w 1313848"/>
                  <a:gd name="connsiteY4" fmla="*/ 117612 h 2112722"/>
                  <a:gd name="connsiteX5" fmla="*/ 433308 w 1313848"/>
                  <a:gd name="connsiteY5" fmla="*/ 154753 h 2112722"/>
                  <a:gd name="connsiteX6" fmla="*/ 470449 w 1313848"/>
                  <a:gd name="connsiteY6" fmla="*/ 191893 h 2112722"/>
                  <a:gd name="connsiteX7" fmla="*/ 489019 w 1313848"/>
                  <a:gd name="connsiteY7" fmla="*/ 204274 h 2112722"/>
                  <a:gd name="connsiteX8" fmla="*/ 507590 w 1313848"/>
                  <a:gd name="connsiteY8" fmla="*/ 222845 h 2112722"/>
                  <a:gd name="connsiteX9" fmla="*/ 544730 w 1313848"/>
                  <a:gd name="connsiteY9" fmla="*/ 247605 h 2112722"/>
                  <a:gd name="connsiteX10" fmla="*/ 563301 w 1313848"/>
                  <a:gd name="connsiteY10" fmla="*/ 259985 h 2112722"/>
                  <a:gd name="connsiteX11" fmla="*/ 588061 w 1313848"/>
                  <a:gd name="connsiteY11" fmla="*/ 272365 h 2112722"/>
                  <a:gd name="connsiteX12" fmla="*/ 643773 w 1313848"/>
                  <a:gd name="connsiteY12" fmla="*/ 303316 h 2112722"/>
                  <a:gd name="connsiteX13" fmla="*/ 687103 w 1313848"/>
                  <a:gd name="connsiteY13" fmla="*/ 334266 h 2112722"/>
                  <a:gd name="connsiteX14" fmla="*/ 724244 w 1313848"/>
                  <a:gd name="connsiteY14" fmla="*/ 359027 h 2112722"/>
                  <a:gd name="connsiteX15" fmla="*/ 761385 w 1313848"/>
                  <a:gd name="connsiteY15" fmla="*/ 383787 h 2112722"/>
                  <a:gd name="connsiteX16" fmla="*/ 779955 w 1313848"/>
                  <a:gd name="connsiteY16" fmla="*/ 396168 h 2112722"/>
                  <a:gd name="connsiteX17" fmla="*/ 817096 w 1313848"/>
                  <a:gd name="connsiteY17" fmla="*/ 408548 h 2112722"/>
                  <a:gd name="connsiteX18" fmla="*/ 860427 w 1313848"/>
                  <a:gd name="connsiteY18" fmla="*/ 433308 h 2112722"/>
                  <a:gd name="connsiteX19" fmla="*/ 897568 w 1313848"/>
                  <a:gd name="connsiteY19" fmla="*/ 445689 h 2112722"/>
                  <a:gd name="connsiteX20" fmla="*/ 934709 w 1313848"/>
                  <a:gd name="connsiteY20" fmla="*/ 464259 h 2112722"/>
                  <a:gd name="connsiteX21" fmla="*/ 978039 w 1313848"/>
                  <a:gd name="connsiteY21" fmla="*/ 482829 h 2112722"/>
                  <a:gd name="connsiteX22" fmla="*/ 1015180 w 1313848"/>
                  <a:gd name="connsiteY22" fmla="*/ 501400 h 2112722"/>
                  <a:gd name="connsiteX23" fmla="*/ 1039941 w 1313848"/>
                  <a:gd name="connsiteY23" fmla="*/ 513780 h 2112722"/>
                  <a:gd name="connsiteX24" fmla="*/ 1064701 w 1313848"/>
                  <a:gd name="connsiteY24" fmla="*/ 519970 h 2112722"/>
                  <a:gd name="connsiteX25" fmla="*/ 1083272 w 1313848"/>
                  <a:gd name="connsiteY25" fmla="*/ 526160 h 2112722"/>
                  <a:gd name="connsiteX26" fmla="*/ 1126603 w 1313848"/>
                  <a:gd name="connsiteY26" fmla="*/ 550921 h 2112722"/>
                  <a:gd name="connsiteX27" fmla="*/ 1163743 w 1313848"/>
                  <a:gd name="connsiteY27" fmla="*/ 575681 h 2112722"/>
                  <a:gd name="connsiteX28" fmla="*/ 1182314 w 1313848"/>
                  <a:gd name="connsiteY28" fmla="*/ 588062 h 2112722"/>
                  <a:gd name="connsiteX29" fmla="*/ 1200884 w 1313848"/>
                  <a:gd name="connsiteY29" fmla="*/ 606632 h 2112722"/>
                  <a:gd name="connsiteX30" fmla="*/ 1238025 w 1313848"/>
                  <a:gd name="connsiteY30" fmla="*/ 631393 h 2112722"/>
                  <a:gd name="connsiteX31" fmla="*/ 1275166 w 1313848"/>
                  <a:gd name="connsiteY31" fmla="*/ 668533 h 2112722"/>
                  <a:gd name="connsiteX32" fmla="*/ 1299926 w 1313848"/>
                  <a:gd name="connsiteY32" fmla="*/ 705674 h 2112722"/>
                  <a:gd name="connsiteX33" fmla="*/ 1306116 w 1313848"/>
                  <a:gd name="connsiteY33" fmla="*/ 817096 h 2112722"/>
                  <a:gd name="connsiteX34" fmla="*/ 1299926 w 1313848"/>
                  <a:gd name="connsiteY34" fmla="*/ 841857 h 2112722"/>
                  <a:gd name="connsiteX35" fmla="*/ 1275166 w 1313848"/>
                  <a:gd name="connsiteY35" fmla="*/ 878998 h 2112722"/>
                  <a:gd name="connsiteX36" fmla="*/ 1256595 w 1313848"/>
                  <a:gd name="connsiteY36" fmla="*/ 885188 h 2112722"/>
                  <a:gd name="connsiteX37" fmla="*/ 1207074 w 1313848"/>
                  <a:gd name="connsiteY37" fmla="*/ 897568 h 2112722"/>
                  <a:gd name="connsiteX38" fmla="*/ 1176124 w 1313848"/>
                  <a:gd name="connsiteY38" fmla="*/ 928519 h 2112722"/>
                  <a:gd name="connsiteX39" fmla="*/ 1157553 w 1313848"/>
                  <a:gd name="connsiteY39" fmla="*/ 947089 h 2112722"/>
                  <a:gd name="connsiteX40" fmla="*/ 1120412 w 1313848"/>
                  <a:gd name="connsiteY40" fmla="*/ 959469 h 2112722"/>
                  <a:gd name="connsiteX41" fmla="*/ 1077082 w 1313848"/>
                  <a:gd name="connsiteY41" fmla="*/ 978040 h 2112722"/>
                  <a:gd name="connsiteX42" fmla="*/ 1052321 w 1313848"/>
                  <a:gd name="connsiteY42" fmla="*/ 996610 h 2112722"/>
                  <a:gd name="connsiteX43" fmla="*/ 1008990 w 1313848"/>
                  <a:gd name="connsiteY43" fmla="*/ 1015181 h 2112722"/>
                  <a:gd name="connsiteX44" fmla="*/ 947089 w 1313848"/>
                  <a:gd name="connsiteY44" fmla="*/ 1033751 h 2112722"/>
                  <a:gd name="connsiteX45" fmla="*/ 928518 w 1313848"/>
                  <a:gd name="connsiteY45" fmla="*/ 1039941 h 2112722"/>
                  <a:gd name="connsiteX46" fmla="*/ 909948 w 1313848"/>
                  <a:gd name="connsiteY46" fmla="*/ 1052321 h 2112722"/>
                  <a:gd name="connsiteX47" fmla="*/ 866617 w 1313848"/>
                  <a:gd name="connsiteY47" fmla="*/ 1064702 h 2112722"/>
                  <a:gd name="connsiteX48" fmla="*/ 841857 w 1313848"/>
                  <a:gd name="connsiteY48" fmla="*/ 1077082 h 2112722"/>
                  <a:gd name="connsiteX49" fmla="*/ 823286 w 1313848"/>
                  <a:gd name="connsiteY49" fmla="*/ 1083272 h 2112722"/>
                  <a:gd name="connsiteX50" fmla="*/ 786145 w 1313848"/>
                  <a:gd name="connsiteY50" fmla="*/ 1108032 h 2112722"/>
                  <a:gd name="connsiteX51" fmla="*/ 767575 w 1313848"/>
                  <a:gd name="connsiteY51" fmla="*/ 1114223 h 2112722"/>
                  <a:gd name="connsiteX52" fmla="*/ 742815 w 1313848"/>
                  <a:gd name="connsiteY52" fmla="*/ 1126603 h 2112722"/>
                  <a:gd name="connsiteX53" fmla="*/ 718054 w 1313848"/>
                  <a:gd name="connsiteY53" fmla="*/ 1132793 h 2112722"/>
                  <a:gd name="connsiteX54" fmla="*/ 699484 w 1313848"/>
                  <a:gd name="connsiteY54" fmla="*/ 1145173 h 2112722"/>
                  <a:gd name="connsiteX55" fmla="*/ 656153 w 1313848"/>
                  <a:gd name="connsiteY55" fmla="*/ 1157554 h 2112722"/>
                  <a:gd name="connsiteX56" fmla="*/ 594251 w 1313848"/>
                  <a:gd name="connsiteY56" fmla="*/ 1169934 h 2112722"/>
                  <a:gd name="connsiteX57" fmla="*/ 550921 w 1313848"/>
                  <a:gd name="connsiteY57" fmla="*/ 1213265 h 2112722"/>
                  <a:gd name="connsiteX58" fmla="*/ 532350 w 1313848"/>
                  <a:gd name="connsiteY58" fmla="*/ 1225645 h 2112722"/>
                  <a:gd name="connsiteX59" fmla="*/ 476639 w 1313848"/>
                  <a:gd name="connsiteY59" fmla="*/ 1281356 h 2112722"/>
                  <a:gd name="connsiteX60" fmla="*/ 458069 w 1313848"/>
                  <a:gd name="connsiteY60" fmla="*/ 1299926 h 2112722"/>
                  <a:gd name="connsiteX61" fmla="*/ 408548 w 1313848"/>
                  <a:gd name="connsiteY61" fmla="*/ 1355638 h 2112722"/>
                  <a:gd name="connsiteX62" fmla="*/ 389977 w 1313848"/>
                  <a:gd name="connsiteY62" fmla="*/ 1374208 h 2112722"/>
                  <a:gd name="connsiteX63" fmla="*/ 377597 w 1313848"/>
                  <a:gd name="connsiteY63" fmla="*/ 1392778 h 2112722"/>
                  <a:gd name="connsiteX64" fmla="*/ 359027 w 1313848"/>
                  <a:gd name="connsiteY64" fmla="*/ 1398969 h 2112722"/>
                  <a:gd name="connsiteX65" fmla="*/ 340456 w 1313848"/>
                  <a:gd name="connsiteY65" fmla="*/ 1411349 h 2112722"/>
                  <a:gd name="connsiteX66" fmla="*/ 297125 w 1313848"/>
                  <a:gd name="connsiteY66" fmla="*/ 1442299 h 2112722"/>
                  <a:gd name="connsiteX67" fmla="*/ 247604 w 1313848"/>
                  <a:gd name="connsiteY67" fmla="*/ 1467059 h 2112722"/>
                  <a:gd name="connsiteX68" fmla="*/ 229034 w 1313848"/>
                  <a:gd name="connsiteY68" fmla="*/ 1479440 h 2112722"/>
                  <a:gd name="connsiteX69" fmla="*/ 204273 w 1313848"/>
                  <a:gd name="connsiteY69" fmla="*/ 1498011 h 2112722"/>
                  <a:gd name="connsiteX70" fmla="*/ 173323 w 1313848"/>
                  <a:gd name="connsiteY70" fmla="*/ 1516580 h 2112722"/>
                  <a:gd name="connsiteX71" fmla="*/ 148562 w 1313848"/>
                  <a:gd name="connsiteY71" fmla="*/ 1541342 h 2112722"/>
                  <a:gd name="connsiteX72" fmla="*/ 123802 w 1313848"/>
                  <a:gd name="connsiteY72" fmla="*/ 1559911 h 2112722"/>
                  <a:gd name="connsiteX73" fmla="*/ 80471 w 1313848"/>
                  <a:gd name="connsiteY73" fmla="*/ 1584672 h 2112722"/>
                  <a:gd name="connsiteX74" fmla="*/ 37140 w 1313848"/>
                  <a:gd name="connsiteY74" fmla="*/ 1615623 h 2112722"/>
                  <a:gd name="connsiteX75" fmla="*/ 18569 w 1313848"/>
                  <a:gd name="connsiteY75" fmla="*/ 1634193 h 2112722"/>
                  <a:gd name="connsiteX76" fmla="*/ 0 w 1313848"/>
                  <a:gd name="connsiteY76" fmla="*/ 1696094 h 2112722"/>
                  <a:gd name="connsiteX77" fmla="*/ 18569 w 1313848"/>
                  <a:gd name="connsiteY77" fmla="*/ 1751805 h 2112722"/>
                  <a:gd name="connsiteX78" fmla="*/ 24760 w 1313848"/>
                  <a:gd name="connsiteY78" fmla="*/ 1770376 h 2112722"/>
                  <a:gd name="connsiteX79" fmla="*/ 55710 w 1313848"/>
                  <a:gd name="connsiteY79" fmla="*/ 1807517 h 2112722"/>
                  <a:gd name="connsiteX80" fmla="*/ 61900 w 1313848"/>
                  <a:gd name="connsiteY80" fmla="*/ 1925129 h 2112722"/>
                  <a:gd name="connsiteX81" fmla="*/ 74281 w 1313848"/>
                  <a:gd name="connsiteY81" fmla="*/ 1987030 h 2112722"/>
                  <a:gd name="connsiteX82" fmla="*/ 80471 w 1313848"/>
                  <a:gd name="connsiteY82" fmla="*/ 2030361 h 2112722"/>
                  <a:gd name="connsiteX83" fmla="*/ 86661 w 1313848"/>
                  <a:gd name="connsiteY83" fmla="*/ 2067502 h 2112722"/>
                  <a:gd name="connsiteX84" fmla="*/ 86661 w 1313848"/>
                  <a:gd name="connsiteY84" fmla="*/ 2104643 h 2112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1313848" h="2112722" extrusionOk="0">
                    <a:moveTo>
                      <a:pt x="303315" y="0"/>
                    </a:moveTo>
                    <a:cubicBezTo>
                      <a:pt x="312668" y="8893"/>
                      <a:pt x="326660" y="15206"/>
                      <a:pt x="334266" y="24760"/>
                    </a:cubicBezTo>
                    <a:cubicBezTo>
                      <a:pt x="345525" y="34292"/>
                      <a:pt x="346840" y="52288"/>
                      <a:pt x="359027" y="61901"/>
                    </a:cubicBezTo>
                    <a:cubicBezTo>
                      <a:pt x="420840" y="106118"/>
                      <a:pt x="348439" y="53314"/>
                      <a:pt x="389977" y="99041"/>
                    </a:cubicBezTo>
                    <a:cubicBezTo>
                      <a:pt x="396859" y="105554"/>
                      <a:pt x="402715" y="110534"/>
                      <a:pt x="408548" y="117612"/>
                    </a:cubicBezTo>
                    <a:cubicBezTo>
                      <a:pt x="415721" y="129026"/>
                      <a:pt x="421962" y="144024"/>
                      <a:pt x="433308" y="154753"/>
                    </a:cubicBezTo>
                    <a:cubicBezTo>
                      <a:pt x="447167" y="166332"/>
                      <a:pt x="455715" y="183726"/>
                      <a:pt x="470449" y="191893"/>
                    </a:cubicBezTo>
                    <a:cubicBezTo>
                      <a:pt x="477763" y="195405"/>
                      <a:pt x="484340" y="199348"/>
                      <a:pt x="489019" y="204274"/>
                    </a:cubicBezTo>
                    <a:cubicBezTo>
                      <a:pt x="496960" y="209861"/>
                      <a:pt x="500679" y="217654"/>
                      <a:pt x="507590" y="222845"/>
                    </a:cubicBezTo>
                    <a:cubicBezTo>
                      <a:pt x="518286" y="231906"/>
                      <a:pt x="531955" y="237993"/>
                      <a:pt x="544730" y="247605"/>
                    </a:cubicBezTo>
                    <a:cubicBezTo>
                      <a:pt x="552274" y="251178"/>
                      <a:pt x="556507" y="257029"/>
                      <a:pt x="563301" y="259985"/>
                    </a:cubicBezTo>
                    <a:cubicBezTo>
                      <a:pt x="571381" y="264353"/>
                      <a:pt x="579540" y="267641"/>
                      <a:pt x="588061" y="272365"/>
                    </a:cubicBezTo>
                    <a:cubicBezTo>
                      <a:pt x="641758" y="299825"/>
                      <a:pt x="606883" y="290990"/>
                      <a:pt x="643773" y="303316"/>
                    </a:cubicBezTo>
                    <a:cubicBezTo>
                      <a:pt x="706434" y="345900"/>
                      <a:pt x="591866" y="278411"/>
                      <a:pt x="687103" y="334266"/>
                    </a:cubicBezTo>
                    <a:cubicBezTo>
                      <a:pt x="697816" y="345046"/>
                      <a:pt x="711880" y="352235"/>
                      <a:pt x="724244" y="359027"/>
                    </a:cubicBezTo>
                    <a:cubicBezTo>
                      <a:pt x="740643" y="374372"/>
                      <a:pt x="753945" y="379033"/>
                      <a:pt x="761385" y="383787"/>
                    </a:cubicBezTo>
                    <a:cubicBezTo>
                      <a:pt x="767566" y="387386"/>
                      <a:pt x="771844" y="393311"/>
                      <a:pt x="779955" y="396168"/>
                    </a:cubicBezTo>
                    <a:cubicBezTo>
                      <a:pt x="797246" y="405386"/>
                      <a:pt x="801190" y="406449"/>
                      <a:pt x="817096" y="408548"/>
                    </a:cubicBezTo>
                    <a:cubicBezTo>
                      <a:pt x="832425" y="419413"/>
                      <a:pt x="839686" y="424206"/>
                      <a:pt x="860427" y="433308"/>
                    </a:cubicBezTo>
                    <a:cubicBezTo>
                      <a:pt x="874364" y="437460"/>
                      <a:pt x="885820" y="439059"/>
                      <a:pt x="897568" y="445689"/>
                    </a:cubicBezTo>
                    <a:cubicBezTo>
                      <a:pt x="954506" y="479806"/>
                      <a:pt x="886256" y="436050"/>
                      <a:pt x="934709" y="464259"/>
                    </a:cubicBezTo>
                    <a:cubicBezTo>
                      <a:pt x="978289" y="487051"/>
                      <a:pt x="931914" y="472571"/>
                      <a:pt x="978039" y="482829"/>
                    </a:cubicBezTo>
                    <a:cubicBezTo>
                      <a:pt x="1011261" y="499465"/>
                      <a:pt x="980866" y="488036"/>
                      <a:pt x="1015180" y="501400"/>
                    </a:cubicBezTo>
                    <a:cubicBezTo>
                      <a:pt x="1024087" y="504919"/>
                      <a:pt x="1031393" y="510259"/>
                      <a:pt x="1039941" y="513780"/>
                    </a:cubicBezTo>
                    <a:cubicBezTo>
                      <a:pt x="1048135" y="517414"/>
                      <a:pt x="1056080" y="517159"/>
                      <a:pt x="1064701" y="519970"/>
                    </a:cubicBezTo>
                    <a:cubicBezTo>
                      <a:pt x="1071355" y="522016"/>
                      <a:pt x="1076902" y="524152"/>
                      <a:pt x="1083272" y="526160"/>
                    </a:cubicBezTo>
                    <a:cubicBezTo>
                      <a:pt x="1141631" y="558561"/>
                      <a:pt x="1051950" y="498176"/>
                      <a:pt x="1126603" y="550921"/>
                    </a:cubicBezTo>
                    <a:cubicBezTo>
                      <a:pt x="1139634" y="555714"/>
                      <a:pt x="1152046" y="567453"/>
                      <a:pt x="1163743" y="575681"/>
                    </a:cubicBezTo>
                    <a:cubicBezTo>
                      <a:pt x="1170436" y="580010"/>
                      <a:pt x="1178037" y="582381"/>
                      <a:pt x="1182314" y="588062"/>
                    </a:cubicBezTo>
                    <a:cubicBezTo>
                      <a:pt x="1187111" y="593905"/>
                      <a:pt x="1194517" y="602865"/>
                      <a:pt x="1200884" y="606632"/>
                    </a:cubicBezTo>
                    <a:cubicBezTo>
                      <a:pt x="1212891" y="618226"/>
                      <a:pt x="1227304" y="621587"/>
                      <a:pt x="1238025" y="631393"/>
                    </a:cubicBezTo>
                    <a:cubicBezTo>
                      <a:pt x="1250351" y="645484"/>
                      <a:pt x="1266829" y="654075"/>
                      <a:pt x="1275166" y="668533"/>
                    </a:cubicBezTo>
                    <a:cubicBezTo>
                      <a:pt x="1281179" y="683675"/>
                      <a:pt x="1289169" y="695264"/>
                      <a:pt x="1299926" y="705674"/>
                    </a:cubicBezTo>
                    <a:cubicBezTo>
                      <a:pt x="1317324" y="765212"/>
                      <a:pt x="1316049" y="741479"/>
                      <a:pt x="1306116" y="817096"/>
                    </a:cubicBezTo>
                    <a:cubicBezTo>
                      <a:pt x="1305081" y="824940"/>
                      <a:pt x="1302113" y="833946"/>
                      <a:pt x="1299926" y="841857"/>
                    </a:cubicBezTo>
                    <a:cubicBezTo>
                      <a:pt x="1294788" y="860863"/>
                      <a:pt x="1293393" y="866118"/>
                      <a:pt x="1275166" y="878998"/>
                    </a:cubicBezTo>
                    <a:cubicBezTo>
                      <a:pt x="1269553" y="883048"/>
                      <a:pt x="1262596" y="884178"/>
                      <a:pt x="1256595" y="885188"/>
                    </a:cubicBezTo>
                    <a:cubicBezTo>
                      <a:pt x="1235888" y="893650"/>
                      <a:pt x="1228825" y="888247"/>
                      <a:pt x="1207074" y="897568"/>
                    </a:cubicBezTo>
                    <a:cubicBezTo>
                      <a:pt x="1184869" y="932638"/>
                      <a:pt x="1210692" y="905435"/>
                      <a:pt x="1176124" y="928519"/>
                    </a:cubicBezTo>
                    <a:cubicBezTo>
                      <a:pt x="1170194" y="934127"/>
                      <a:pt x="1166158" y="943690"/>
                      <a:pt x="1157553" y="947089"/>
                    </a:cubicBezTo>
                    <a:cubicBezTo>
                      <a:pt x="1143883" y="952737"/>
                      <a:pt x="1131230" y="953941"/>
                      <a:pt x="1120412" y="959469"/>
                    </a:cubicBezTo>
                    <a:cubicBezTo>
                      <a:pt x="1089912" y="974977"/>
                      <a:pt x="1102269" y="966899"/>
                      <a:pt x="1077082" y="978040"/>
                    </a:cubicBezTo>
                    <a:cubicBezTo>
                      <a:pt x="1067483" y="985340"/>
                      <a:pt x="1061973" y="992415"/>
                      <a:pt x="1052321" y="996610"/>
                    </a:cubicBezTo>
                    <a:cubicBezTo>
                      <a:pt x="1038559" y="1005747"/>
                      <a:pt x="1024028" y="1011915"/>
                      <a:pt x="1008990" y="1015181"/>
                    </a:cubicBezTo>
                    <a:cubicBezTo>
                      <a:pt x="955331" y="1027441"/>
                      <a:pt x="1026796" y="1007276"/>
                      <a:pt x="947089" y="1033751"/>
                    </a:cubicBezTo>
                    <a:cubicBezTo>
                      <a:pt x="941942" y="1036245"/>
                      <a:pt x="933960" y="1035811"/>
                      <a:pt x="928518" y="1039941"/>
                    </a:cubicBezTo>
                    <a:cubicBezTo>
                      <a:pt x="922277" y="1043390"/>
                      <a:pt x="916807" y="1048392"/>
                      <a:pt x="909948" y="1052321"/>
                    </a:cubicBezTo>
                    <a:cubicBezTo>
                      <a:pt x="894706" y="1060486"/>
                      <a:pt x="883171" y="1057859"/>
                      <a:pt x="866617" y="1064702"/>
                    </a:cubicBezTo>
                    <a:cubicBezTo>
                      <a:pt x="856358" y="1068014"/>
                      <a:pt x="851280" y="1073428"/>
                      <a:pt x="841857" y="1077082"/>
                    </a:cubicBezTo>
                    <a:cubicBezTo>
                      <a:pt x="835720" y="1079787"/>
                      <a:pt x="830457" y="1081357"/>
                      <a:pt x="823286" y="1083272"/>
                    </a:cubicBezTo>
                    <a:cubicBezTo>
                      <a:pt x="809390" y="1089525"/>
                      <a:pt x="800236" y="1104848"/>
                      <a:pt x="786145" y="1108032"/>
                    </a:cubicBezTo>
                    <a:cubicBezTo>
                      <a:pt x="779905" y="1110022"/>
                      <a:pt x="774075" y="1111450"/>
                      <a:pt x="767575" y="1114223"/>
                    </a:cubicBezTo>
                    <a:cubicBezTo>
                      <a:pt x="758181" y="1118984"/>
                      <a:pt x="752375" y="1123575"/>
                      <a:pt x="742815" y="1126603"/>
                    </a:cubicBezTo>
                    <a:cubicBezTo>
                      <a:pt x="735192" y="1129424"/>
                      <a:pt x="727924" y="1131251"/>
                      <a:pt x="718054" y="1132793"/>
                    </a:cubicBezTo>
                    <a:cubicBezTo>
                      <a:pt x="712495" y="1137032"/>
                      <a:pt x="706479" y="1142727"/>
                      <a:pt x="699484" y="1145173"/>
                    </a:cubicBezTo>
                    <a:cubicBezTo>
                      <a:pt x="691622" y="1150211"/>
                      <a:pt x="663264" y="1155976"/>
                      <a:pt x="656153" y="1157554"/>
                    </a:cubicBezTo>
                    <a:cubicBezTo>
                      <a:pt x="635578" y="1161963"/>
                      <a:pt x="594251" y="1169934"/>
                      <a:pt x="594251" y="1169934"/>
                    </a:cubicBezTo>
                    <a:cubicBezTo>
                      <a:pt x="542246" y="1221072"/>
                      <a:pt x="605818" y="1158837"/>
                      <a:pt x="550921" y="1213265"/>
                    </a:cubicBezTo>
                    <a:cubicBezTo>
                      <a:pt x="545426" y="1217863"/>
                      <a:pt x="538023" y="1220909"/>
                      <a:pt x="532350" y="1225645"/>
                    </a:cubicBezTo>
                    <a:cubicBezTo>
                      <a:pt x="532245" y="1225307"/>
                      <a:pt x="485913" y="1271499"/>
                      <a:pt x="476639" y="1281356"/>
                    </a:cubicBezTo>
                    <a:cubicBezTo>
                      <a:pt x="471119" y="1288010"/>
                      <a:pt x="462433" y="1293443"/>
                      <a:pt x="458069" y="1299926"/>
                    </a:cubicBezTo>
                    <a:cubicBezTo>
                      <a:pt x="436211" y="1335943"/>
                      <a:pt x="449020" y="1317549"/>
                      <a:pt x="408548" y="1355638"/>
                    </a:cubicBezTo>
                    <a:cubicBezTo>
                      <a:pt x="403583" y="1360966"/>
                      <a:pt x="394915" y="1368600"/>
                      <a:pt x="389977" y="1374208"/>
                    </a:cubicBezTo>
                    <a:cubicBezTo>
                      <a:pt x="386090" y="1380175"/>
                      <a:pt x="383086" y="1388855"/>
                      <a:pt x="377597" y="1392778"/>
                    </a:cubicBezTo>
                    <a:cubicBezTo>
                      <a:pt x="372324" y="1396059"/>
                      <a:pt x="364136" y="1397018"/>
                      <a:pt x="359027" y="1398969"/>
                    </a:cubicBezTo>
                    <a:cubicBezTo>
                      <a:pt x="353028" y="1402490"/>
                      <a:pt x="346450" y="1406310"/>
                      <a:pt x="340456" y="1411349"/>
                    </a:cubicBezTo>
                    <a:cubicBezTo>
                      <a:pt x="330731" y="1419646"/>
                      <a:pt x="310177" y="1436130"/>
                      <a:pt x="297125" y="1442299"/>
                    </a:cubicBezTo>
                    <a:cubicBezTo>
                      <a:pt x="280560" y="1454136"/>
                      <a:pt x="264530" y="1458155"/>
                      <a:pt x="247604" y="1467059"/>
                    </a:cubicBezTo>
                    <a:cubicBezTo>
                      <a:pt x="242257" y="1470578"/>
                      <a:pt x="233920" y="1475557"/>
                      <a:pt x="229034" y="1479440"/>
                    </a:cubicBezTo>
                    <a:cubicBezTo>
                      <a:pt x="221217" y="1487136"/>
                      <a:pt x="213156" y="1491299"/>
                      <a:pt x="204273" y="1498011"/>
                    </a:cubicBezTo>
                    <a:cubicBezTo>
                      <a:pt x="193015" y="1505467"/>
                      <a:pt x="183069" y="1509068"/>
                      <a:pt x="173323" y="1516580"/>
                    </a:cubicBezTo>
                    <a:cubicBezTo>
                      <a:pt x="165426" y="1524902"/>
                      <a:pt x="156667" y="1532703"/>
                      <a:pt x="148562" y="1541342"/>
                    </a:cubicBezTo>
                    <a:cubicBezTo>
                      <a:pt x="140952" y="1548659"/>
                      <a:pt x="131460" y="1553365"/>
                      <a:pt x="123802" y="1559911"/>
                    </a:cubicBezTo>
                    <a:cubicBezTo>
                      <a:pt x="95900" y="1584240"/>
                      <a:pt x="115209" y="1565124"/>
                      <a:pt x="80471" y="1584672"/>
                    </a:cubicBezTo>
                    <a:cubicBezTo>
                      <a:pt x="71548" y="1589839"/>
                      <a:pt x="43451" y="1610743"/>
                      <a:pt x="37140" y="1615623"/>
                    </a:cubicBezTo>
                    <a:cubicBezTo>
                      <a:pt x="31756" y="1620927"/>
                      <a:pt x="24060" y="1629338"/>
                      <a:pt x="18569" y="1634193"/>
                    </a:cubicBezTo>
                    <a:cubicBezTo>
                      <a:pt x="1716" y="1679384"/>
                      <a:pt x="8825" y="1656540"/>
                      <a:pt x="0" y="1696094"/>
                    </a:cubicBezTo>
                    <a:cubicBezTo>
                      <a:pt x="5200" y="1716941"/>
                      <a:pt x="18631" y="1737389"/>
                      <a:pt x="18569" y="1751805"/>
                    </a:cubicBezTo>
                    <a:cubicBezTo>
                      <a:pt x="20873" y="1758023"/>
                      <a:pt x="20521" y="1766374"/>
                      <a:pt x="24760" y="1770376"/>
                    </a:cubicBezTo>
                    <a:cubicBezTo>
                      <a:pt x="49797" y="1794230"/>
                      <a:pt x="36665" y="1782085"/>
                      <a:pt x="55710" y="1807517"/>
                    </a:cubicBezTo>
                    <a:cubicBezTo>
                      <a:pt x="56335" y="1844972"/>
                      <a:pt x="57854" y="1888877"/>
                      <a:pt x="61900" y="1925129"/>
                    </a:cubicBezTo>
                    <a:cubicBezTo>
                      <a:pt x="63116" y="1946008"/>
                      <a:pt x="71241" y="1964515"/>
                      <a:pt x="74281" y="1987030"/>
                    </a:cubicBezTo>
                    <a:cubicBezTo>
                      <a:pt x="76406" y="2002683"/>
                      <a:pt x="76896" y="2015166"/>
                      <a:pt x="80471" y="2030361"/>
                    </a:cubicBezTo>
                    <a:cubicBezTo>
                      <a:pt x="81285" y="2042895"/>
                      <a:pt x="86255" y="2057060"/>
                      <a:pt x="86661" y="2067502"/>
                    </a:cubicBezTo>
                    <a:cubicBezTo>
                      <a:pt x="95908" y="2115305"/>
                      <a:pt x="102447" y="2121466"/>
                      <a:pt x="86661" y="2104643"/>
                    </a:cubicBezTo>
                  </a:path>
                </a:pathLst>
              </a:custGeom>
              <a:noFill/>
              <a:ln w="28575" cap="rnd">
                <a:solidFill>
                  <a:srgbClr val="FF0000"/>
                </a:solidFill>
                <a:round/>
                <a:extLst>
                  <a:ext uri="{C807C97D-BFC1-408E-A445-0C87EB9F89A2}">
                    <ask:lineSketchStyleProps xmlns:ask="http://schemas.microsoft.com/office/drawing/2018/sketchyshapes" sd="1841380898">
                      <a:custGeom>
                        <a:avLst/>
                        <a:gdLst>
                          <a:gd name="connsiteX0" fmla="*/ 481780 w 2086886"/>
                          <a:gd name="connsiteY0" fmla="*/ 0 h 3355800"/>
                          <a:gd name="connsiteX1" fmla="*/ 530942 w 2086886"/>
                          <a:gd name="connsiteY1" fmla="*/ 39329 h 3355800"/>
                          <a:gd name="connsiteX2" fmla="*/ 570271 w 2086886"/>
                          <a:gd name="connsiteY2" fmla="*/ 98323 h 3355800"/>
                          <a:gd name="connsiteX3" fmla="*/ 619432 w 2086886"/>
                          <a:gd name="connsiteY3" fmla="*/ 157316 h 3355800"/>
                          <a:gd name="connsiteX4" fmla="*/ 648929 w 2086886"/>
                          <a:gd name="connsiteY4" fmla="*/ 186813 h 3355800"/>
                          <a:gd name="connsiteX5" fmla="*/ 688258 w 2086886"/>
                          <a:gd name="connsiteY5" fmla="*/ 245807 h 3355800"/>
                          <a:gd name="connsiteX6" fmla="*/ 747251 w 2086886"/>
                          <a:gd name="connsiteY6" fmla="*/ 304800 h 3355800"/>
                          <a:gd name="connsiteX7" fmla="*/ 776748 w 2086886"/>
                          <a:gd name="connsiteY7" fmla="*/ 324465 h 3355800"/>
                          <a:gd name="connsiteX8" fmla="*/ 806245 w 2086886"/>
                          <a:gd name="connsiteY8" fmla="*/ 353962 h 3355800"/>
                          <a:gd name="connsiteX9" fmla="*/ 865238 w 2086886"/>
                          <a:gd name="connsiteY9" fmla="*/ 393291 h 3355800"/>
                          <a:gd name="connsiteX10" fmla="*/ 894735 w 2086886"/>
                          <a:gd name="connsiteY10" fmla="*/ 412955 h 3355800"/>
                          <a:gd name="connsiteX11" fmla="*/ 934064 w 2086886"/>
                          <a:gd name="connsiteY11" fmla="*/ 432620 h 3355800"/>
                          <a:gd name="connsiteX12" fmla="*/ 1022555 w 2086886"/>
                          <a:gd name="connsiteY12" fmla="*/ 481781 h 3355800"/>
                          <a:gd name="connsiteX13" fmla="*/ 1091380 w 2086886"/>
                          <a:gd name="connsiteY13" fmla="*/ 530942 h 3355800"/>
                          <a:gd name="connsiteX14" fmla="*/ 1150374 w 2086886"/>
                          <a:gd name="connsiteY14" fmla="*/ 570271 h 3355800"/>
                          <a:gd name="connsiteX15" fmla="*/ 1209367 w 2086886"/>
                          <a:gd name="connsiteY15" fmla="*/ 609600 h 3355800"/>
                          <a:gd name="connsiteX16" fmla="*/ 1238864 w 2086886"/>
                          <a:gd name="connsiteY16" fmla="*/ 629265 h 3355800"/>
                          <a:gd name="connsiteX17" fmla="*/ 1297858 w 2086886"/>
                          <a:gd name="connsiteY17" fmla="*/ 648929 h 3355800"/>
                          <a:gd name="connsiteX18" fmla="*/ 1366684 w 2086886"/>
                          <a:gd name="connsiteY18" fmla="*/ 688258 h 3355800"/>
                          <a:gd name="connsiteX19" fmla="*/ 1425677 w 2086886"/>
                          <a:gd name="connsiteY19" fmla="*/ 707923 h 3355800"/>
                          <a:gd name="connsiteX20" fmla="*/ 1484671 w 2086886"/>
                          <a:gd name="connsiteY20" fmla="*/ 737420 h 3355800"/>
                          <a:gd name="connsiteX21" fmla="*/ 1553496 w 2086886"/>
                          <a:gd name="connsiteY21" fmla="*/ 766916 h 3355800"/>
                          <a:gd name="connsiteX22" fmla="*/ 1612490 w 2086886"/>
                          <a:gd name="connsiteY22" fmla="*/ 796413 h 3355800"/>
                          <a:gd name="connsiteX23" fmla="*/ 1651819 w 2086886"/>
                          <a:gd name="connsiteY23" fmla="*/ 816078 h 3355800"/>
                          <a:gd name="connsiteX24" fmla="*/ 1691148 w 2086886"/>
                          <a:gd name="connsiteY24" fmla="*/ 825910 h 3355800"/>
                          <a:gd name="connsiteX25" fmla="*/ 1720645 w 2086886"/>
                          <a:gd name="connsiteY25" fmla="*/ 835742 h 3355800"/>
                          <a:gd name="connsiteX26" fmla="*/ 1789471 w 2086886"/>
                          <a:gd name="connsiteY26" fmla="*/ 875071 h 3355800"/>
                          <a:gd name="connsiteX27" fmla="*/ 1848464 w 2086886"/>
                          <a:gd name="connsiteY27" fmla="*/ 914400 h 3355800"/>
                          <a:gd name="connsiteX28" fmla="*/ 1877961 w 2086886"/>
                          <a:gd name="connsiteY28" fmla="*/ 934065 h 3355800"/>
                          <a:gd name="connsiteX29" fmla="*/ 1907458 w 2086886"/>
                          <a:gd name="connsiteY29" fmla="*/ 963562 h 3355800"/>
                          <a:gd name="connsiteX30" fmla="*/ 1966451 w 2086886"/>
                          <a:gd name="connsiteY30" fmla="*/ 1002891 h 3355800"/>
                          <a:gd name="connsiteX31" fmla="*/ 2025445 w 2086886"/>
                          <a:gd name="connsiteY31" fmla="*/ 1061884 h 3355800"/>
                          <a:gd name="connsiteX32" fmla="*/ 2064774 w 2086886"/>
                          <a:gd name="connsiteY32" fmla="*/ 1120878 h 3355800"/>
                          <a:gd name="connsiteX33" fmla="*/ 2074606 w 2086886"/>
                          <a:gd name="connsiteY33" fmla="*/ 1297858 h 3355800"/>
                          <a:gd name="connsiteX34" fmla="*/ 2064774 w 2086886"/>
                          <a:gd name="connsiteY34" fmla="*/ 1337187 h 3355800"/>
                          <a:gd name="connsiteX35" fmla="*/ 2025445 w 2086886"/>
                          <a:gd name="connsiteY35" fmla="*/ 1396181 h 3355800"/>
                          <a:gd name="connsiteX36" fmla="*/ 1995948 w 2086886"/>
                          <a:gd name="connsiteY36" fmla="*/ 1406013 h 3355800"/>
                          <a:gd name="connsiteX37" fmla="*/ 1917290 w 2086886"/>
                          <a:gd name="connsiteY37" fmla="*/ 1425678 h 3355800"/>
                          <a:gd name="connsiteX38" fmla="*/ 1868129 w 2086886"/>
                          <a:gd name="connsiteY38" fmla="*/ 1474839 h 3355800"/>
                          <a:gd name="connsiteX39" fmla="*/ 1838632 w 2086886"/>
                          <a:gd name="connsiteY39" fmla="*/ 1504336 h 3355800"/>
                          <a:gd name="connsiteX40" fmla="*/ 1779638 w 2086886"/>
                          <a:gd name="connsiteY40" fmla="*/ 1524000 h 3355800"/>
                          <a:gd name="connsiteX41" fmla="*/ 1710813 w 2086886"/>
                          <a:gd name="connsiteY41" fmla="*/ 1553497 h 3355800"/>
                          <a:gd name="connsiteX42" fmla="*/ 1671484 w 2086886"/>
                          <a:gd name="connsiteY42" fmla="*/ 1582994 h 3355800"/>
                          <a:gd name="connsiteX43" fmla="*/ 1602658 w 2086886"/>
                          <a:gd name="connsiteY43" fmla="*/ 1612491 h 3355800"/>
                          <a:gd name="connsiteX44" fmla="*/ 1504335 w 2086886"/>
                          <a:gd name="connsiteY44" fmla="*/ 1641987 h 3355800"/>
                          <a:gd name="connsiteX45" fmla="*/ 1474838 w 2086886"/>
                          <a:gd name="connsiteY45" fmla="*/ 1651820 h 3355800"/>
                          <a:gd name="connsiteX46" fmla="*/ 1445342 w 2086886"/>
                          <a:gd name="connsiteY46" fmla="*/ 1671484 h 3355800"/>
                          <a:gd name="connsiteX47" fmla="*/ 1376516 w 2086886"/>
                          <a:gd name="connsiteY47" fmla="*/ 1691149 h 3355800"/>
                          <a:gd name="connsiteX48" fmla="*/ 1337187 w 2086886"/>
                          <a:gd name="connsiteY48" fmla="*/ 1710813 h 3355800"/>
                          <a:gd name="connsiteX49" fmla="*/ 1307690 w 2086886"/>
                          <a:gd name="connsiteY49" fmla="*/ 1720645 h 3355800"/>
                          <a:gd name="connsiteX50" fmla="*/ 1248696 w 2086886"/>
                          <a:gd name="connsiteY50" fmla="*/ 1759974 h 3355800"/>
                          <a:gd name="connsiteX51" fmla="*/ 1219200 w 2086886"/>
                          <a:gd name="connsiteY51" fmla="*/ 1769807 h 3355800"/>
                          <a:gd name="connsiteX52" fmla="*/ 1179871 w 2086886"/>
                          <a:gd name="connsiteY52" fmla="*/ 1789471 h 3355800"/>
                          <a:gd name="connsiteX53" fmla="*/ 1140542 w 2086886"/>
                          <a:gd name="connsiteY53" fmla="*/ 1799303 h 3355800"/>
                          <a:gd name="connsiteX54" fmla="*/ 1111045 w 2086886"/>
                          <a:gd name="connsiteY54" fmla="*/ 1818968 h 3355800"/>
                          <a:gd name="connsiteX55" fmla="*/ 1042219 w 2086886"/>
                          <a:gd name="connsiteY55" fmla="*/ 1838633 h 3355800"/>
                          <a:gd name="connsiteX56" fmla="*/ 943896 w 2086886"/>
                          <a:gd name="connsiteY56" fmla="*/ 1858297 h 3355800"/>
                          <a:gd name="connsiteX57" fmla="*/ 875071 w 2086886"/>
                          <a:gd name="connsiteY57" fmla="*/ 1927123 h 3355800"/>
                          <a:gd name="connsiteX58" fmla="*/ 845574 w 2086886"/>
                          <a:gd name="connsiteY58" fmla="*/ 1946787 h 3355800"/>
                          <a:gd name="connsiteX59" fmla="*/ 757084 w 2086886"/>
                          <a:gd name="connsiteY59" fmla="*/ 2035278 h 3355800"/>
                          <a:gd name="connsiteX60" fmla="*/ 727587 w 2086886"/>
                          <a:gd name="connsiteY60" fmla="*/ 2064774 h 3355800"/>
                          <a:gd name="connsiteX61" fmla="*/ 648929 w 2086886"/>
                          <a:gd name="connsiteY61" fmla="*/ 2153265 h 3355800"/>
                          <a:gd name="connsiteX62" fmla="*/ 619432 w 2086886"/>
                          <a:gd name="connsiteY62" fmla="*/ 2182762 h 3355800"/>
                          <a:gd name="connsiteX63" fmla="*/ 599767 w 2086886"/>
                          <a:gd name="connsiteY63" fmla="*/ 2212258 h 3355800"/>
                          <a:gd name="connsiteX64" fmla="*/ 570271 w 2086886"/>
                          <a:gd name="connsiteY64" fmla="*/ 2222091 h 3355800"/>
                          <a:gd name="connsiteX65" fmla="*/ 540774 w 2086886"/>
                          <a:gd name="connsiteY65" fmla="*/ 2241755 h 3355800"/>
                          <a:gd name="connsiteX66" fmla="*/ 471948 w 2086886"/>
                          <a:gd name="connsiteY66" fmla="*/ 2290916 h 3355800"/>
                          <a:gd name="connsiteX67" fmla="*/ 393290 w 2086886"/>
                          <a:gd name="connsiteY67" fmla="*/ 2330245 h 3355800"/>
                          <a:gd name="connsiteX68" fmla="*/ 363793 w 2086886"/>
                          <a:gd name="connsiteY68" fmla="*/ 2349910 h 3355800"/>
                          <a:gd name="connsiteX69" fmla="*/ 324464 w 2086886"/>
                          <a:gd name="connsiteY69" fmla="*/ 2379407 h 3355800"/>
                          <a:gd name="connsiteX70" fmla="*/ 275303 w 2086886"/>
                          <a:gd name="connsiteY70" fmla="*/ 2408903 h 3355800"/>
                          <a:gd name="connsiteX71" fmla="*/ 235974 w 2086886"/>
                          <a:gd name="connsiteY71" fmla="*/ 2448233 h 3355800"/>
                          <a:gd name="connsiteX72" fmla="*/ 196645 w 2086886"/>
                          <a:gd name="connsiteY72" fmla="*/ 2477729 h 3355800"/>
                          <a:gd name="connsiteX73" fmla="*/ 127819 w 2086886"/>
                          <a:gd name="connsiteY73" fmla="*/ 2517058 h 3355800"/>
                          <a:gd name="connsiteX74" fmla="*/ 58993 w 2086886"/>
                          <a:gd name="connsiteY74" fmla="*/ 2566220 h 3355800"/>
                          <a:gd name="connsiteX75" fmla="*/ 29496 w 2086886"/>
                          <a:gd name="connsiteY75" fmla="*/ 2595716 h 3355800"/>
                          <a:gd name="connsiteX76" fmla="*/ 0 w 2086886"/>
                          <a:gd name="connsiteY76" fmla="*/ 2694039 h 3355800"/>
                          <a:gd name="connsiteX77" fmla="*/ 29496 w 2086886"/>
                          <a:gd name="connsiteY77" fmla="*/ 2782529 h 3355800"/>
                          <a:gd name="connsiteX78" fmla="*/ 39329 w 2086886"/>
                          <a:gd name="connsiteY78" fmla="*/ 2812026 h 3355800"/>
                          <a:gd name="connsiteX79" fmla="*/ 88490 w 2086886"/>
                          <a:gd name="connsiteY79" fmla="*/ 2871020 h 3355800"/>
                          <a:gd name="connsiteX80" fmla="*/ 98322 w 2086886"/>
                          <a:gd name="connsiteY80" fmla="*/ 3057833 h 3355800"/>
                          <a:gd name="connsiteX81" fmla="*/ 117987 w 2086886"/>
                          <a:gd name="connsiteY81" fmla="*/ 3156155 h 3355800"/>
                          <a:gd name="connsiteX82" fmla="*/ 127819 w 2086886"/>
                          <a:gd name="connsiteY82" fmla="*/ 3224981 h 3355800"/>
                          <a:gd name="connsiteX83" fmla="*/ 137651 w 2086886"/>
                          <a:gd name="connsiteY83" fmla="*/ 3283974 h 3355800"/>
                          <a:gd name="connsiteX84" fmla="*/ 137651 w 2086886"/>
                          <a:gd name="connsiteY84" fmla="*/ 3342968 h 33558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</a:cxnLst>
                        <a:rect l="l" t="t" r="r" b="b"/>
                        <a:pathLst>
                          <a:path w="2086886" h="3355800">
                            <a:moveTo>
                              <a:pt x="481780" y="0"/>
                            </a:moveTo>
                            <a:cubicBezTo>
                              <a:pt x="498167" y="13110"/>
                              <a:pt x="516903" y="23730"/>
                              <a:pt x="530942" y="39329"/>
                            </a:cubicBezTo>
                            <a:cubicBezTo>
                              <a:pt x="546752" y="56896"/>
                              <a:pt x="553560" y="81611"/>
                              <a:pt x="570271" y="98323"/>
                            </a:cubicBezTo>
                            <a:cubicBezTo>
                              <a:pt x="656454" y="184509"/>
                              <a:pt x="550980" y="75176"/>
                              <a:pt x="619432" y="157316"/>
                            </a:cubicBezTo>
                            <a:cubicBezTo>
                              <a:pt x="628334" y="167998"/>
                              <a:pt x="640392" y="175837"/>
                              <a:pt x="648929" y="186813"/>
                            </a:cubicBezTo>
                            <a:cubicBezTo>
                              <a:pt x="663439" y="205469"/>
                              <a:pt x="671546" y="229095"/>
                              <a:pt x="688258" y="245807"/>
                            </a:cubicBezTo>
                            <a:cubicBezTo>
                              <a:pt x="707922" y="265471"/>
                              <a:pt x="724112" y="289374"/>
                              <a:pt x="747251" y="304800"/>
                            </a:cubicBezTo>
                            <a:cubicBezTo>
                              <a:pt x="757083" y="311355"/>
                              <a:pt x="767670" y="316900"/>
                              <a:pt x="776748" y="324465"/>
                            </a:cubicBezTo>
                            <a:cubicBezTo>
                              <a:pt x="787430" y="333367"/>
                              <a:pt x="795269" y="345425"/>
                              <a:pt x="806245" y="353962"/>
                            </a:cubicBezTo>
                            <a:cubicBezTo>
                              <a:pt x="824900" y="368472"/>
                              <a:pt x="845574" y="380181"/>
                              <a:pt x="865238" y="393291"/>
                            </a:cubicBezTo>
                            <a:cubicBezTo>
                              <a:pt x="875070" y="399846"/>
                              <a:pt x="884166" y="407670"/>
                              <a:pt x="894735" y="412955"/>
                            </a:cubicBezTo>
                            <a:cubicBezTo>
                              <a:pt x="907845" y="419510"/>
                              <a:pt x="921496" y="425079"/>
                              <a:pt x="934064" y="432620"/>
                            </a:cubicBezTo>
                            <a:cubicBezTo>
                              <a:pt x="1018583" y="483332"/>
                              <a:pt x="963225" y="462005"/>
                              <a:pt x="1022555" y="481781"/>
                            </a:cubicBezTo>
                            <a:cubicBezTo>
                              <a:pt x="1118460" y="545718"/>
                              <a:pt x="969411" y="445564"/>
                              <a:pt x="1091380" y="530942"/>
                            </a:cubicBezTo>
                            <a:cubicBezTo>
                              <a:pt x="1110742" y="544495"/>
                              <a:pt x="1130709" y="557161"/>
                              <a:pt x="1150374" y="570271"/>
                            </a:cubicBezTo>
                            <a:lnTo>
                              <a:pt x="1209367" y="609600"/>
                            </a:lnTo>
                            <a:cubicBezTo>
                              <a:pt x="1219199" y="616155"/>
                              <a:pt x="1227653" y="625528"/>
                              <a:pt x="1238864" y="629265"/>
                            </a:cubicBezTo>
                            <a:lnTo>
                              <a:pt x="1297858" y="648929"/>
                            </a:lnTo>
                            <a:cubicBezTo>
                              <a:pt x="1324467" y="666668"/>
                              <a:pt x="1335494" y="675782"/>
                              <a:pt x="1366684" y="688258"/>
                            </a:cubicBezTo>
                            <a:cubicBezTo>
                              <a:pt x="1385930" y="695956"/>
                              <a:pt x="1408430" y="696425"/>
                              <a:pt x="1425677" y="707923"/>
                            </a:cubicBezTo>
                            <a:cubicBezTo>
                              <a:pt x="1510215" y="764280"/>
                              <a:pt x="1403252" y="696710"/>
                              <a:pt x="1484671" y="737420"/>
                            </a:cubicBezTo>
                            <a:cubicBezTo>
                              <a:pt x="1552567" y="771369"/>
                              <a:pt x="1471648" y="746454"/>
                              <a:pt x="1553496" y="766916"/>
                            </a:cubicBezTo>
                            <a:cubicBezTo>
                              <a:pt x="1610184" y="804709"/>
                              <a:pt x="1555498" y="771988"/>
                              <a:pt x="1612490" y="796413"/>
                            </a:cubicBezTo>
                            <a:cubicBezTo>
                              <a:pt x="1625962" y="802187"/>
                              <a:pt x="1638095" y="810932"/>
                              <a:pt x="1651819" y="816078"/>
                            </a:cubicBezTo>
                            <a:cubicBezTo>
                              <a:pt x="1664472" y="820823"/>
                              <a:pt x="1678155" y="822198"/>
                              <a:pt x="1691148" y="825910"/>
                            </a:cubicBezTo>
                            <a:cubicBezTo>
                              <a:pt x="1701113" y="828757"/>
                              <a:pt x="1710813" y="832465"/>
                              <a:pt x="1720645" y="835742"/>
                            </a:cubicBezTo>
                            <a:cubicBezTo>
                              <a:pt x="1822677" y="903765"/>
                              <a:pt x="1664732" y="800228"/>
                              <a:pt x="1789471" y="875071"/>
                            </a:cubicBezTo>
                            <a:cubicBezTo>
                              <a:pt x="1809737" y="887230"/>
                              <a:pt x="1828800" y="901290"/>
                              <a:pt x="1848464" y="914400"/>
                            </a:cubicBezTo>
                            <a:cubicBezTo>
                              <a:pt x="1858296" y="920955"/>
                              <a:pt x="1869605" y="925709"/>
                              <a:pt x="1877961" y="934065"/>
                            </a:cubicBezTo>
                            <a:cubicBezTo>
                              <a:pt x="1887793" y="943897"/>
                              <a:pt x="1896482" y="955025"/>
                              <a:pt x="1907458" y="963562"/>
                            </a:cubicBezTo>
                            <a:cubicBezTo>
                              <a:pt x="1926113" y="978072"/>
                              <a:pt x="1949739" y="986180"/>
                              <a:pt x="1966451" y="1002891"/>
                            </a:cubicBezTo>
                            <a:cubicBezTo>
                              <a:pt x="1986116" y="1022555"/>
                              <a:pt x="2010019" y="1038745"/>
                              <a:pt x="2025445" y="1061884"/>
                            </a:cubicBezTo>
                            <a:lnTo>
                              <a:pt x="2064774" y="1120878"/>
                            </a:lnTo>
                            <a:cubicBezTo>
                              <a:pt x="2094711" y="1210691"/>
                              <a:pt x="2090361" y="1171818"/>
                              <a:pt x="2074606" y="1297858"/>
                            </a:cubicBezTo>
                            <a:cubicBezTo>
                              <a:pt x="2072930" y="1311267"/>
                              <a:pt x="2068486" y="1324194"/>
                              <a:pt x="2064774" y="1337187"/>
                            </a:cubicBezTo>
                            <a:cubicBezTo>
                              <a:pt x="2056285" y="1366899"/>
                              <a:pt x="2054569" y="1376765"/>
                              <a:pt x="2025445" y="1396181"/>
                            </a:cubicBezTo>
                            <a:cubicBezTo>
                              <a:pt x="2016821" y="1401930"/>
                              <a:pt x="2006003" y="1403499"/>
                              <a:pt x="1995948" y="1406013"/>
                            </a:cubicBezTo>
                            <a:lnTo>
                              <a:pt x="1917290" y="1425678"/>
                            </a:lnTo>
                            <a:cubicBezTo>
                              <a:pt x="1881239" y="1479754"/>
                              <a:pt x="1917290" y="1433871"/>
                              <a:pt x="1868129" y="1474839"/>
                            </a:cubicBezTo>
                            <a:cubicBezTo>
                              <a:pt x="1857447" y="1483741"/>
                              <a:pt x="1850787" y="1497583"/>
                              <a:pt x="1838632" y="1504336"/>
                            </a:cubicBezTo>
                            <a:cubicBezTo>
                              <a:pt x="1820512" y="1514402"/>
                              <a:pt x="1798178" y="1514730"/>
                              <a:pt x="1779638" y="1524000"/>
                            </a:cubicBezTo>
                            <a:cubicBezTo>
                              <a:pt x="1731039" y="1548300"/>
                              <a:pt x="1754214" y="1539030"/>
                              <a:pt x="1710813" y="1553497"/>
                            </a:cubicBezTo>
                            <a:cubicBezTo>
                              <a:pt x="1697703" y="1563329"/>
                              <a:pt x="1685380" y="1574309"/>
                              <a:pt x="1671484" y="1582994"/>
                            </a:cubicBezTo>
                            <a:cubicBezTo>
                              <a:pt x="1649409" y="1596791"/>
                              <a:pt x="1627304" y="1605449"/>
                              <a:pt x="1602658" y="1612491"/>
                            </a:cubicBezTo>
                            <a:cubicBezTo>
                              <a:pt x="1498630" y="1642214"/>
                              <a:pt x="1644546" y="1595250"/>
                              <a:pt x="1504335" y="1641987"/>
                            </a:cubicBezTo>
                            <a:cubicBezTo>
                              <a:pt x="1494503" y="1645264"/>
                              <a:pt x="1483462" y="1646071"/>
                              <a:pt x="1474838" y="1651820"/>
                            </a:cubicBezTo>
                            <a:cubicBezTo>
                              <a:pt x="1465006" y="1658375"/>
                              <a:pt x="1455911" y="1666200"/>
                              <a:pt x="1445342" y="1671484"/>
                            </a:cubicBezTo>
                            <a:cubicBezTo>
                              <a:pt x="1421580" y="1683365"/>
                              <a:pt x="1401708" y="1681702"/>
                              <a:pt x="1376516" y="1691149"/>
                            </a:cubicBezTo>
                            <a:cubicBezTo>
                              <a:pt x="1362792" y="1696295"/>
                              <a:pt x="1350659" y="1705039"/>
                              <a:pt x="1337187" y="1710813"/>
                            </a:cubicBezTo>
                            <a:cubicBezTo>
                              <a:pt x="1327661" y="1714896"/>
                              <a:pt x="1317522" y="1717368"/>
                              <a:pt x="1307690" y="1720645"/>
                            </a:cubicBezTo>
                            <a:cubicBezTo>
                              <a:pt x="1288025" y="1733755"/>
                              <a:pt x="1271117" y="1752500"/>
                              <a:pt x="1248696" y="1759974"/>
                            </a:cubicBezTo>
                            <a:cubicBezTo>
                              <a:pt x="1238864" y="1763252"/>
                              <a:pt x="1228726" y="1765724"/>
                              <a:pt x="1219200" y="1769807"/>
                            </a:cubicBezTo>
                            <a:cubicBezTo>
                              <a:pt x="1205728" y="1775581"/>
                              <a:pt x="1193595" y="1784325"/>
                              <a:pt x="1179871" y="1789471"/>
                            </a:cubicBezTo>
                            <a:cubicBezTo>
                              <a:pt x="1167218" y="1794216"/>
                              <a:pt x="1153652" y="1796026"/>
                              <a:pt x="1140542" y="1799303"/>
                            </a:cubicBezTo>
                            <a:cubicBezTo>
                              <a:pt x="1130710" y="1805858"/>
                              <a:pt x="1121614" y="1813683"/>
                              <a:pt x="1111045" y="1818968"/>
                            </a:cubicBezTo>
                            <a:cubicBezTo>
                              <a:pt x="1098152" y="1825415"/>
                              <a:pt x="1053239" y="1836272"/>
                              <a:pt x="1042219" y="1838633"/>
                            </a:cubicBezTo>
                            <a:cubicBezTo>
                              <a:pt x="1009538" y="1845636"/>
                              <a:pt x="943896" y="1858297"/>
                              <a:pt x="943896" y="1858297"/>
                            </a:cubicBezTo>
                            <a:cubicBezTo>
                              <a:pt x="839013" y="1936960"/>
                              <a:pt x="966843" y="1835351"/>
                              <a:pt x="875071" y="1927123"/>
                            </a:cubicBezTo>
                            <a:cubicBezTo>
                              <a:pt x="866715" y="1935479"/>
                              <a:pt x="854406" y="1938936"/>
                              <a:pt x="845574" y="1946787"/>
                            </a:cubicBezTo>
                            <a:cubicBezTo>
                              <a:pt x="845544" y="1946814"/>
                              <a:pt x="771847" y="2020515"/>
                              <a:pt x="757084" y="2035278"/>
                            </a:cubicBezTo>
                            <a:cubicBezTo>
                              <a:pt x="747252" y="2045110"/>
                              <a:pt x="735300" y="2053205"/>
                              <a:pt x="727587" y="2064774"/>
                            </a:cubicBezTo>
                            <a:cubicBezTo>
                              <a:pt x="692496" y="2117410"/>
                              <a:pt x="716277" y="2085916"/>
                              <a:pt x="648929" y="2153265"/>
                            </a:cubicBezTo>
                            <a:cubicBezTo>
                              <a:pt x="639097" y="2163097"/>
                              <a:pt x="627145" y="2171193"/>
                              <a:pt x="619432" y="2182762"/>
                            </a:cubicBezTo>
                            <a:cubicBezTo>
                              <a:pt x="612877" y="2192594"/>
                              <a:pt x="608994" y="2204876"/>
                              <a:pt x="599767" y="2212258"/>
                            </a:cubicBezTo>
                            <a:cubicBezTo>
                              <a:pt x="591674" y="2218732"/>
                              <a:pt x="579541" y="2217456"/>
                              <a:pt x="570271" y="2222091"/>
                            </a:cubicBezTo>
                            <a:cubicBezTo>
                              <a:pt x="559702" y="2227376"/>
                              <a:pt x="550390" y="2234887"/>
                              <a:pt x="540774" y="2241755"/>
                            </a:cubicBezTo>
                            <a:cubicBezTo>
                              <a:pt x="524606" y="2253304"/>
                              <a:pt x="491562" y="2280218"/>
                              <a:pt x="471948" y="2290916"/>
                            </a:cubicBezTo>
                            <a:cubicBezTo>
                              <a:pt x="446213" y="2304953"/>
                              <a:pt x="417681" y="2313984"/>
                              <a:pt x="393290" y="2330245"/>
                            </a:cubicBezTo>
                            <a:cubicBezTo>
                              <a:pt x="383458" y="2336800"/>
                              <a:pt x="373409" y="2343041"/>
                              <a:pt x="363793" y="2349910"/>
                            </a:cubicBezTo>
                            <a:cubicBezTo>
                              <a:pt x="350458" y="2359435"/>
                              <a:pt x="338099" y="2370317"/>
                              <a:pt x="324464" y="2379407"/>
                            </a:cubicBezTo>
                            <a:cubicBezTo>
                              <a:pt x="308563" y="2390007"/>
                              <a:pt x="290388" y="2397170"/>
                              <a:pt x="275303" y="2408903"/>
                            </a:cubicBezTo>
                            <a:cubicBezTo>
                              <a:pt x="260668" y="2420286"/>
                              <a:pt x="249927" y="2436024"/>
                              <a:pt x="235974" y="2448233"/>
                            </a:cubicBezTo>
                            <a:cubicBezTo>
                              <a:pt x="223642" y="2459024"/>
                              <a:pt x="209980" y="2468204"/>
                              <a:pt x="196645" y="2477729"/>
                            </a:cubicBezTo>
                            <a:cubicBezTo>
                              <a:pt x="148727" y="2511956"/>
                              <a:pt x="185440" y="2484132"/>
                              <a:pt x="127819" y="2517058"/>
                            </a:cubicBezTo>
                            <a:cubicBezTo>
                              <a:pt x="112257" y="2525951"/>
                              <a:pt x="69544" y="2557177"/>
                              <a:pt x="58993" y="2566220"/>
                            </a:cubicBezTo>
                            <a:cubicBezTo>
                              <a:pt x="48436" y="2575269"/>
                              <a:pt x="39328" y="2585884"/>
                              <a:pt x="29496" y="2595716"/>
                            </a:cubicBezTo>
                            <a:cubicBezTo>
                              <a:pt x="5559" y="2667530"/>
                              <a:pt x="14859" y="2634601"/>
                              <a:pt x="0" y="2694039"/>
                            </a:cubicBezTo>
                            <a:lnTo>
                              <a:pt x="29496" y="2782529"/>
                            </a:lnTo>
                            <a:cubicBezTo>
                              <a:pt x="32774" y="2792361"/>
                              <a:pt x="32000" y="2804697"/>
                              <a:pt x="39329" y="2812026"/>
                            </a:cubicBezTo>
                            <a:cubicBezTo>
                              <a:pt x="77182" y="2849879"/>
                              <a:pt x="61113" y="2829953"/>
                              <a:pt x="88490" y="2871020"/>
                            </a:cubicBezTo>
                            <a:cubicBezTo>
                              <a:pt x="91767" y="2933291"/>
                              <a:pt x="91905" y="2995807"/>
                              <a:pt x="98322" y="3057833"/>
                            </a:cubicBezTo>
                            <a:cubicBezTo>
                              <a:pt x="101761" y="3091079"/>
                              <a:pt x="113260" y="3123068"/>
                              <a:pt x="117987" y="3156155"/>
                            </a:cubicBezTo>
                            <a:cubicBezTo>
                              <a:pt x="121264" y="3179097"/>
                              <a:pt x="124295" y="3202076"/>
                              <a:pt x="127819" y="3224981"/>
                            </a:cubicBezTo>
                            <a:cubicBezTo>
                              <a:pt x="130850" y="3244685"/>
                              <a:pt x="134620" y="3264270"/>
                              <a:pt x="137651" y="3283974"/>
                            </a:cubicBezTo>
                            <a:cubicBezTo>
                              <a:pt x="149092" y="3358341"/>
                              <a:pt x="163681" y="3368996"/>
                              <a:pt x="137651" y="3342968"/>
                            </a:cubicBezTo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6D88A5BE-4B2B-2293-E2B0-5748E1ACC3A0}"/>
                  </a:ext>
                </a:extLst>
              </p:cNvPr>
              <p:cNvSpPr/>
              <p:nvPr/>
            </p:nvSpPr>
            <p:spPr>
              <a:xfrm>
                <a:off x="10530074" y="1459900"/>
                <a:ext cx="1027561" cy="2092263"/>
              </a:xfrm>
              <a:custGeom>
                <a:avLst/>
                <a:gdLst>
                  <a:gd name="connsiteX0" fmla="*/ 222844 w 1027561"/>
                  <a:gd name="connsiteY0" fmla="*/ 0 h 2092263"/>
                  <a:gd name="connsiteX1" fmla="*/ 191893 w 1027561"/>
                  <a:gd name="connsiteY1" fmla="*/ 30950 h 2092263"/>
                  <a:gd name="connsiteX2" fmla="*/ 173323 w 1027561"/>
                  <a:gd name="connsiteY2" fmla="*/ 37140 h 2092263"/>
                  <a:gd name="connsiteX3" fmla="*/ 154753 w 1027561"/>
                  <a:gd name="connsiteY3" fmla="*/ 49520 h 2092263"/>
                  <a:gd name="connsiteX4" fmla="*/ 142372 w 1027561"/>
                  <a:gd name="connsiteY4" fmla="*/ 154752 h 2092263"/>
                  <a:gd name="connsiteX5" fmla="*/ 123802 w 1027561"/>
                  <a:gd name="connsiteY5" fmla="*/ 229034 h 2092263"/>
                  <a:gd name="connsiteX6" fmla="*/ 117612 w 1027561"/>
                  <a:gd name="connsiteY6" fmla="*/ 253794 h 2092263"/>
                  <a:gd name="connsiteX7" fmla="*/ 111422 w 1027561"/>
                  <a:gd name="connsiteY7" fmla="*/ 272365 h 2092263"/>
                  <a:gd name="connsiteX8" fmla="*/ 99041 w 1027561"/>
                  <a:gd name="connsiteY8" fmla="*/ 334266 h 2092263"/>
                  <a:gd name="connsiteX9" fmla="*/ 92851 w 1027561"/>
                  <a:gd name="connsiteY9" fmla="*/ 352837 h 2092263"/>
                  <a:gd name="connsiteX10" fmla="*/ 68091 w 1027561"/>
                  <a:gd name="connsiteY10" fmla="*/ 389977 h 2092263"/>
                  <a:gd name="connsiteX11" fmla="*/ 43331 w 1027561"/>
                  <a:gd name="connsiteY11" fmla="*/ 501400 h 2092263"/>
                  <a:gd name="connsiteX12" fmla="*/ 30950 w 1027561"/>
                  <a:gd name="connsiteY12" fmla="*/ 538540 h 2092263"/>
                  <a:gd name="connsiteX13" fmla="*/ 24760 w 1027561"/>
                  <a:gd name="connsiteY13" fmla="*/ 557111 h 2092263"/>
                  <a:gd name="connsiteX14" fmla="*/ 18570 w 1027561"/>
                  <a:gd name="connsiteY14" fmla="*/ 600442 h 2092263"/>
                  <a:gd name="connsiteX15" fmla="*/ 12380 w 1027561"/>
                  <a:gd name="connsiteY15" fmla="*/ 637582 h 2092263"/>
                  <a:gd name="connsiteX16" fmla="*/ 0 w 1027561"/>
                  <a:gd name="connsiteY16" fmla="*/ 786146 h 2092263"/>
                  <a:gd name="connsiteX17" fmla="*/ 6189 w 1027561"/>
                  <a:gd name="connsiteY17" fmla="*/ 1330877 h 2092263"/>
                  <a:gd name="connsiteX18" fmla="*/ 12380 w 1027561"/>
                  <a:gd name="connsiteY18" fmla="*/ 1368018 h 2092263"/>
                  <a:gd name="connsiteX19" fmla="*/ 18570 w 1027561"/>
                  <a:gd name="connsiteY19" fmla="*/ 1386588 h 2092263"/>
                  <a:gd name="connsiteX20" fmla="*/ 55710 w 1027561"/>
                  <a:gd name="connsiteY20" fmla="*/ 1411349 h 2092263"/>
                  <a:gd name="connsiteX21" fmla="*/ 80471 w 1027561"/>
                  <a:gd name="connsiteY21" fmla="*/ 1429919 h 2092263"/>
                  <a:gd name="connsiteX22" fmla="*/ 99041 w 1027561"/>
                  <a:gd name="connsiteY22" fmla="*/ 1442299 h 2092263"/>
                  <a:gd name="connsiteX23" fmla="*/ 117612 w 1027561"/>
                  <a:gd name="connsiteY23" fmla="*/ 1460870 h 2092263"/>
                  <a:gd name="connsiteX24" fmla="*/ 154753 w 1027561"/>
                  <a:gd name="connsiteY24" fmla="*/ 1485630 h 2092263"/>
                  <a:gd name="connsiteX25" fmla="*/ 185703 w 1027561"/>
                  <a:gd name="connsiteY25" fmla="*/ 1516581 h 2092263"/>
                  <a:gd name="connsiteX26" fmla="*/ 216654 w 1027561"/>
                  <a:gd name="connsiteY26" fmla="*/ 1547531 h 2092263"/>
                  <a:gd name="connsiteX27" fmla="*/ 241414 w 1027561"/>
                  <a:gd name="connsiteY27" fmla="*/ 1566102 h 2092263"/>
                  <a:gd name="connsiteX28" fmla="*/ 284745 w 1027561"/>
                  <a:gd name="connsiteY28" fmla="*/ 1597052 h 2092263"/>
                  <a:gd name="connsiteX29" fmla="*/ 303316 w 1027561"/>
                  <a:gd name="connsiteY29" fmla="*/ 1615623 h 2092263"/>
                  <a:gd name="connsiteX30" fmla="*/ 359027 w 1027561"/>
                  <a:gd name="connsiteY30" fmla="*/ 1646573 h 2092263"/>
                  <a:gd name="connsiteX31" fmla="*/ 420928 w 1027561"/>
                  <a:gd name="connsiteY31" fmla="*/ 1683714 h 2092263"/>
                  <a:gd name="connsiteX32" fmla="*/ 439498 w 1027561"/>
                  <a:gd name="connsiteY32" fmla="*/ 1689904 h 2092263"/>
                  <a:gd name="connsiteX33" fmla="*/ 464259 w 1027561"/>
                  <a:gd name="connsiteY33" fmla="*/ 1708475 h 2092263"/>
                  <a:gd name="connsiteX34" fmla="*/ 513780 w 1027561"/>
                  <a:gd name="connsiteY34" fmla="*/ 1733235 h 2092263"/>
                  <a:gd name="connsiteX35" fmla="*/ 532350 w 1027561"/>
                  <a:gd name="connsiteY35" fmla="*/ 1745616 h 2092263"/>
                  <a:gd name="connsiteX36" fmla="*/ 569491 w 1027561"/>
                  <a:gd name="connsiteY36" fmla="*/ 1776566 h 2092263"/>
                  <a:gd name="connsiteX37" fmla="*/ 588062 w 1027561"/>
                  <a:gd name="connsiteY37" fmla="*/ 1782756 h 2092263"/>
                  <a:gd name="connsiteX38" fmla="*/ 606632 w 1027561"/>
                  <a:gd name="connsiteY38" fmla="*/ 1801327 h 2092263"/>
                  <a:gd name="connsiteX39" fmla="*/ 643773 w 1027561"/>
                  <a:gd name="connsiteY39" fmla="*/ 1826087 h 2092263"/>
                  <a:gd name="connsiteX40" fmla="*/ 680913 w 1027561"/>
                  <a:gd name="connsiteY40" fmla="*/ 1863227 h 2092263"/>
                  <a:gd name="connsiteX41" fmla="*/ 724244 w 1027561"/>
                  <a:gd name="connsiteY41" fmla="*/ 1894179 h 2092263"/>
                  <a:gd name="connsiteX42" fmla="*/ 742815 w 1027561"/>
                  <a:gd name="connsiteY42" fmla="*/ 1906559 h 2092263"/>
                  <a:gd name="connsiteX43" fmla="*/ 761385 w 1027561"/>
                  <a:gd name="connsiteY43" fmla="*/ 1925129 h 2092263"/>
                  <a:gd name="connsiteX44" fmla="*/ 798526 w 1027561"/>
                  <a:gd name="connsiteY44" fmla="*/ 1949890 h 2092263"/>
                  <a:gd name="connsiteX45" fmla="*/ 817096 w 1027561"/>
                  <a:gd name="connsiteY45" fmla="*/ 1962270 h 2092263"/>
                  <a:gd name="connsiteX46" fmla="*/ 841857 w 1027561"/>
                  <a:gd name="connsiteY46" fmla="*/ 1974650 h 2092263"/>
                  <a:gd name="connsiteX47" fmla="*/ 878998 w 1027561"/>
                  <a:gd name="connsiteY47" fmla="*/ 1999411 h 2092263"/>
                  <a:gd name="connsiteX48" fmla="*/ 903758 w 1027561"/>
                  <a:gd name="connsiteY48" fmla="*/ 2011791 h 2092263"/>
                  <a:gd name="connsiteX49" fmla="*/ 940898 w 1027561"/>
                  <a:gd name="connsiteY49" fmla="*/ 2036552 h 2092263"/>
                  <a:gd name="connsiteX50" fmla="*/ 959469 w 1027561"/>
                  <a:gd name="connsiteY50" fmla="*/ 2048931 h 2092263"/>
                  <a:gd name="connsiteX51" fmla="*/ 978040 w 1027561"/>
                  <a:gd name="connsiteY51" fmla="*/ 2055121 h 2092263"/>
                  <a:gd name="connsiteX52" fmla="*/ 1027561 w 1027561"/>
                  <a:gd name="connsiteY52" fmla="*/ 2092263 h 2092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27561" h="2092263" extrusionOk="0">
                    <a:moveTo>
                      <a:pt x="222844" y="0"/>
                    </a:moveTo>
                    <a:cubicBezTo>
                      <a:pt x="211468" y="9663"/>
                      <a:pt x="202237" y="22695"/>
                      <a:pt x="191893" y="30950"/>
                    </a:cubicBezTo>
                    <a:cubicBezTo>
                      <a:pt x="186821" y="34896"/>
                      <a:pt x="178939" y="34229"/>
                      <a:pt x="173323" y="37140"/>
                    </a:cubicBezTo>
                    <a:cubicBezTo>
                      <a:pt x="165797" y="41318"/>
                      <a:pt x="160891" y="45683"/>
                      <a:pt x="154753" y="49520"/>
                    </a:cubicBezTo>
                    <a:cubicBezTo>
                      <a:pt x="128985" y="169119"/>
                      <a:pt x="181985" y="29664"/>
                      <a:pt x="142372" y="154752"/>
                    </a:cubicBezTo>
                    <a:cubicBezTo>
                      <a:pt x="138285" y="212620"/>
                      <a:pt x="143618" y="189383"/>
                      <a:pt x="123802" y="229034"/>
                    </a:cubicBezTo>
                    <a:cubicBezTo>
                      <a:pt x="121447" y="237243"/>
                      <a:pt x="119196" y="246323"/>
                      <a:pt x="117612" y="253794"/>
                    </a:cubicBezTo>
                    <a:cubicBezTo>
                      <a:pt x="115779" y="259673"/>
                      <a:pt x="112312" y="266808"/>
                      <a:pt x="111422" y="272365"/>
                    </a:cubicBezTo>
                    <a:cubicBezTo>
                      <a:pt x="110054" y="294752"/>
                      <a:pt x="107333" y="314698"/>
                      <a:pt x="99041" y="334266"/>
                    </a:cubicBezTo>
                    <a:cubicBezTo>
                      <a:pt x="95723" y="340253"/>
                      <a:pt x="96712" y="347699"/>
                      <a:pt x="92851" y="352837"/>
                    </a:cubicBezTo>
                    <a:cubicBezTo>
                      <a:pt x="85626" y="365845"/>
                      <a:pt x="68091" y="389978"/>
                      <a:pt x="68091" y="389977"/>
                    </a:cubicBezTo>
                    <a:cubicBezTo>
                      <a:pt x="63384" y="414803"/>
                      <a:pt x="54366" y="477993"/>
                      <a:pt x="43331" y="501400"/>
                    </a:cubicBezTo>
                    <a:cubicBezTo>
                      <a:pt x="38243" y="516481"/>
                      <a:pt x="38048" y="520927"/>
                      <a:pt x="30950" y="538540"/>
                    </a:cubicBezTo>
                    <a:cubicBezTo>
                      <a:pt x="30722" y="541632"/>
                      <a:pt x="27810" y="550687"/>
                      <a:pt x="24760" y="557111"/>
                    </a:cubicBezTo>
                    <a:cubicBezTo>
                      <a:pt x="20581" y="571405"/>
                      <a:pt x="19810" y="584026"/>
                      <a:pt x="18570" y="600442"/>
                    </a:cubicBezTo>
                    <a:cubicBezTo>
                      <a:pt x="16770" y="611390"/>
                      <a:pt x="13243" y="625319"/>
                      <a:pt x="12380" y="637582"/>
                    </a:cubicBezTo>
                    <a:cubicBezTo>
                      <a:pt x="7435" y="687028"/>
                      <a:pt x="1" y="786147"/>
                      <a:pt x="0" y="786146"/>
                    </a:cubicBezTo>
                    <a:cubicBezTo>
                      <a:pt x="1505" y="980992"/>
                      <a:pt x="10099" y="1144718"/>
                      <a:pt x="6189" y="1330877"/>
                    </a:cubicBezTo>
                    <a:cubicBezTo>
                      <a:pt x="5454" y="1345016"/>
                      <a:pt x="7948" y="1355857"/>
                      <a:pt x="12380" y="1368018"/>
                    </a:cubicBezTo>
                    <a:cubicBezTo>
                      <a:pt x="13847" y="1374490"/>
                      <a:pt x="13533" y="1382197"/>
                      <a:pt x="18570" y="1386588"/>
                    </a:cubicBezTo>
                    <a:cubicBezTo>
                      <a:pt x="29506" y="1394739"/>
                      <a:pt x="42704" y="1402359"/>
                      <a:pt x="55710" y="1411349"/>
                    </a:cubicBezTo>
                    <a:cubicBezTo>
                      <a:pt x="64936" y="1418375"/>
                      <a:pt x="71693" y="1425080"/>
                      <a:pt x="80471" y="1429919"/>
                    </a:cubicBezTo>
                    <a:cubicBezTo>
                      <a:pt x="85867" y="1435564"/>
                      <a:pt x="92468" y="1436397"/>
                      <a:pt x="99041" y="1442299"/>
                    </a:cubicBezTo>
                    <a:cubicBezTo>
                      <a:pt x="106822" y="1448235"/>
                      <a:pt x="110668" y="1454793"/>
                      <a:pt x="117612" y="1460870"/>
                    </a:cubicBezTo>
                    <a:cubicBezTo>
                      <a:pt x="129357" y="1470005"/>
                      <a:pt x="154752" y="1485630"/>
                      <a:pt x="154753" y="1485630"/>
                    </a:cubicBezTo>
                    <a:cubicBezTo>
                      <a:pt x="178333" y="1526449"/>
                      <a:pt x="151168" y="1482903"/>
                      <a:pt x="185703" y="1516581"/>
                    </a:cubicBezTo>
                    <a:cubicBezTo>
                      <a:pt x="197151" y="1525838"/>
                      <a:pt x="205937" y="1537511"/>
                      <a:pt x="216654" y="1547531"/>
                    </a:cubicBezTo>
                    <a:cubicBezTo>
                      <a:pt x="223422" y="1554023"/>
                      <a:pt x="233691" y="1559444"/>
                      <a:pt x="241414" y="1566102"/>
                    </a:cubicBezTo>
                    <a:cubicBezTo>
                      <a:pt x="260423" y="1580423"/>
                      <a:pt x="264670" y="1580121"/>
                      <a:pt x="284745" y="1597052"/>
                    </a:cubicBezTo>
                    <a:cubicBezTo>
                      <a:pt x="292175" y="1602594"/>
                      <a:pt x="296014" y="1611714"/>
                      <a:pt x="303316" y="1615623"/>
                    </a:cubicBezTo>
                    <a:cubicBezTo>
                      <a:pt x="335630" y="1640566"/>
                      <a:pt x="330943" y="1637020"/>
                      <a:pt x="359027" y="1646573"/>
                    </a:cubicBezTo>
                    <a:cubicBezTo>
                      <a:pt x="386650" y="1664213"/>
                      <a:pt x="394644" y="1672669"/>
                      <a:pt x="420928" y="1683714"/>
                    </a:cubicBezTo>
                    <a:cubicBezTo>
                      <a:pt x="427055" y="1686409"/>
                      <a:pt x="433406" y="1688081"/>
                      <a:pt x="439498" y="1689904"/>
                    </a:cubicBezTo>
                    <a:cubicBezTo>
                      <a:pt x="448101" y="1696439"/>
                      <a:pt x="454737" y="1702460"/>
                      <a:pt x="464259" y="1708475"/>
                    </a:cubicBezTo>
                    <a:cubicBezTo>
                      <a:pt x="479208" y="1718758"/>
                      <a:pt x="501071" y="1723592"/>
                      <a:pt x="513780" y="1733235"/>
                    </a:cubicBezTo>
                    <a:cubicBezTo>
                      <a:pt x="520948" y="1736318"/>
                      <a:pt x="526568" y="1740733"/>
                      <a:pt x="532350" y="1745616"/>
                    </a:cubicBezTo>
                    <a:cubicBezTo>
                      <a:pt x="551708" y="1763271"/>
                      <a:pt x="546496" y="1765863"/>
                      <a:pt x="569491" y="1776566"/>
                    </a:cubicBezTo>
                    <a:cubicBezTo>
                      <a:pt x="575225" y="1779368"/>
                      <a:pt x="581981" y="1780575"/>
                      <a:pt x="588062" y="1782756"/>
                    </a:cubicBezTo>
                    <a:cubicBezTo>
                      <a:pt x="594591" y="1789362"/>
                      <a:pt x="600781" y="1796134"/>
                      <a:pt x="606632" y="1801327"/>
                    </a:cubicBezTo>
                    <a:cubicBezTo>
                      <a:pt x="617373" y="1810829"/>
                      <a:pt x="633175" y="1812965"/>
                      <a:pt x="643773" y="1826087"/>
                    </a:cubicBezTo>
                    <a:cubicBezTo>
                      <a:pt x="656240" y="1837591"/>
                      <a:pt x="667024" y="1851509"/>
                      <a:pt x="680913" y="1863227"/>
                    </a:cubicBezTo>
                    <a:cubicBezTo>
                      <a:pt x="720784" y="1892718"/>
                      <a:pt x="672837" y="1852108"/>
                      <a:pt x="724244" y="1894179"/>
                    </a:cubicBezTo>
                    <a:cubicBezTo>
                      <a:pt x="730771" y="1898130"/>
                      <a:pt x="737679" y="1901751"/>
                      <a:pt x="742815" y="1906559"/>
                    </a:cubicBezTo>
                    <a:cubicBezTo>
                      <a:pt x="749666" y="1911673"/>
                      <a:pt x="754567" y="1919410"/>
                      <a:pt x="761385" y="1925129"/>
                    </a:cubicBezTo>
                    <a:cubicBezTo>
                      <a:pt x="772804" y="1935884"/>
                      <a:pt x="785927" y="1941401"/>
                      <a:pt x="798526" y="1949890"/>
                    </a:cubicBezTo>
                    <a:cubicBezTo>
                      <a:pt x="805587" y="1954717"/>
                      <a:pt x="809370" y="1959242"/>
                      <a:pt x="817096" y="1962270"/>
                    </a:cubicBezTo>
                    <a:cubicBezTo>
                      <a:pt x="825237" y="1966437"/>
                      <a:pt x="833934" y="1969418"/>
                      <a:pt x="841857" y="1974650"/>
                    </a:cubicBezTo>
                    <a:cubicBezTo>
                      <a:pt x="852369" y="1983138"/>
                      <a:pt x="865540" y="1995016"/>
                      <a:pt x="878998" y="1999411"/>
                    </a:cubicBezTo>
                    <a:cubicBezTo>
                      <a:pt x="886782" y="2003126"/>
                      <a:pt x="896573" y="2007109"/>
                      <a:pt x="903758" y="2011791"/>
                    </a:cubicBezTo>
                    <a:cubicBezTo>
                      <a:pt x="914349" y="2019240"/>
                      <a:pt x="927439" y="2028771"/>
                      <a:pt x="940898" y="2036552"/>
                    </a:cubicBezTo>
                    <a:cubicBezTo>
                      <a:pt x="946199" y="2039643"/>
                      <a:pt x="952517" y="2045230"/>
                      <a:pt x="959469" y="2048931"/>
                    </a:cubicBezTo>
                    <a:cubicBezTo>
                      <a:pt x="967167" y="2053230"/>
                      <a:pt x="975319" y="2053586"/>
                      <a:pt x="978040" y="2055121"/>
                    </a:cubicBezTo>
                    <a:cubicBezTo>
                      <a:pt x="1019661" y="2083210"/>
                      <a:pt x="1006065" y="2073218"/>
                      <a:pt x="1027561" y="2092263"/>
                    </a:cubicBezTo>
                  </a:path>
                </a:pathLst>
              </a:custGeom>
              <a:noFill/>
              <a:ln w="25400" cap="rnd">
                <a:solidFill>
                  <a:srgbClr val="00FA00"/>
                </a:solidFill>
                <a:prstDash val="sysDash"/>
                <a:round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353961 w 1632155"/>
                          <a:gd name="connsiteY0" fmla="*/ 0 h 3323303"/>
                          <a:gd name="connsiteX1" fmla="*/ 304800 w 1632155"/>
                          <a:gd name="connsiteY1" fmla="*/ 49161 h 3323303"/>
                          <a:gd name="connsiteX2" fmla="*/ 275303 w 1632155"/>
                          <a:gd name="connsiteY2" fmla="*/ 58993 h 3323303"/>
                          <a:gd name="connsiteX3" fmla="*/ 245807 w 1632155"/>
                          <a:gd name="connsiteY3" fmla="*/ 78658 h 3323303"/>
                          <a:gd name="connsiteX4" fmla="*/ 226142 w 1632155"/>
                          <a:gd name="connsiteY4" fmla="*/ 245806 h 3323303"/>
                          <a:gd name="connsiteX5" fmla="*/ 196645 w 1632155"/>
                          <a:gd name="connsiteY5" fmla="*/ 363793 h 3323303"/>
                          <a:gd name="connsiteX6" fmla="*/ 186813 w 1632155"/>
                          <a:gd name="connsiteY6" fmla="*/ 403122 h 3323303"/>
                          <a:gd name="connsiteX7" fmla="*/ 176981 w 1632155"/>
                          <a:gd name="connsiteY7" fmla="*/ 432619 h 3323303"/>
                          <a:gd name="connsiteX8" fmla="*/ 157316 w 1632155"/>
                          <a:gd name="connsiteY8" fmla="*/ 530942 h 3323303"/>
                          <a:gd name="connsiteX9" fmla="*/ 147484 w 1632155"/>
                          <a:gd name="connsiteY9" fmla="*/ 560439 h 3323303"/>
                          <a:gd name="connsiteX10" fmla="*/ 108155 w 1632155"/>
                          <a:gd name="connsiteY10" fmla="*/ 619432 h 3323303"/>
                          <a:gd name="connsiteX11" fmla="*/ 68826 w 1632155"/>
                          <a:gd name="connsiteY11" fmla="*/ 796413 h 3323303"/>
                          <a:gd name="connsiteX12" fmla="*/ 49161 w 1632155"/>
                          <a:gd name="connsiteY12" fmla="*/ 855406 h 3323303"/>
                          <a:gd name="connsiteX13" fmla="*/ 39329 w 1632155"/>
                          <a:gd name="connsiteY13" fmla="*/ 884903 h 3323303"/>
                          <a:gd name="connsiteX14" fmla="*/ 29497 w 1632155"/>
                          <a:gd name="connsiteY14" fmla="*/ 953729 h 3323303"/>
                          <a:gd name="connsiteX15" fmla="*/ 19665 w 1632155"/>
                          <a:gd name="connsiteY15" fmla="*/ 1012722 h 3323303"/>
                          <a:gd name="connsiteX16" fmla="*/ 0 w 1632155"/>
                          <a:gd name="connsiteY16" fmla="*/ 1248697 h 3323303"/>
                          <a:gd name="connsiteX17" fmla="*/ 9832 w 1632155"/>
                          <a:gd name="connsiteY17" fmla="*/ 2113935 h 3323303"/>
                          <a:gd name="connsiteX18" fmla="*/ 19665 w 1632155"/>
                          <a:gd name="connsiteY18" fmla="*/ 2172929 h 3323303"/>
                          <a:gd name="connsiteX19" fmla="*/ 29497 w 1632155"/>
                          <a:gd name="connsiteY19" fmla="*/ 2202426 h 3323303"/>
                          <a:gd name="connsiteX20" fmla="*/ 88490 w 1632155"/>
                          <a:gd name="connsiteY20" fmla="*/ 2241755 h 3323303"/>
                          <a:gd name="connsiteX21" fmla="*/ 127819 w 1632155"/>
                          <a:gd name="connsiteY21" fmla="*/ 2271251 h 3323303"/>
                          <a:gd name="connsiteX22" fmla="*/ 157316 w 1632155"/>
                          <a:gd name="connsiteY22" fmla="*/ 2290916 h 3323303"/>
                          <a:gd name="connsiteX23" fmla="*/ 186813 w 1632155"/>
                          <a:gd name="connsiteY23" fmla="*/ 2320413 h 3323303"/>
                          <a:gd name="connsiteX24" fmla="*/ 245807 w 1632155"/>
                          <a:gd name="connsiteY24" fmla="*/ 2359742 h 3323303"/>
                          <a:gd name="connsiteX25" fmla="*/ 294968 w 1632155"/>
                          <a:gd name="connsiteY25" fmla="*/ 2408903 h 3323303"/>
                          <a:gd name="connsiteX26" fmla="*/ 344129 w 1632155"/>
                          <a:gd name="connsiteY26" fmla="*/ 2458064 h 3323303"/>
                          <a:gd name="connsiteX27" fmla="*/ 383458 w 1632155"/>
                          <a:gd name="connsiteY27" fmla="*/ 2487561 h 3323303"/>
                          <a:gd name="connsiteX28" fmla="*/ 452284 w 1632155"/>
                          <a:gd name="connsiteY28" fmla="*/ 2536722 h 3323303"/>
                          <a:gd name="connsiteX29" fmla="*/ 481781 w 1632155"/>
                          <a:gd name="connsiteY29" fmla="*/ 2566219 h 3323303"/>
                          <a:gd name="connsiteX30" fmla="*/ 570271 w 1632155"/>
                          <a:gd name="connsiteY30" fmla="*/ 2615380 h 3323303"/>
                          <a:gd name="connsiteX31" fmla="*/ 668594 w 1632155"/>
                          <a:gd name="connsiteY31" fmla="*/ 2674374 h 3323303"/>
                          <a:gd name="connsiteX32" fmla="*/ 698090 w 1632155"/>
                          <a:gd name="connsiteY32" fmla="*/ 2684206 h 3323303"/>
                          <a:gd name="connsiteX33" fmla="*/ 737419 w 1632155"/>
                          <a:gd name="connsiteY33" fmla="*/ 2713703 h 3323303"/>
                          <a:gd name="connsiteX34" fmla="*/ 816078 w 1632155"/>
                          <a:gd name="connsiteY34" fmla="*/ 2753032 h 3323303"/>
                          <a:gd name="connsiteX35" fmla="*/ 845574 w 1632155"/>
                          <a:gd name="connsiteY35" fmla="*/ 2772697 h 3323303"/>
                          <a:gd name="connsiteX36" fmla="*/ 904568 w 1632155"/>
                          <a:gd name="connsiteY36" fmla="*/ 2821858 h 3323303"/>
                          <a:gd name="connsiteX37" fmla="*/ 934065 w 1632155"/>
                          <a:gd name="connsiteY37" fmla="*/ 2831690 h 3323303"/>
                          <a:gd name="connsiteX38" fmla="*/ 963561 w 1632155"/>
                          <a:gd name="connsiteY38" fmla="*/ 2861187 h 3323303"/>
                          <a:gd name="connsiteX39" fmla="*/ 1022555 w 1632155"/>
                          <a:gd name="connsiteY39" fmla="*/ 2900516 h 3323303"/>
                          <a:gd name="connsiteX40" fmla="*/ 1081548 w 1632155"/>
                          <a:gd name="connsiteY40" fmla="*/ 2959509 h 3323303"/>
                          <a:gd name="connsiteX41" fmla="*/ 1150374 w 1632155"/>
                          <a:gd name="connsiteY41" fmla="*/ 3008671 h 3323303"/>
                          <a:gd name="connsiteX42" fmla="*/ 1179871 w 1632155"/>
                          <a:gd name="connsiteY42" fmla="*/ 3028335 h 3323303"/>
                          <a:gd name="connsiteX43" fmla="*/ 1209368 w 1632155"/>
                          <a:gd name="connsiteY43" fmla="*/ 3057832 h 3323303"/>
                          <a:gd name="connsiteX44" fmla="*/ 1268361 w 1632155"/>
                          <a:gd name="connsiteY44" fmla="*/ 3097161 h 3323303"/>
                          <a:gd name="connsiteX45" fmla="*/ 1297858 w 1632155"/>
                          <a:gd name="connsiteY45" fmla="*/ 3116826 h 3323303"/>
                          <a:gd name="connsiteX46" fmla="*/ 1337187 w 1632155"/>
                          <a:gd name="connsiteY46" fmla="*/ 3136490 h 3323303"/>
                          <a:gd name="connsiteX47" fmla="*/ 1396181 w 1632155"/>
                          <a:gd name="connsiteY47" fmla="*/ 3175819 h 3323303"/>
                          <a:gd name="connsiteX48" fmla="*/ 1435510 w 1632155"/>
                          <a:gd name="connsiteY48" fmla="*/ 3195484 h 3323303"/>
                          <a:gd name="connsiteX49" fmla="*/ 1494503 w 1632155"/>
                          <a:gd name="connsiteY49" fmla="*/ 3234813 h 3323303"/>
                          <a:gd name="connsiteX50" fmla="*/ 1524000 w 1632155"/>
                          <a:gd name="connsiteY50" fmla="*/ 3254477 h 3323303"/>
                          <a:gd name="connsiteX51" fmla="*/ 1553497 w 1632155"/>
                          <a:gd name="connsiteY51" fmla="*/ 3264309 h 3323303"/>
                          <a:gd name="connsiteX52" fmla="*/ 1632155 w 1632155"/>
                          <a:gd name="connsiteY52" fmla="*/ 3323303 h 33233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</a:cxnLst>
                        <a:rect l="l" t="t" r="r" b="b"/>
                        <a:pathLst>
                          <a:path w="1632155" h="3323303">
                            <a:moveTo>
                              <a:pt x="353961" y="0"/>
                            </a:moveTo>
                            <a:cubicBezTo>
                              <a:pt x="337574" y="16387"/>
                              <a:pt x="323340" y="35256"/>
                              <a:pt x="304800" y="49161"/>
                            </a:cubicBezTo>
                            <a:cubicBezTo>
                              <a:pt x="296509" y="55379"/>
                              <a:pt x="284573" y="54358"/>
                              <a:pt x="275303" y="58993"/>
                            </a:cubicBezTo>
                            <a:cubicBezTo>
                              <a:pt x="264734" y="64278"/>
                              <a:pt x="255639" y="72103"/>
                              <a:pt x="245807" y="78658"/>
                            </a:cubicBezTo>
                            <a:cubicBezTo>
                              <a:pt x="220959" y="277424"/>
                              <a:pt x="251621" y="29228"/>
                              <a:pt x="226142" y="245806"/>
                            </a:cubicBezTo>
                            <a:cubicBezTo>
                              <a:pt x="215388" y="337216"/>
                              <a:pt x="227630" y="301824"/>
                              <a:pt x="196645" y="363793"/>
                            </a:cubicBezTo>
                            <a:cubicBezTo>
                              <a:pt x="193368" y="376903"/>
                              <a:pt x="190525" y="390129"/>
                              <a:pt x="186813" y="403122"/>
                            </a:cubicBezTo>
                            <a:cubicBezTo>
                              <a:pt x="183966" y="413087"/>
                              <a:pt x="179311" y="422520"/>
                              <a:pt x="176981" y="432619"/>
                            </a:cubicBezTo>
                            <a:cubicBezTo>
                              <a:pt x="169465" y="465186"/>
                              <a:pt x="167885" y="499234"/>
                              <a:pt x="157316" y="530942"/>
                            </a:cubicBezTo>
                            <a:cubicBezTo>
                              <a:pt x="154039" y="540774"/>
                              <a:pt x="152517" y="551379"/>
                              <a:pt x="147484" y="560439"/>
                            </a:cubicBezTo>
                            <a:cubicBezTo>
                              <a:pt x="136007" y="581099"/>
                              <a:pt x="108155" y="619432"/>
                              <a:pt x="108155" y="619432"/>
                            </a:cubicBezTo>
                            <a:cubicBezTo>
                              <a:pt x="100365" y="658382"/>
                              <a:pt x="82708" y="754768"/>
                              <a:pt x="68826" y="796413"/>
                            </a:cubicBezTo>
                            <a:lnTo>
                              <a:pt x="49161" y="855406"/>
                            </a:lnTo>
                            <a:lnTo>
                              <a:pt x="39329" y="884903"/>
                            </a:lnTo>
                            <a:cubicBezTo>
                              <a:pt x="36052" y="907845"/>
                              <a:pt x="33021" y="930824"/>
                              <a:pt x="29497" y="953729"/>
                            </a:cubicBezTo>
                            <a:cubicBezTo>
                              <a:pt x="26466" y="973433"/>
                              <a:pt x="21649" y="992885"/>
                              <a:pt x="19665" y="1012722"/>
                            </a:cubicBezTo>
                            <a:cubicBezTo>
                              <a:pt x="11811" y="1091261"/>
                              <a:pt x="0" y="1248697"/>
                              <a:pt x="0" y="1248697"/>
                            </a:cubicBezTo>
                            <a:cubicBezTo>
                              <a:pt x="3277" y="1537110"/>
                              <a:pt x="3696" y="1825569"/>
                              <a:pt x="9832" y="2113935"/>
                            </a:cubicBezTo>
                            <a:cubicBezTo>
                              <a:pt x="10256" y="2133866"/>
                              <a:pt x="15340" y="2153468"/>
                              <a:pt x="19665" y="2172929"/>
                            </a:cubicBezTo>
                            <a:cubicBezTo>
                              <a:pt x="21913" y="2183046"/>
                              <a:pt x="22168" y="2195097"/>
                              <a:pt x="29497" y="2202426"/>
                            </a:cubicBezTo>
                            <a:cubicBezTo>
                              <a:pt x="46208" y="2219138"/>
                              <a:pt x="69583" y="2227575"/>
                              <a:pt x="88490" y="2241755"/>
                            </a:cubicBezTo>
                            <a:cubicBezTo>
                              <a:pt x="101600" y="2251587"/>
                              <a:pt x="114484" y="2261726"/>
                              <a:pt x="127819" y="2271251"/>
                            </a:cubicBezTo>
                            <a:cubicBezTo>
                              <a:pt x="137435" y="2278119"/>
                              <a:pt x="148238" y="2283351"/>
                              <a:pt x="157316" y="2290916"/>
                            </a:cubicBezTo>
                            <a:cubicBezTo>
                              <a:pt x="167998" y="2299818"/>
                              <a:pt x="175837" y="2311876"/>
                              <a:pt x="186813" y="2320413"/>
                            </a:cubicBezTo>
                            <a:cubicBezTo>
                              <a:pt x="205469" y="2334923"/>
                              <a:pt x="245807" y="2359742"/>
                              <a:pt x="245807" y="2359742"/>
                            </a:cubicBezTo>
                            <a:cubicBezTo>
                              <a:pt x="285135" y="2418736"/>
                              <a:pt x="242529" y="2363020"/>
                              <a:pt x="294968" y="2408903"/>
                            </a:cubicBezTo>
                            <a:cubicBezTo>
                              <a:pt x="312409" y="2424164"/>
                              <a:pt x="326808" y="2442668"/>
                              <a:pt x="344129" y="2458064"/>
                            </a:cubicBezTo>
                            <a:cubicBezTo>
                              <a:pt x="356377" y="2468951"/>
                              <a:pt x="370123" y="2478036"/>
                              <a:pt x="383458" y="2487561"/>
                            </a:cubicBezTo>
                            <a:cubicBezTo>
                              <a:pt x="414578" y="2509790"/>
                              <a:pt x="420158" y="2509185"/>
                              <a:pt x="452284" y="2536722"/>
                            </a:cubicBezTo>
                            <a:cubicBezTo>
                              <a:pt x="462842" y="2545771"/>
                              <a:pt x="470805" y="2557682"/>
                              <a:pt x="481781" y="2566219"/>
                            </a:cubicBezTo>
                            <a:cubicBezTo>
                              <a:pt x="532494" y="2605663"/>
                              <a:pt x="525766" y="2600545"/>
                              <a:pt x="570271" y="2615380"/>
                            </a:cubicBezTo>
                            <a:cubicBezTo>
                              <a:pt x="612207" y="2643337"/>
                              <a:pt x="626269" y="2656234"/>
                              <a:pt x="668594" y="2674374"/>
                            </a:cubicBezTo>
                            <a:cubicBezTo>
                              <a:pt x="678120" y="2678457"/>
                              <a:pt x="688258" y="2680929"/>
                              <a:pt x="698090" y="2684206"/>
                            </a:cubicBezTo>
                            <a:cubicBezTo>
                              <a:pt x="711200" y="2694038"/>
                              <a:pt x="723264" y="2705446"/>
                              <a:pt x="737419" y="2713703"/>
                            </a:cubicBezTo>
                            <a:cubicBezTo>
                              <a:pt x="762740" y="2728474"/>
                              <a:pt x="791687" y="2736771"/>
                              <a:pt x="816078" y="2753032"/>
                            </a:cubicBezTo>
                            <a:cubicBezTo>
                              <a:pt x="825910" y="2759587"/>
                              <a:pt x="836496" y="2765132"/>
                              <a:pt x="845574" y="2772697"/>
                            </a:cubicBezTo>
                            <a:cubicBezTo>
                              <a:pt x="878187" y="2799875"/>
                              <a:pt x="867955" y="2803551"/>
                              <a:pt x="904568" y="2821858"/>
                            </a:cubicBezTo>
                            <a:cubicBezTo>
                              <a:pt x="913838" y="2826493"/>
                              <a:pt x="924233" y="2828413"/>
                              <a:pt x="934065" y="2831690"/>
                            </a:cubicBezTo>
                            <a:cubicBezTo>
                              <a:pt x="943897" y="2841522"/>
                              <a:pt x="952585" y="2852650"/>
                              <a:pt x="963561" y="2861187"/>
                            </a:cubicBezTo>
                            <a:cubicBezTo>
                              <a:pt x="982216" y="2875697"/>
                              <a:pt x="1005843" y="2883804"/>
                              <a:pt x="1022555" y="2900516"/>
                            </a:cubicBezTo>
                            <a:cubicBezTo>
                              <a:pt x="1042219" y="2920180"/>
                              <a:pt x="1058409" y="2944083"/>
                              <a:pt x="1081548" y="2959509"/>
                            </a:cubicBezTo>
                            <a:cubicBezTo>
                              <a:pt x="1151082" y="3005866"/>
                              <a:pt x="1064978" y="2947674"/>
                              <a:pt x="1150374" y="3008671"/>
                            </a:cubicBezTo>
                            <a:cubicBezTo>
                              <a:pt x="1159990" y="3015539"/>
                              <a:pt x="1170793" y="3020770"/>
                              <a:pt x="1179871" y="3028335"/>
                            </a:cubicBezTo>
                            <a:cubicBezTo>
                              <a:pt x="1190553" y="3037237"/>
                              <a:pt x="1198392" y="3049295"/>
                              <a:pt x="1209368" y="3057832"/>
                            </a:cubicBezTo>
                            <a:cubicBezTo>
                              <a:pt x="1228023" y="3072342"/>
                              <a:pt x="1248697" y="3084051"/>
                              <a:pt x="1268361" y="3097161"/>
                            </a:cubicBezTo>
                            <a:cubicBezTo>
                              <a:pt x="1278193" y="3103716"/>
                              <a:pt x="1287288" y="3111541"/>
                              <a:pt x="1297858" y="3116826"/>
                            </a:cubicBezTo>
                            <a:cubicBezTo>
                              <a:pt x="1310968" y="3123381"/>
                              <a:pt x="1324619" y="3128949"/>
                              <a:pt x="1337187" y="3136490"/>
                            </a:cubicBezTo>
                            <a:cubicBezTo>
                              <a:pt x="1357453" y="3148649"/>
                              <a:pt x="1375042" y="3165249"/>
                              <a:pt x="1396181" y="3175819"/>
                            </a:cubicBezTo>
                            <a:cubicBezTo>
                              <a:pt x="1409291" y="3182374"/>
                              <a:pt x="1422942" y="3187943"/>
                              <a:pt x="1435510" y="3195484"/>
                            </a:cubicBezTo>
                            <a:cubicBezTo>
                              <a:pt x="1455776" y="3207644"/>
                              <a:pt x="1474839" y="3221703"/>
                              <a:pt x="1494503" y="3234813"/>
                            </a:cubicBezTo>
                            <a:cubicBezTo>
                              <a:pt x="1504335" y="3241368"/>
                              <a:pt x="1512789" y="3250740"/>
                              <a:pt x="1524000" y="3254477"/>
                            </a:cubicBezTo>
                            <a:lnTo>
                              <a:pt x="1553497" y="3264309"/>
                            </a:lnTo>
                            <a:cubicBezTo>
                              <a:pt x="1620203" y="3308781"/>
                              <a:pt x="1595778" y="3286928"/>
                              <a:pt x="1632155" y="3323303"/>
                            </a:cubicBezTo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C3854FA-32FA-6D33-ADB4-65E3F6869E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t="51168"/>
            <a:stretch/>
          </p:blipFill>
          <p:spPr>
            <a:xfrm rot="1349616">
              <a:off x="232676" y="3796907"/>
              <a:ext cx="820685" cy="400752"/>
            </a:xfrm>
            <a:prstGeom prst="rect">
              <a:avLst/>
            </a:prstGeom>
          </p:spPr>
        </p:pic>
        <p:pic>
          <p:nvPicPr>
            <p:cNvPr id="26" name="Picture 25" descr="MapDescription automatically generated">
              <a:extLst>
                <a:ext uri="{FF2B5EF4-FFF2-40B4-BE49-F238E27FC236}">
                  <a16:creationId xmlns:a16="http://schemas.microsoft.com/office/drawing/2014/main" id="{A972E36B-97F5-576F-CEBE-F9D3AA30D029}"/>
                </a:ext>
              </a:extLst>
            </p:cNvPr>
            <p:cNvPicPr>
              <a:picLocks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6" t="3311" r="8549"/>
            <a:stretch/>
          </p:blipFill>
          <p:spPr bwMode="auto">
            <a:xfrm>
              <a:off x="9594901" y="1834660"/>
              <a:ext cx="2423621" cy="1798673"/>
            </a:xfrm>
            <a:prstGeom prst="rect">
              <a:avLst/>
            </a:prstGeom>
            <a:noFill/>
            <a:ln>
              <a:solidFill>
                <a:srgbClr val="0403FF"/>
              </a:solidFill>
            </a:ln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87B6E6-C48C-D72D-387B-7E4709ED3EA8}"/>
              </a:ext>
            </a:extLst>
          </p:cNvPr>
          <p:cNvCxnSpPr>
            <a:cxnSpLocks/>
          </p:cNvCxnSpPr>
          <p:nvPr/>
        </p:nvCxnSpPr>
        <p:spPr>
          <a:xfrm flipH="1">
            <a:off x="3475314" y="5246689"/>
            <a:ext cx="4842146" cy="22213"/>
          </a:xfrm>
          <a:prstGeom prst="line">
            <a:avLst/>
          </a:prstGeom>
          <a:ln w="31750">
            <a:solidFill>
              <a:srgbClr val="0403FF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21">
            <a:extLst>
              <a:ext uri="{FF2B5EF4-FFF2-40B4-BE49-F238E27FC236}">
                <a16:creationId xmlns:a16="http://schemas.microsoft.com/office/drawing/2014/main" id="{FCA03E23-2688-35A0-6433-FF34504F02E9}"/>
              </a:ext>
            </a:extLst>
          </p:cNvPr>
          <p:cNvSpPr txBox="1"/>
          <p:nvPr/>
        </p:nvSpPr>
        <p:spPr>
          <a:xfrm>
            <a:off x="2786561" y="3387416"/>
            <a:ext cx="663399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Roeland Van Malderen</a:t>
            </a:r>
            <a:r>
              <a:rPr lang="en-GB" sz="24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Ryan Stauffer</a:t>
            </a:r>
            <a:r>
              <a:rPr lang="en-GB" sz="24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</a:p>
          <a:p>
            <a:pPr algn="ctr">
              <a:spcBef>
                <a:spcPts val="1200"/>
              </a:spcBef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0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roeland.vanmalderen@meteo.be</a:t>
            </a:r>
          </a:p>
          <a:p>
            <a:pPr algn="ctr">
              <a:spcBef>
                <a:spcPts val="1200"/>
              </a:spcBef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0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ryan.m.stauffer@nasa.gov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B6EA48-A1E5-869B-DC93-CED290A788EF}"/>
              </a:ext>
            </a:extLst>
          </p:cNvPr>
          <p:cNvSpPr txBox="1"/>
          <p:nvPr/>
        </p:nvSpPr>
        <p:spPr>
          <a:xfrm>
            <a:off x="4509242" y="5343279"/>
            <a:ext cx="2578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 March 2024</a:t>
            </a: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3AEF46D7-1293-C66F-1B8B-2E8F17338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2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27"/>
    </mc:Choice>
    <mc:Fallback xmlns="">
      <p:transition spd="slow" advTm="27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Required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Metadata II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28.03.24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125B49-D953-AD15-52DA-C045FD73E06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994" t="37984" r="20204" b="45427"/>
          <a:stretch/>
        </p:blipFill>
        <p:spPr>
          <a:xfrm>
            <a:off x="3818022" y="736939"/>
            <a:ext cx="8144541" cy="11376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170FCE-D9BC-D4C0-0A07-D8E80C995C4E}"/>
              </a:ext>
            </a:extLst>
          </p:cNvPr>
          <p:cNvSpPr txBox="1"/>
          <p:nvPr/>
        </p:nvSpPr>
        <p:spPr>
          <a:xfrm>
            <a:off x="-3157" y="1074948"/>
            <a:ext cx="382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WMO/GAW #268 E-2-1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E545C3-E6B7-2F08-9697-60D90323117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1890" t="13953" r="11308"/>
          <a:stretch/>
        </p:blipFill>
        <p:spPr>
          <a:xfrm>
            <a:off x="8048217" y="2109274"/>
            <a:ext cx="3914346" cy="2836112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01503B16-634D-6F49-972D-6D9DE8C11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8" b="50775"/>
          <a:stretch/>
        </p:blipFill>
        <p:spPr bwMode="auto">
          <a:xfrm>
            <a:off x="804034" y="4172114"/>
            <a:ext cx="6257175" cy="16225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010AEE1-6D0B-36A9-099D-6ECB2DA2E8CA}"/>
              </a:ext>
            </a:extLst>
          </p:cNvPr>
          <p:cNvSpPr/>
          <p:nvPr/>
        </p:nvSpPr>
        <p:spPr>
          <a:xfrm>
            <a:off x="825300" y="5167421"/>
            <a:ext cx="5291966" cy="3080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F48BC6B-41C2-D4E6-9496-B35609B57E21}"/>
              </a:ext>
            </a:extLst>
          </p:cNvPr>
          <p:cNvCxnSpPr>
            <a:cxnSpLocks/>
          </p:cNvCxnSpPr>
          <p:nvPr/>
        </p:nvCxnSpPr>
        <p:spPr>
          <a:xfrm flipV="1">
            <a:off x="6066525" y="3934047"/>
            <a:ext cx="2035484" cy="125464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5043718-D46B-36C7-B44D-6A63A7346335}"/>
              </a:ext>
            </a:extLst>
          </p:cNvPr>
          <p:cNvSpPr txBox="1"/>
          <p:nvPr/>
        </p:nvSpPr>
        <p:spPr>
          <a:xfrm>
            <a:off x="70805" y="2200104"/>
            <a:ext cx="80312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en-US" sz="2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to 1.5 µA response time (sec)</a:t>
            </a: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Day of Flight 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not appear in </a:t>
            </a: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E-2-1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ozone partial pressure equation, but is a </a:t>
            </a:r>
            <a:r>
              <a:rPr lang="en-US" sz="20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data processing with the time response correction </a:t>
            </a:r>
            <a:r>
              <a:rPr lang="en-US" sz="2000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(Vömel et al., 2020; </a:t>
            </a:r>
            <a:r>
              <a:rPr lang="en-US" sz="2000" i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Tarasick</a:t>
            </a:r>
            <a:r>
              <a:rPr lang="en-US" sz="2000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2021, Smit et al., in prep.)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99B5E0-5392-3D59-B4AA-C7B52F760028}"/>
              </a:ext>
            </a:extLst>
          </p:cNvPr>
          <p:cNvSpPr txBox="1"/>
          <p:nvPr/>
        </p:nvSpPr>
        <p:spPr>
          <a:xfrm>
            <a:off x="7656006" y="4983377"/>
            <a:ext cx="4646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to 1.5 µA response time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See: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https://vimeo.com/502869920/2388d5c95a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EC5FE6CF-69CF-3C23-6C40-A8339E1217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926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50"/>
    </mc:Choice>
    <mc:Fallback xmlns="">
      <p:transition spd="slow" advTm="47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Essential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Metadata I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28.03.24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177C2D-E665-3DC3-4489-E92B7E77D000}"/>
              </a:ext>
            </a:extLst>
          </p:cNvPr>
          <p:cNvSpPr txBox="1"/>
          <p:nvPr/>
        </p:nvSpPr>
        <p:spPr>
          <a:xfrm>
            <a:off x="211165" y="1086031"/>
            <a:ext cx="79680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Background current (IB0 and IB1)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000" b="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Recall that </a:t>
            </a:r>
            <a:r>
              <a:rPr kumimoji="0" lang="en-US" sz="2000" b="1" i="1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IB background current used in processing</a:t>
            </a:r>
            <a:r>
              <a:rPr kumimoji="0" lang="en-US" sz="2000" b="0" i="1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kumimoji="0" lang="en-US" sz="20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Required metadata</a:t>
            </a:r>
            <a:r>
              <a:rPr kumimoji="0" lang="en-US" sz="2000" b="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000" b="1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Use IB1!</a:t>
            </a:r>
            <a:endParaRPr kumimoji="0" lang="en-US" sz="2000" b="0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IB0 and IB1 characterize the performance of the ECC cell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5">
            <a:extLst>
              <a:ext uri="{FF2B5EF4-FFF2-40B4-BE49-F238E27FC236}">
                <a16:creationId xmlns:a16="http://schemas.microsoft.com/office/drawing/2014/main" id="{4AF8B19A-AC2F-AD30-A3D6-58FD31C6D95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r="9083"/>
          <a:stretch/>
        </p:blipFill>
        <p:spPr>
          <a:xfrm>
            <a:off x="3997428" y="3672007"/>
            <a:ext cx="7968087" cy="25456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2B8CA1-8C04-6396-5165-FD47C8D1B58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1455" t="9337" r="17325" b="8838"/>
          <a:stretch/>
        </p:blipFill>
        <p:spPr>
          <a:xfrm>
            <a:off x="8580473" y="1081817"/>
            <a:ext cx="3391897" cy="25500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CBBFC6E-A1B7-4DD4-E34A-DF4FF600247F}"/>
              </a:ext>
            </a:extLst>
          </p:cNvPr>
          <p:cNvSpPr txBox="1"/>
          <p:nvPr/>
        </p:nvSpPr>
        <p:spPr>
          <a:xfrm>
            <a:off x="4401434" y="3997842"/>
            <a:ext cx="33891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Credit: A. Piters, KNMI</a:t>
            </a:r>
            <a:endParaRPr lang="en-US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B0C93D-2582-2144-2305-8C407406D64C}"/>
              </a:ext>
            </a:extLst>
          </p:cNvPr>
          <p:cNvSpPr txBox="1"/>
          <p:nvPr/>
        </p:nvSpPr>
        <p:spPr>
          <a:xfrm>
            <a:off x="3995581" y="2921490"/>
            <a:ext cx="4617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current measurement </a:t>
            </a:r>
            <a:r>
              <a:rPr lang="en-US" sz="18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https://vimeo.com/502869920/2388d5c95a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0580-04FD-AE14-A034-C8AC97AE7F0F}"/>
              </a:ext>
            </a:extLst>
          </p:cNvPr>
          <p:cNvSpPr txBox="1"/>
          <p:nvPr/>
        </p:nvSpPr>
        <p:spPr>
          <a:xfrm>
            <a:off x="219630" y="3567256"/>
            <a:ext cx="37129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stations found high background currents from sets of SPC ECCs in the ~38000 serial number range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from Paramaribo shown (</a:t>
            </a:r>
            <a:r>
              <a:rPr lang="en-US" sz="20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dots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60A12A-4B29-1A9B-A7C5-79B236EC4F74}"/>
              </a:ext>
            </a:extLst>
          </p:cNvPr>
          <p:cNvSpPr/>
          <p:nvPr/>
        </p:nvSpPr>
        <p:spPr>
          <a:xfrm>
            <a:off x="9207795" y="3997842"/>
            <a:ext cx="2083982" cy="14991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076D2CE7-2902-2C3D-3439-04DD147EC0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713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41"/>
    </mc:Choice>
    <mc:Fallback xmlns="">
      <p:transition spd="slow" advTm="71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Chart, scatter chart&#10;&#10;Description automatically generated">
            <a:extLst>
              <a:ext uri="{FF2B5EF4-FFF2-40B4-BE49-F238E27FC236}">
                <a16:creationId xmlns:a16="http://schemas.microsoft.com/office/drawing/2014/main" id="{5E58C345-9DD0-9A00-512E-2FE605320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4143" y="3098157"/>
            <a:ext cx="6652326" cy="33261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Essential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Metadata II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28.03.24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177C2D-E665-3DC3-4489-E92B7E77D000}"/>
              </a:ext>
            </a:extLst>
          </p:cNvPr>
          <p:cNvSpPr txBox="1"/>
          <p:nvPr/>
        </p:nvSpPr>
        <p:spPr>
          <a:xfrm>
            <a:off x="215531" y="933468"/>
            <a:ext cx="11812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or # identifier for Sensing Solution Type (SST) 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useful for tracking any ECC performance changes related to SST batch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17175456-A12C-D52E-F394-F0CF0D71E9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6" b="52902"/>
          <a:stretch/>
        </p:blipFill>
        <p:spPr bwMode="auto">
          <a:xfrm>
            <a:off x="5814920" y="1535426"/>
            <a:ext cx="5727774" cy="14936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1BFDCD-073F-5AF1-F2B4-351781B8FEDD}"/>
              </a:ext>
            </a:extLst>
          </p:cNvPr>
          <p:cNvSpPr/>
          <p:nvPr/>
        </p:nvSpPr>
        <p:spPr>
          <a:xfrm>
            <a:off x="5806833" y="2420044"/>
            <a:ext cx="5140191" cy="3379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A32F22-71AD-D636-776C-458A901894A6}"/>
              </a:ext>
            </a:extLst>
          </p:cNvPr>
          <p:cNvSpPr txBox="1"/>
          <p:nvPr/>
        </p:nvSpPr>
        <p:spPr>
          <a:xfrm>
            <a:off x="215531" y="4253406"/>
            <a:ext cx="5108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Lindenberg use SST identifier to investigate a recent high bias in ECC ozone at their station 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DD4665-517B-7A40-D77F-1A00D8F0E846}"/>
              </a:ext>
            </a:extLst>
          </p:cNvPr>
          <p:cNvSpPr txBox="1"/>
          <p:nvPr/>
        </p:nvSpPr>
        <p:spPr>
          <a:xfrm>
            <a:off x="5549960" y="3536688"/>
            <a:ext cx="33891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Credit: P. Oelsner, DWD</a:t>
            </a:r>
            <a:endParaRPr lang="en-US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7D1CEA-C5D6-5503-02D2-7F7BD7E86CEB}"/>
              </a:ext>
            </a:extLst>
          </p:cNvPr>
          <p:cNvSpPr txBox="1"/>
          <p:nvPr/>
        </p:nvSpPr>
        <p:spPr>
          <a:xfrm>
            <a:off x="215531" y="2169141"/>
            <a:ext cx="51056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de-DE" alt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Careful preparation of ECC sensing solutions is critical to ozone data quality. </a:t>
            </a:r>
            <a:r>
              <a:rPr lang="de-DE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Webinar #2 Sensing Solutions: Requirements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AC370FFE-5007-9397-E7D0-DBC741351E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94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52"/>
    </mc:Choice>
    <mc:Fallback xmlns="">
      <p:transition spd="slow" advTm="64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7992C77-F5EB-D706-CFBB-7768EE42C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793" y="3770841"/>
            <a:ext cx="6404113" cy="28151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Essential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Metadata III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28.03.24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177C2D-E665-3DC3-4489-E92B7E77D000}"/>
              </a:ext>
            </a:extLst>
          </p:cNvPr>
          <p:cNvSpPr txBox="1"/>
          <p:nvPr/>
        </p:nvSpPr>
        <p:spPr>
          <a:xfrm>
            <a:off x="219629" y="717951"/>
            <a:ext cx="11794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ECC Serial Number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either 6AXXXXX for SPC or 1/2ZXXXXX for EN-SCI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9779A4FB-EB86-4347-FEED-1469D3398E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66"/>
          <a:stretch/>
        </p:blipFill>
        <p:spPr bwMode="auto">
          <a:xfrm>
            <a:off x="219628" y="1248890"/>
            <a:ext cx="5190459" cy="218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E9BEB4B-60FD-F360-77E3-6B7EB0835E84}"/>
              </a:ext>
            </a:extLst>
          </p:cNvPr>
          <p:cNvSpPr/>
          <p:nvPr/>
        </p:nvSpPr>
        <p:spPr>
          <a:xfrm>
            <a:off x="223283" y="2285999"/>
            <a:ext cx="2828261" cy="2977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CC35266-C62E-83E3-624B-0A0F6F4FED6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603" t="37681" r="48642" b="28696"/>
          <a:stretch/>
        </p:blipFill>
        <p:spPr>
          <a:xfrm>
            <a:off x="5564793" y="1083365"/>
            <a:ext cx="6091616" cy="2574235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E163426D-3657-17AB-CA40-80CF3FAADD19}"/>
              </a:ext>
            </a:extLst>
          </p:cNvPr>
          <p:cNvSpPr/>
          <p:nvPr/>
        </p:nvSpPr>
        <p:spPr>
          <a:xfrm>
            <a:off x="9233452" y="2097157"/>
            <a:ext cx="278296" cy="516834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240A087-B148-D650-A7C4-0D064D71A868}"/>
              </a:ext>
            </a:extLst>
          </p:cNvPr>
          <p:cNvSpPr/>
          <p:nvPr/>
        </p:nvSpPr>
        <p:spPr>
          <a:xfrm>
            <a:off x="9259956" y="4429193"/>
            <a:ext cx="361122" cy="818667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6A47485-1002-4006-078C-34F6012A7B9A}"/>
              </a:ext>
            </a:extLst>
          </p:cNvPr>
          <p:cNvSpPr/>
          <p:nvPr/>
        </p:nvSpPr>
        <p:spPr>
          <a:xfrm>
            <a:off x="9432235" y="1719469"/>
            <a:ext cx="1878495" cy="57646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1111C53-CE1C-521C-E430-B631B1D56B6F}"/>
              </a:ext>
            </a:extLst>
          </p:cNvPr>
          <p:cNvSpPr/>
          <p:nvPr/>
        </p:nvSpPr>
        <p:spPr>
          <a:xfrm>
            <a:off x="9511748" y="4902613"/>
            <a:ext cx="1878495" cy="116025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413F42-BFF4-2ADF-5D0C-5BB4B839AD70}"/>
              </a:ext>
            </a:extLst>
          </p:cNvPr>
          <p:cNvSpPr txBox="1"/>
          <p:nvPr/>
        </p:nvSpPr>
        <p:spPr>
          <a:xfrm>
            <a:off x="184463" y="3540183"/>
            <a:ext cx="53803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0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Extremely Important*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assessing ECC production quality and performance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Nakano and </a:t>
            </a:r>
            <a:r>
              <a:rPr lang="en-US" sz="20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Morofuji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(2022; </a:t>
            </a:r>
            <a:r>
              <a:rPr lang="en-US" sz="20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EGUsphere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show changes to EN-SCI stratospheric pump efficiencies (top). This effect may contribute to the EN-SCI “Dropoff” low bias (Stauffer et al., 2022; bottom), as the serial numbers are correlated 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7D9A5200-1E1D-9188-C49D-699C00B4CC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586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31"/>
    </mc:Choice>
    <mc:Fallback xmlns="">
      <p:transition spd="slow" advTm="77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C8FC2FD9-48E7-39B0-6320-216D7D487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547" y="740730"/>
            <a:ext cx="5024237" cy="27788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Desirable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Metadata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28.03.24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8F9175-081B-44FC-7F04-EA66DAEB59A1}"/>
              </a:ext>
            </a:extLst>
          </p:cNvPr>
          <p:cNvSpPr txBox="1"/>
          <p:nvPr/>
        </p:nvSpPr>
        <p:spPr>
          <a:xfrm>
            <a:off x="1" y="3464437"/>
            <a:ext cx="1219199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Applicable: 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Sonde Heater (Y/N? and Type)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primarily at very cold locations and the tropics (cold upper troposphere) where </a:t>
            </a:r>
            <a:r>
              <a:rPr lang="en-US" sz="2400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freezing of ECC solutions are a common concern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Types: Passive (water can, other thermal materials) and Active (electric and thermostat heaters). </a:t>
            </a:r>
            <a:r>
              <a:rPr lang="en-US" sz="24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Webinar #2 “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 In-Flight Pump Temperatures”</a:t>
            </a:r>
            <a:endParaRPr lang="en-US" sz="2400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Recall </a:t>
            </a:r>
            <a:r>
              <a:rPr lang="en-US" sz="24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Webinar #5</a:t>
            </a:r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importance of </a:t>
            </a:r>
            <a:r>
              <a:rPr lang="en-US" sz="24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 Temperature Data Quality Indicator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59601A-4247-84F4-1A2E-18EA5A66E109}"/>
              </a:ext>
            </a:extLst>
          </p:cNvPr>
          <p:cNvSpPr txBox="1"/>
          <p:nvPr/>
        </p:nvSpPr>
        <p:spPr>
          <a:xfrm>
            <a:off x="142511" y="904461"/>
            <a:ext cx="69006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 Recovered ECCs: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Date of Previous Launch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Characterize the performance of recovered and refurbished ECCs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GAW #268 </a:t>
            </a:r>
            <a:r>
              <a:rPr lang="en-US" sz="24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4.2.3: “SOP for Re-Use of Recovered Sondes</a:t>
            </a:r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en-US" sz="24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3C71AAF3-7E59-F5D8-E1AF-CEA61B3C52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905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95"/>
    </mc:Choice>
    <mc:Fallback xmlns="">
      <p:transition spd="slow" advTm="72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-up of a camera lens&#10;&#10;Description automatically generated with medium confidence">
            <a:extLst>
              <a:ext uri="{FF2B5EF4-FFF2-40B4-BE49-F238E27FC236}">
                <a16:creationId xmlns:a16="http://schemas.microsoft.com/office/drawing/2014/main" id="{EEC57BBD-B924-DF5F-F410-9570F2622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871" y="2013764"/>
            <a:ext cx="4395926" cy="4395926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Obsolete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Metadata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28.03.24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A560F8-5BAC-AF2E-4B0C-6EDF38B61A0C}"/>
              </a:ext>
            </a:extLst>
          </p:cNvPr>
          <p:cNvSpPr txBox="1"/>
          <p:nvPr/>
        </p:nvSpPr>
        <p:spPr>
          <a:xfrm>
            <a:off x="219629" y="795172"/>
            <a:ext cx="115420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IB2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now considered Obsolete Metadata and is replaced by “</a:t>
            </a:r>
            <a:r>
              <a:rPr kumimoji="0" lang="en-US" sz="2000" b="1" i="1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IB background current used in processing.” </a:t>
            </a:r>
            <a:r>
              <a:rPr kumimoji="0" lang="en-US" sz="2000" b="1" i="1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Use IB1</a:t>
            </a:r>
            <a:r>
              <a:rPr kumimoji="0" lang="en-US" sz="2000" b="1" i="1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1" i="1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000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Inconsistencies in timing and the quality of ozone filters at stations led to the elimination of IB2 in ASOPOS 2.0 SOPs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2007A6-FDAC-FA5B-32BC-EB2A275828FD}"/>
              </a:ext>
            </a:extLst>
          </p:cNvPr>
          <p:cNvSpPr txBox="1"/>
          <p:nvPr/>
        </p:nvSpPr>
        <p:spPr>
          <a:xfrm>
            <a:off x="219628" y="3308228"/>
            <a:ext cx="69254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ozone destruction filter used for IB2 just prior to launch. </a:t>
            </a: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recommended for pre-launch! </a:t>
            </a: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2000" b="1" i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Zero ozone air/filtered air </a:t>
            </a:r>
            <a:r>
              <a:rPr lang="en-US" sz="2000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should not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be given to the ECC after IB1 measurement. See </a:t>
            </a: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Webinar #3 on SOPs</a:t>
            </a:r>
            <a:endParaRPr lang="en-US" sz="2000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A84C63E8-E953-96FB-D6CA-B63AA62522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857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98"/>
    </mc:Choice>
    <mc:Fallback xmlns="">
      <p:transition spd="slow" advTm="35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Metadata in Practice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28.03.24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9629" y="640350"/>
            <a:ext cx="1154205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Table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B-3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of metadata fields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 Annex B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Radiosonde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software 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should be aligned with this table </a:t>
            </a:r>
            <a:r>
              <a:rPr kumimoji="0" lang="en-US" sz="20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(see next slides)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Metadata content in the ozonesonde </a:t>
            </a: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archives</a:t>
            </a: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(WOUDC, NDACC, SHADOZ, NOAA) should be consistent with this table </a:t>
            </a:r>
            <a:r>
              <a:rPr lang="en-US" sz="2000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(more news on this in the coming months)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2000" i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ASOPOS will provide an updated (meta)data template, with explanatory description, for the </a:t>
            </a: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missing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metadata fields (e.g. total ozone normalization factors), as a </a:t>
            </a:r>
            <a:r>
              <a:rPr lang="en-US" sz="20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supplement</a:t>
            </a: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Annex B</a:t>
            </a:r>
            <a:endParaRPr lang="en-US" sz="2000" i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2000" i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only uniformity in </a:t>
            </a:r>
            <a:r>
              <a:rPr lang="en-US" sz="2000" i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amount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reported metadata fields, but also in their </a:t>
            </a:r>
            <a:r>
              <a:rPr lang="en-US" sz="20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meaning</a:t>
            </a: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8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en-US" sz="20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en-US" sz="20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eaning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metadata</a:t>
            </a:r>
            <a:r>
              <a:rPr kumimoji="0" lang="en-US" sz="20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fields are well 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defined</a:t>
            </a:r>
            <a:r>
              <a:rPr kumimoji="0" lang="en-US" sz="20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/described, with suggested naming convention</a:t>
            </a:r>
          </a:p>
          <a:p>
            <a:pPr marL="800100" lvl="1" indent="-342900"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endParaRPr kumimoji="0" lang="en-US" sz="800" i="0" u="none" strike="noStrike" kern="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en-US" sz="20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use </a:t>
            </a: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missing value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definition of B-3 (pages 129-130 of the report)</a:t>
            </a:r>
            <a:r>
              <a:rPr kumimoji="0" lang="en-US" sz="20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i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kumimoji="0" lang="en-US" sz="200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Annex B metadata fields for each sounding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</a:t>
            </a:r>
            <a:r>
              <a:rPr kumimoji="0" lang="en-US" sz="2000" i="0" u="sng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MINIMUM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required + essential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” metadata fields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F6DA2C8F-7991-2484-B039-109A7E829C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386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52"/>
    </mc:Choice>
    <mc:Fallback xmlns="">
      <p:transition spd="slow" advTm="67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Metadata in Practice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28.03.24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9629" y="640350"/>
            <a:ext cx="1154205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Metadata &amp; Processing</a:t>
            </a:r>
            <a:endParaRPr kumimoji="0" lang="en-US" sz="2400" b="1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of </a:t>
            </a:r>
            <a:r>
              <a:rPr lang="en-US" sz="20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“Configuration File”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8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Contains</a:t>
            </a:r>
            <a:r>
              <a:rPr kumimoji="0" lang="en-US" sz="20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metadata fields that are 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invariable</a:t>
            </a:r>
            <a:r>
              <a:rPr kumimoji="0" lang="en-US" sz="20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over several soundings </a:t>
            </a:r>
            <a:r>
              <a:rPr kumimoji="0" lang="en-US" sz="200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(e.g. background correction method, sensing solution recipe, source of zero air, ECC </a:t>
            </a:r>
            <a:r>
              <a:rPr kumimoji="0" lang="en-US" sz="200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sonde</a:t>
            </a:r>
            <a:r>
              <a:rPr kumimoji="0" lang="en-US" sz="200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/RS manufacturer, processing software and version, </a:t>
            </a:r>
            <a:r>
              <a:rPr kumimoji="0" lang="en-US" sz="200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sonde</a:t>
            </a:r>
            <a:r>
              <a:rPr kumimoji="0" lang="en-US" sz="200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heater, etc.)</a:t>
            </a:r>
          </a:p>
          <a:p>
            <a:pPr marL="800100" lvl="1" indent="-342900"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endParaRPr kumimoji="0" lang="en-US" sz="800" i="1" u="none" strike="noStrike" kern="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Minimizes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typing in of metadata values by the </a:t>
            </a:r>
            <a:r>
              <a:rPr lang="en-US" sz="20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ozonesounding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operator</a:t>
            </a:r>
          </a:p>
          <a:p>
            <a:pPr lvl="1">
              <a:buClr>
                <a:srgbClr val="002060"/>
              </a:buClr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of </a:t>
            </a:r>
            <a:r>
              <a:rPr lang="en-US" sz="20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“Consistent or RS-Supplied Processing”</a:t>
            </a:r>
          </a:p>
          <a:p>
            <a:pPr marL="342900" lvl="0" indent="-342900">
              <a:buClr>
                <a:srgbClr val="002060"/>
              </a:buClr>
              <a:buFont typeface="Wingdings" panose="05000000000000000000" pitchFamily="2" charset="2"/>
              <a:buChar char="q"/>
              <a:defRPr/>
            </a:pPr>
            <a:endParaRPr lang="en-US" sz="8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networks (SHADOZ, NOAA) do a </a:t>
            </a:r>
            <a:r>
              <a:rPr lang="en-US" sz="2000" b="1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consistent processing </a:t>
            </a:r>
            <a:r>
              <a:rPr lang="en-US" sz="2000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several stations with a common software package (e.g., </a:t>
            </a:r>
            <a:r>
              <a:rPr lang="en-US" sz="20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SkySonde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800100" lvl="1" indent="-342900"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endParaRPr lang="en-US" sz="8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RS </a:t>
            </a: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manufacturer software packages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align with the metadata implementation and data </a:t>
            </a:r>
            <a:r>
              <a:rPr lang="en-US" sz="20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processing+formatting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WMO GAW No. 268, individual stations might rely on those software for their (meta)data provision  </a:t>
            </a:r>
          </a:p>
          <a:p>
            <a:pPr marL="800100" lvl="1" indent="-342900"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endParaRPr lang="en-US" sz="8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 manufacturer-supplied processing might be helpful for </a:t>
            </a: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near-real time data provision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(e.g. upload to (European/AURA) Validation Data Centers, CAMS validation, etc.).</a:t>
            </a:r>
            <a:endParaRPr kumimoji="0" lang="en-US" sz="2000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9AF6BFE8-8CD6-6E1A-4033-4918BBC26A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280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81"/>
    </mc:Choice>
    <mc:Fallback xmlns="">
      <p:transition spd="slow" advTm="95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Metadata Entry in Sounding Software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28.03.24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EF1A47-0491-ACC7-664D-2F6F41BB2149}"/>
              </a:ext>
            </a:extLst>
          </p:cNvPr>
          <p:cNvSpPr txBox="1"/>
          <p:nvPr/>
        </p:nvSpPr>
        <p:spPr>
          <a:xfrm>
            <a:off x="51680" y="746742"/>
            <a:ext cx="11710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Example screenshots from software provider metadata entry shown below. Current software packages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currently do not capture all metadata fields specified in WMO/GAW #268 Annex B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ED4018E-07A3-19F0-18E6-F11E3C3F35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88560" y="1961033"/>
            <a:ext cx="4334526" cy="43589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CB33D1E-B3F7-826A-BE29-79D7F9C89880}"/>
              </a:ext>
            </a:extLst>
          </p:cNvPr>
          <p:cNvSpPr txBox="1"/>
          <p:nvPr/>
        </p:nvSpPr>
        <p:spPr>
          <a:xfrm>
            <a:off x="8093074" y="1607576"/>
            <a:ext cx="3525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NOAA </a:t>
            </a:r>
            <a:r>
              <a:rPr lang="en-US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SkySonde</a:t>
            </a:r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BDFADF-BE24-EDF2-80E4-7845B6E06F85}"/>
              </a:ext>
            </a:extLst>
          </p:cNvPr>
          <p:cNvSpPr txBox="1"/>
          <p:nvPr/>
        </p:nvSpPr>
        <p:spPr>
          <a:xfrm>
            <a:off x="51680" y="1840354"/>
            <a:ext cx="74880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ASOPOS 2.0 has contacted providers about implementation of GAW #268 metadata recommendations.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Stay tuned!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6CBB4DE-DA4E-DE15-E7AF-06E116B4C72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45218" b="8236"/>
          <a:stretch/>
        </p:blipFill>
        <p:spPr>
          <a:xfrm>
            <a:off x="1601007" y="2584548"/>
            <a:ext cx="3964501" cy="37354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02FECF8-94AB-C619-B2AB-AE28D65354F4}"/>
              </a:ext>
            </a:extLst>
          </p:cNvPr>
          <p:cNvSpPr txBox="1"/>
          <p:nvPr/>
        </p:nvSpPr>
        <p:spPr>
          <a:xfrm>
            <a:off x="3368467" y="4854052"/>
            <a:ext cx="2094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Vaisala MW41</a:t>
            </a:r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438EAACD-1F87-1100-9681-8ED9158850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48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06"/>
    </mc:Choice>
    <mc:Fallback xmlns="">
      <p:transition spd="slow" advTm="44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Key Points/Summary 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28.03.24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711FE8-0F4C-4B5E-8D76-150B39ED834C}"/>
              </a:ext>
            </a:extLst>
          </p:cNvPr>
          <p:cNvSpPr txBox="1"/>
          <p:nvPr/>
        </p:nvSpPr>
        <p:spPr>
          <a:xfrm>
            <a:off x="235907" y="916795"/>
            <a:ext cx="8126929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Metadata are captured and recorded to calculate ECC ozone measurements, and characterize the performance and attributes of individual ECC sensors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Categories defined by ASOPOS 2.0 WMO/GAW #268: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Metadata, without which ozone partial pressure calculation and reprocessing is </a:t>
            </a: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impossible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Metadata, used to understand the performance of the ECC and its preparation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Desirable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Metadata, which are useful to understand </a:t>
            </a:r>
            <a:r>
              <a:rPr lang="en-US" sz="2000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aspects of the ECC measurement and conditions</a:t>
            </a:r>
          </a:p>
          <a:p>
            <a:pPr marL="914400" lvl="1" indent="-457200">
              <a:buFont typeface="+mj-lt"/>
              <a:buAutoNum type="arabicPeriod"/>
              <a:defRPr/>
            </a:pPr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Obsolete Metadata such as IB2 are no longer of use for ECC measurements and data processing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3EF9377-AEBC-7777-EC3D-774F8FB43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836" y="1151883"/>
            <a:ext cx="3664120" cy="478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C7C1B0B7-7EF5-65E1-A7FB-CBFA485E13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594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47"/>
    </mc:Choice>
    <mc:Fallback xmlns="">
      <p:transition spd="slow" advTm="67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Preamble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6701" y="6472763"/>
            <a:ext cx="2743200" cy="365125"/>
          </a:xfrm>
        </p:spPr>
        <p:txBody>
          <a:bodyPr/>
          <a:lstStyle/>
          <a:p>
            <a:fld id="{F44B3E92-48C1-A940-8C74-EA7B9B17D248}" type="datetime1">
              <a:rPr lang="de-DE" sz="2000" smtClean="0">
                <a:latin typeface="Arial" panose="020B0604020202020204" pitchFamily="34" charset="0"/>
                <a:cs typeface="Arial" panose="020B0604020202020204" pitchFamily="34" charset="0"/>
              </a:rPr>
              <a:t>28.03.24</a:t>
            </a:fld>
            <a:endParaRPr lang="x-non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04070" y="6467539"/>
            <a:ext cx="387929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35363" y="763653"/>
            <a:ext cx="6013015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x-non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ASOPOS 2.0 Report builds on the earlier </a:t>
            </a:r>
            <a:r>
              <a:rPr lang="x-none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ASOPOS 1.0 </a:t>
            </a:r>
            <a:r>
              <a:rPr lang="x-non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(GAW Report No. 201, 2014)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metadata was only slightly treated in the previous report within the context of the (new)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ozonesonde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format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x-none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Metadata has a prominent role in WMO GAW 268,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Annex B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entirely devoted to it.</a:t>
            </a:r>
            <a:r>
              <a:rPr lang="x-non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Annex lists and defines/describes the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ozonesonde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metadata. </a:t>
            </a:r>
            <a:endParaRPr lang="x-none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this Webinar, we will not go through the list of metadata fields, but focus on the importance of digitally archiving (which) metadata, and how this could be implemented in practice.   </a:t>
            </a:r>
            <a:endParaRPr lang="x-none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E4A7E35-394C-2D5D-A602-534B7A598671}"/>
              </a:ext>
            </a:extLst>
          </p:cNvPr>
          <p:cNvGrpSpPr>
            <a:grpSpLocks noChangeAspect="1"/>
          </p:cNvGrpSpPr>
          <p:nvPr/>
        </p:nvGrpSpPr>
        <p:grpSpPr>
          <a:xfrm>
            <a:off x="364993" y="750197"/>
            <a:ext cx="4165451" cy="5357606"/>
            <a:chOff x="8363885" y="614309"/>
            <a:chExt cx="3108536" cy="36496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FE18B98-B85B-3FB7-7578-103B971BE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63885" y="614309"/>
              <a:ext cx="3006207" cy="36496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3C11629-4496-D8EE-817A-70888EBEACED}"/>
                </a:ext>
              </a:extLst>
            </p:cNvPr>
            <p:cNvSpPr txBox="1"/>
            <p:nvPr/>
          </p:nvSpPr>
          <p:spPr>
            <a:xfrm rot="20191387">
              <a:off x="8499964" y="1177017"/>
              <a:ext cx="2972457" cy="307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Available at </a:t>
              </a:r>
              <a:r>
                <a:rPr lang="en-GB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https://</a:t>
              </a:r>
              <a:r>
                <a:rPr lang="en-GB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library.wmo.int</a:t>
              </a:r>
              <a:endParaRPr lang="x-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D7DBC03-DD21-E6A8-0640-D7E25A682261}"/>
                </a:ext>
              </a:extLst>
            </p:cNvPr>
            <p:cNvSpPr txBox="1"/>
            <p:nvPr/>
          </p:nvSpPr>
          <p:spPr>
            <a:xfrm>
              <a:off x="9262463" y="3115322"/>
              <a:ext cx="1852564" cy="281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1600" b="1" dirty="0">
                  <a:solidFill>
                    <a:srgbClr val="0020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GAW-Report No. 268</a:t>
              </a:r>
            </a:p>
          </p:txBody>
        </p:sp>
      </p:grp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2C0262D3-550B-0A8A-8192-DB46E6535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4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28"/>
    </mc:Choice>
    <mc:Fallback xmlns="">
      <p:transition spd="slow" advTm="84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Key Points/Summary 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28.03.24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99ED2D-53BB-76B4-3354-0B6EC691D1A0}"/>
              </a:ext>
            </a:extLst>
          </p:cNvPr>
          <p:cNvSpPr txBox="1"/>
          <p:nvPr/>
        </p:nvSpPr>
        <p:spPr>
          <a:xfrm>
            <a:off x="235907" y="674740"/>
            <a:ext cx="812692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Metadata can be used to formulate </a:t>
            </a: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Quality Indicators (see Webinar #5)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track the performance of individual ECCs, and any changes to long-term records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Metadata are captured in RS-provided sounding software and hand-written notes. </a:t>
            </a: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 records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all metadata must be kept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 software currently </a:t>
            </a: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not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capture all Metadata specified in Annex B. Stay tuned for updates from ASOPOS 2.0 and the manufacturers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Stations should strive to archive as much Metadata as feasible  from Annex B (minimum: </a:t>
            </a: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 + essential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so that future reprocessing is enabled and ECC performance is well-quantified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tuned for updates of the </a:t>
            </a: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(meta)data content and format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archives (WOUDC, NDACC, etc.)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29382168-366B-8A08-4E07-EA5207427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457" y="1084518"/>
            <a:ext cx="3931910" cy="475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BEB2483E-8C37-81DA-6F6E-C667B88A0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457" y="5913521"/>
            <a:ext cx="2205533" cy="37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45AE2E64-E2A5-EBCE-17F8-31B312B0E3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538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89"/>
    </mc:Choice>
    <mc:Fallback xmlns="">
      <p:transition spd="slow" advTm="87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-8286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Select References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28.03.24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A7EB79-9F1B-23EB-410E-A469B55262FE}"/>
              </a:ext>
            </a:extLst>
          </p:cNvPr>
          <p:cNvSpPr txBox="1"/>
          <p:nvPr/>
        </p:nvSpPr>
        <p:spPr>
          <a:xfrm>
            <a:off x="219629" y="640350"/>
            <a:ext cx="11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8515F9-46EE-9CD5-2A31-B2147F44FAC3}"/>
              </a:ext>
            </a:extLst>
          </p:cNvPr>
          <p:cNvSpPr txBox="1"/>
          <p:nvPr/>
        </p:nvSpPr>
        <p:spPr>
          <a:xfrm>
            <a:off x="219629" y="622415"/>
            <a:ext cx="1169445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Smit, H. &amp; A. M. Thompson, and the ASOPOS 2.0 Panel, “Ozonesonde Measurement Principles and Best Operational Practices”, GAW Report #268, 2021: </a:t>
            </a: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https://tinyurl.com/4ysxpk9m</a:t>
            </a:r>
            <a:endParaRPr lang="en-US" sz="20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14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Nakano, T., &amp; T. </a:t>
            </a:r>
            <a:r>
              <a:rPr lang="en-US" sz="20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Morofuji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“Development of an automated pump efficiency measuring system for ozonesonde utilizing the airbag type flowmeter”, </a:t>
            </a:r>
            <a:r>
              <a:rPr lang="en-US" sz="20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EGUsphere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2022 [preprint]: </a:t>
            </a: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https://tinyurl.com/3h6sznfk</a:t>
            </a: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14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Stauffer, R. M., et al., “An Examination of the Recent Stability of Ozonesonde Global Network Data”, ESS, 2022: </a:t>
            </a: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https://tinyurl.com/2t8mx4m8</a:t>
            </a: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14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  <a:defRPr/>
            </a:pPr>
            <a:r>
              <a:rPr lang="en-US" sz="20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Tarasick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D. W., et al., “Improving ECC </a:t>
            </a:r>
            <a:r>
              <a:rPr lang="en-US" sz="20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Ozonesonde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Quality: Assessment of Current Methods and Outstanding Issues”, Earth Space Sci., 2021: </a:t>
            </a: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https://tinyurl.com/bdh5ysys</a:t>
            </a: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14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Vömel, H., et al., “A New Method to Correct the Electrochemical Concentration Cell (ECC) Ozonesonde Time Response and its Implications for “Background Current” and Pump Efficiency”, Atmos. Meas. Tech., 2020: </a:t>
            </a: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https://tinyurl.com/4r2d64vc</a:t>
            </a: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14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NIWA, “Standard Operating Procedure for Ozonesonde Preparation”, </a:t>
            </a:r>
            <a:r>
              <a:rPr lang="en-US" sz="2000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Vimeo Video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https://tinyurl.com/mskyrewe</a:t>
            </a: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539DCB4B-0F36-E69D-AB88-B4D33A3AC3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007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8"/>
    </mc:Choice>
    <mc:Fallback xmlns="">
      <p:transition spd="slow" advTm="9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0" y="4486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Closing Remarks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3979"/>
            <a:ext cx="2743200" cy="365125"/>
          </a:xfrm>
        </p:spPr>
        <p:txBody>
          <a:bodyPr/>
          <a:lstStyle/>
          <a:p>
            <a:fld id="{015D31BB-C926-7A4C-B3DF-93667C15705A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28.03.24</a:t>
            </a:fld>
            <a:endParaRPr lang="x-none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612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C20CA0D-A5D1-CF9E-3A99-02B4D363E3F4}"/>
              </a:ext>
            </a:extLst>
          </p:cNvPr>
          <p:cNvGrpSpPr>
            <a:grpSpLocks noChangeAspect="1"/>
          </p:cNvGrpSpPr>
          <p:nvPr/>
        </p:nvGrpSpPr>
        <p:grpSpPr>
          <a:xfrm>
            <a:off x="3210257" y="6328570"/>
            <a:ext cx="5397858" cy="425855"/>
            <a:chOff x="297089" y="5855279"/>
            <a:chExt cx="11719118" cy="924560"/>
          </a:xfrm>
        </p:grpSpPr>
        <p:pic>
          <p:nvPicPr>
            <p:cNvPr id="55" name="docshape8">
              <a:extLst>
                <a:ext uri="{FF2B5EF4-FFF2-40B4-BE49-F238E27FC236}">
                  <a16:creationId xmlns:a16="http://schemas.microsoft.com/office/drawing/2014/main" id="{C8D537E0-EEEC-8E7A-09B0-A46F690DF142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1E0E91F-E6B2-A177-66C9-36587F4B4380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62" name="docshape9">
                <a:extLst>
                  <a:ext uri="{FF2B5EF4-FFF2-40B4-BE49-F238E27FC236}">
                    <a16:creationId xmlns:a16="http://schemas.microsoft.com/office/drawing/2014/main" id="{B1D5D37B-A20D-80EC-2416-E20A07BC742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63" name="docshape10">
                <a:extLst>
                  <a:ext uri="{FF2B5EF4-FFF2-40B4-BE49-F238E27FC236}">
                    <a16:creationId xmlns:a16="http://schemas.microsoft.com/office/drawing/2014/main" id="{4F7C6258-F1B1-065D-6CF5-1B1ED208B02C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7" name="docshape11">
              <a:extLst>
                <a:ext uri="{FF2B5EF4-FFF2-40B4-BE49-F238E27FC236}">
                  <a16:creationId xmlns:a16="http://schemas.microsoft.com/office/drawing/2014/main" id="{8E85ABAE-A4D1-6C8C-03E9-F2F3711CB4CF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docshape12">
              <a:extLst>
                <a:ext uri="{FF2B5EF4-FFF2-40B4-BE49-F238E27FC236}">
                  <a16:creationId xmlns:a16="http://schemas.microsoft.com/office/drawing/2014/main" id="{3900BC5D-B8DD-B8A8-7C87-798A26807A09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docshape13">
              <a:extLst>
                <a:ext uri="{FF2B5EF4-FFF2-40B4-BE49-F238E27FC236}">
                  <a16:creationId xmlns:a16="http://schemas.microsoft.com/office/drawing/2014/main" id="{8173F0EB-FA4B-D2EF-1AE9-87CD6757B01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docshape14">
              <a:extLst>
                <a:ext uri="{FF2B5EF4-FFF2-40B4-BE49-F238E27FC236}">
                  <a16:creationId xmlns:a16="http://schemas.microsoft.com/office/drawing/2014/main" id="{46E3C165-BFDE-07DF-286E-F7D763BE85ED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docshape15">
              <a:extLst>
                <a:ext uri="{FF2B5EF4-FFF2-40B4-BE49-F238E27FC236}">
                  <a16:creationId xmlns:a16="http://schemas.microsoft.com/office/drawing/2014/main" id="{4D4396B9-C9C7-D61A-DCE7-3C8D41783BB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976489A-6493-11EF-587A-7C19C4C8C15C}"/>
              </a:ext>
            </a:extLst>
          </p:cNvPr>
          <p:cNvSpPr txBox="1"/>
          <p:nvPr/>
        </p:nvSpPr>
        <p:spPr>
          <a:xfrm>
            <a:off x="697332" y="630266"/>
            <a:ext cx="11180811" cy="505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Wingdings" pitchFamily="2" charset="2"/>
              <a:buChar char="q"/>
            </a:pPr>
            <a:r>
              <a:rPr lang="de-D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de-DE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webinar</a:t>
            </a:r>
            <a:r>
              <a:rPr lang="de-D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de-D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de-DE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r>
              <a:rPr lang="de-D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  <a:r>
              <a:rPr lang="de-D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ASOPOS Webinars:</a:t>
            </a:r>
          </a:p>
          <a:p>
            <a:pPr marL="914400" lvl="1" indent="-457200">
              <a:spcBef>
                <a:spcPts val="9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ASOPOS 2.0: An Overview 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(Anne Thompson &amp; Herman Smit)</a:t>
            </a:r>
          </a:p>
          <a:p>
            <a:pPr marL="914400" lvl="1" indent="-457200">
              <a:spcBef>
                <a:spcPts val="9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 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(Herman Smit &amp; Roeland Van Malderen)</a:t>
            </a:r>
          </a:p>
          <a:p>
            <a:pPr marL="914400" lvl="1" indent="-457200">
              <a:spcBef>
                <a:spcPts val="9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SOP: Standard Operating Procedures 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(Roeland Van </a:t>
            </a:r>
            <a:r>
              <a:rPr lang="en-GB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Malderen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Peter von der Gathen, Gary Morris &amp; Bryan Johnson)</a:t>
            </a:r>
            <a:endParaRPr lang="en-GB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Bef>
                <a:spcPts val="900"/>
              </a:spcBef>
              <a:buFont typeface="+mj-lt"/>
              <a:buAutoNum type="arabicPeriod"/>
            </a:pPr>
            <a:r>
              <a:rPr lang="x-non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Processing </a:t>
            </a:r>
            <a:r>
              <a:rPr lang="x-none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(Herman Smit &amp; David Tarasick)</a:t>
            </a:r>
          </a:p>
          <a:p>
            <a:pPr marL="914400" lvl="1" indent="-457200">
              <a:spcBef>
                <a:spcPts val="900"/>
              </a:spcBef>
              <a:buFont typeface="+mj-lt"/>
              <a:buAutoNum type="arabicPeriod"/>
            </a:pPr>
            <a:r>
              <a:rPr lang="x-non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Quality Indicators (DQI) </a:t>
            </a:r>
            <a:r>
              <a:rPr lang="x-none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(Ryan Stau</a:t>
            </a:r>
            <a:r>
              <a:rPr lang="nl-BE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x-none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 &amp; Holger V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</a:t>
            </a:r>
            <a:r>
              <a:rPr lang="x-none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mel)</a:t>
            </a:r>
          </a:p>
          <a:p>
            <a:pPr marL="914400" lvl="1" indent="-457200">
              <a:spcBef>
                <a:spcPts val="900"/>
              </a:spcBef>
              <a:buFont typeface="+mj-lt"/>
              <a:buAutoNum type="arabicPeriod"/>
            </a:pPr>
            <a:r>
              <a:rPr lang="x-non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 Data and Software </a:t>
            </a:r>
            <a:r>
              <a:rPr lang="x-none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(Roeland Van Malderen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x-none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Ryan Stauf</a:t>
            </a:r>
            <a:r>
              <a:rPr lang="nl-BE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x-none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er)</a:t>
            </a:r>
          </a:p>
          <a:p>
            <a:pPr marL="342900" indent="-342900">
              <a:spcBef>
                <a:spcPts val="900"/>
              </a:spcBef>
              <a:buFont typeface="Wingdings" pitchFamily="2" charset="2"/>
              <a:buChar char="q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webinars do not replace the Report or associated video clips, but only highlight the most important topics and updates from the previous ASOPOS 1.0 report (WMO/GAW Report No. 201).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q"/>
            </a:pPr>
            <a:r>
              <a:rPr lang="x-non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</a:t>
            </a:r>
            <a:r>
              <a:rPr lang="x-non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x-non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questions or need advice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x-non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onsult the authors of this webinar or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any of the</a:t>
            </a:r>
            <a:r>
              <a:rPr lang="x-non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ASOPOS Team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 listed above</a:t>
            </a:r>
            <a:r>
              <a:rPr lang="x-non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 </a:t>
            </a:r>
            <a:endParaRPr lang="de-DE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C918A5-3781-67A2-9ED8-38A5483CDB88}"/>
              </a:ext>
            </a:extLst>
          </p:cNvPr>
          <p:cNvSpPr txBox="1"/>
          <p:nvPr/>
        </p:nvSpPr>
        <p:spPr>
          <a:xfrm>
            <a:off x="0" y="5718366"/>
            <a:ext cx="1219199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attention. We look forward to future collaborations!!!</a:t>
            </a:r>
            <a:endParaRPr lang="x-none" sz="28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80F6234-8B56-CA5B-7542-750A4411AA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0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24"/>
    </mc:Choice>
    <mc:Fallback xmlns="">
      <p:transition spd="slow" advTm="65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cshape2">
            <a:extLst>
              <a:ext uri="{FF2B5EF4-FFF2-40B4-BE49-F238E27FC236}">
                <a16:creationId xmlns:a16="http://schemas.microsoft.com/office/drawing/2014/main" id="{F68CA261-89A0-7928-4198-01277F1E8573}"/>
              </a:ext>
            </a:extLst>
          </p:cNvPr>
          <p:cNvPicPr>
            <a:picLocks noChangeAspect="1" noEditPoint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2D0C81-3869-E174-1010-E1D4AB9D2D10}"/>
              </a:ext>
            </a:extLst>
          </p:cNvPr>
          <p:cNvSpPr txBox="1"/>
          <p:nvPr/>
        </p:nvSpPr>
        <p:spPr>
          <a:xfrm>
            <a:off x="2919953" y="161703"/>
            <a:ext cx="62243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BC650B-303E-93A4-F17F-C50C916D3128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20" name="docshape8">
              <a:extLst>
                <a:ext uri="{FF2B5EF4-FFF2-40B4-BE49-F238E27FC236}">
                  <a16:creationId xmlns:a16="http://schemas.microsoft.com/office/drawing/2014/main" id="{65E39959-8204-7F10-0512-488E6ABAE062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C5EABBC-028A-441F-43FF-A0A364B5D685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27" name="docshape9">
                <a:extLst>
                  <a:ext uri="{FF2B5EF4-FFF2-40B4-BE49-F238E27FC236}">
                    <a16:creationId xmlns:a16="http://schemas.microsoft.com/office/drawing/2014/main" id="{255FEE60-3A05-2E90-33BC-D4868FCACDF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28" name="docshape10">
                <a:extLst>
                  <a:ext uri="{FF2B5EF4-FFF2-40B4-BE49-F238E27FC236}">
                    <a16:creationId xmlns:a16="http://schemas.microsoft.com/office/drawing/2014/main" id="{14B9DB45-E0CA-B228-B31C-7FD7EAF5A03F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docshape11">
              <a:extLst>
                <a:ext uri="{FF2B5EF4-FFF2-40B4-BE49-F238E27FC236}">
                  <a16:creationId xmlns:a16="http://schemas.microsoft.com/office/drawing/2014/main" id="{E803A99B-1900-39C2-8FFE-0C8343FDE27F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docshape12">
              <a:extLst>
                <a:ext uri="{FF2B5EF4-FFF2-40B4-BE49-F238E27FC236}">
                  <a16:creationId xmlns:a16="http://schemas.microsoft.com/office/drawing/2014/main" id="{D80027FD-1849-A9DF-2E66-A10BFEA27E8F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docshape13">
              <a:extLst>
                <a:ext uri="{FF2B5EF4-FFF2-40B4-BE49-F238E27FC236}">
                  <a16:creationId xmlns:a16="http://schemas.microsoft.com/office/drawing/2014/main" id="{0F733F5A-BF6D-08F1-3919-FF3FD82B0BFF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docshape14">
              <a:extLst>
                <a:ext uri="{FF2B5EF4-FFF2-40B4-BE49-F238E27FC236}">
                  <a16:creationId xmlns:a16="http://schemas.microsoft.com/office/drawing/2014/main" id="{66DC9AC2-FCA9-D72A-F909-E0A4F7EAB139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docshape15">
              <a:extLst>
                <a:ext uri="{FF2B5EF4-FFF2-40B4-BE49-F238E27FC236}">
                  <a16:creationId xmlns:a16="http://schemas.microsoft.com/office/drawing/2014/main" id="{6152ED16-C5EE-1448-DEB9-280B389E5C96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F5BD748-CE90-06F7-3EBF-E4E2CBD6F276}"/>
              </a:ext>
            </a:extLst>
          </p:cNvPr>
          <p:cNvSpPr txBox="1"/>
          <p:nvPr/>
        </p:nvSpPr>
        <p:spPr>
          <a:xfrm>
            <a:off x="897147" y="1626957"/>
            <a:ext cx="1034307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Categories of metadata</a:t>
            </a:r>
            <a:endParaRPr lang="en-US" sz="3200" dirty="0"/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Metadata in Practice</a:t>
            </a:r>
            <a:endParaRPr lang="en-US" sz="3200" dirty="0"/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Take away messages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825F8F-6837-620F-B6CF-11490BD8DD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807" y="919815"/>
            <a:ext cx="3790094" cy="51999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314733B-F386-8B42-AC14-5BF9B6C92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7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21"/>
    </mc:Choice>
    <mc:Fallback xmlns="">
      <p:transition spd="slow" advTm="52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Rectangle 39"/>
          <p:cNvSpPr/>
          <p:nvPr/>
        </p:nvSpPr>
        <p:spPr>
          <a:xfrm>
            <a:off x="7897907" y="3871458"/>
            <a:ext cx="3119718" cy="290693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28.03.24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9629" y="640350"/>
            <a:ext cx="1154205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is metadata?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Wikipedia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: “data about data”, “data that provides information about other data”</a:t>
            </a:r>
          </a:p>
          <a:p>
            <a:pPr marL="742950" lvl="1" indent="-285750"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endParaRPr lang="en-US" sz="800" dirty="0">
              <a:solidFill>
                <a:srgbClr val="002060"/>
              </a:solidFill>
              <a:latin typeface="Arial" panose="020B0604020202020204" pitchFamily="34" charset="0"/>
              <a:ea typeface="Palatino Linotype"/>
              <a:cs typeface="Arial" panose="020B0604020202020204" pitchFamily="34" charset="0"/>
            </a:endParaRP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WMO WIGOS Metadata Standard document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: “data describing the data”, 10 categories:        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(1) observed variable, (2) purpose of observation, (3) station/platform, (4) environment,          (5) instruments and methods of observations, (6) sampling, (7) data processing and reporting, (8) data quality, (9) ownership and data policy, (10) contact 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lang="en-US" sz="800" dirty="0">
              <a:solidFill>
                <a:srgbClr val="002060"/>
              </a:solidFill>
              <a:latin typeface="Arial" panose="020B0604020202020204" pitchFamily="34" charset="0"/>
              <a:ea typeface="Palatino Linotype"/>
              <a:cs typeface="Arial" panose="020B0604020202020204" pitchFamily="34" charset="0"/>
            </a:endParaRPr>
          </a:p>
          <a:p>
            <a:pPr marL="742950" lvl="1" indent="-285750"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ASOPOS report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: “additional information to calculate ozone concentrations from the raw data and to describe the observations”; metadata characterizes the environment under which ozone measurements were taken, the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ozonesonde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 itself, and how it was used. </a:t>
            </a:r>
          </a:p>
          <a:p>
            <a:pPr marR="0" lvl="1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737007" y="3975167"/>
            <a:ext cx="1243910" cy="2409508"/>
            <a:chOff x="232676" y="3231797"/>
            <a:chExt cx="1678815" cy="325193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3871710-1E8A-1A39-1740-BF8C78A22C5E}"/>
                </a:ext>
              </a:extLst>
            </p:cNvPr>
            <p:cNvSpPr>
              <a:spLocks noChangeAspect="1"/>
            </p:cNvSpPr>
            <p:nvPr/>
          </p:nvSpPr>
          <p:spPr>
            <a:xfrm rot="1344684">
              <a:off x="996172" y="3231797"/>
              <a:ext cx="915319" cy="914004"/>
            </a:xfrm>
            <a:prstGeom prst="ellipse">
              <a:avLst/>
            </a:prstGeom>
            <a:gradFill flip="none" rotWithShape="1">
              <a:gsLst>
                <a:gs pos="19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31750">
              <a:solidFill>
                <a:srgbClr val="040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F0102D-43D0-AA6A-81A2-253680AB2653}"/>
                </a:ext>
              </a:extLst>
            </p:cNvPr>
            <p:cNvCxnSpPr>
              <a:cxnSpLocks/>
            </p:cNvCxnSpPr>
            <p:nvPr/>
          </p:nvCxnSpPr>
          <p:spPr>
            <a:xfrm rot="1344684">
              <a:off x="1200076" y="4094687"/>
              <a:ext cx="0" cy="243875"/>
            </a:xfrm>
            <a:prstGeom prst="line">
              <a:avLst/>
            </a:prstGeom>
            <a:ln w="31750">
              <a:solidFill>
                <a:srgbClr val="040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riangle 35">
              <a:extLst>
                <a:ext uri="{FF2B5EF4-FFF2-40B4-BE49-F238E27FC236}">
                  <a16:creationId xmlns:a16="http://schemas.microsoft.com/office/drawing/2014/main" id="{8226B1EB-4F79-0B41-F6E4-886156F8C0DD}"/>
                </a:ext>
              </a:extLst>
            </p:cNvPr>
            <p:cNvSpPr/>
            <p:nvPr/>
          </p:nvSpPr>
          <p:spPr>
            <a:xfrm rot="1344684">
              <a:off x="1003022" y="4325175"/>
              <a:ext cx="175114" cy="323791"/>
            </a:xfrm>
            <a:prstGeom prst="triangle">
              <a:avLst/>
            </a:prstGeom>
            <a:gradFill flip="none" rotWithShape="1">
              <a:gsLst>
                <a:gs pos="49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31750">
              <a:solidFill>
                <a:srgbClr val="040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B502B7C-7F0A-7B31-B072-23614409EFC5}"/>
                </a:ext>
              </a:extLst>
            </p:cNvPr>
            <p:cNvCxnSpPr>
              <a:cxnSpLocks/>
            </p:cNvCxnSpPr>
            <p:nvPr/>
          </p:nvCxnSpPr>
          <p:spPr>
            <a:xfrm rot="1344684">
              <a:off x="921561" y="4613417"/>
              <a:ext cx="0" cy="600760"/>
            </a:xfrm>
            <a:prstGeom prst="line">
              <a:avLst/>
            </a:prstGeom>
            <a:ln w="31750">
              <a:solidFill>
                <a:srgbClr val="040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C47E2BA-09F8-6653-2173-9884FCBFCF90}"/>
                </a:ext>
              </a:extLst>
            </p:cNvPr>
            <p:cNvSpPr>
              <a:spLocks noChangeAspect="1"/>
            </p:cNvSpPr>
            <p:nvPr/>
          </p:nvSpPr>
          <p:spPr>
            <a:xfrm rot="1344684">
              <a:off x="490959" y="5158293"/>
              <a:ext cx="399816" cy="517618"/>
            </a:xfrm>
            <a:prstGeom prst="rect">
              <a:avLst/>
            </a:prstGeom>
            <a:gradFill flip="none" rotWithShape="1">
              <a:gsLst>
                <a:gs pos="10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31750">
              <a:solidFill>
                <a:srgbClr val="040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57773D8-08F2-6C29-9AB2-00DD8DD7365E}"/>
                </a:ext>
              </a:extLst>
            </p:cNvPr>
            <p:cNvSpPr>
              <a:spLocks noChangeAspect="1"/>
            </p:cNvSpPr>
            <p:nvPr/>
          </p:nvSpPr>
          <p:spPr>
            <a:xfrm rot="1344684">
              <a:off x="850401" y="5369474"/>
              <a:ext cx="163617" cy="407905"/>
            </a:xfrm>
            <a:prstGeom prst="rect">
              <a:avLst/>
            </a:prstGeom>
            <a:gradFill flip="none" rotWithShape="1">
              <a:gsLst>
                <a:gs pos="23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31750">
              <a:solidFill>
                <a:srgbClr val="040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EB23797-0E38-D20B-3CD4-C7DFAEE17598}"/>
                </a:ext>
              </a:extLst>
            </p:cNvPr>
            <p:cNvCxnSpPr>
              <a:cxnSpLocks/>
            </p:cNvCxnSpPr>
            <p:nvPr/>
          </p:nvCxnSpPr>
          <p:spPr>
            <a:xfrm rot="1344684" flipH="1">
              <a:off x="1051714" y="5397515"/>
              <a:ext cx="162002" cy="233522"/>
            </a:xfrm>
            <a:prstGeom prst="line">
              <a:avLst/>
            </a:prstGeom>
            <a:ln w="31750">
              <a:solidFill>
                <a:srgbClr val="0403FF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73D9E5-2417-EC6D-52AF-2A0097947C07}"/>
                </a:ext>
              </a:extLst>
            </p:cNvPr>
            <p:cNvCxnSpPr>
              <a:cxnSpLocks/>
            </p:cNvCxnSpPr>
            <p:nvPr/>
          </p:nvCxnSpPr>
          <p:spPr>
            <a:xfrm rot="1344684" flipV="1">
              <a:off x="783905" y="5750115"/>
              <a:ext cx="0" cy="359595"/>
            </a:xfrm>
            <a:prstGeom prst="line">
              <a:avLst/>
            </a:prstGeom>
            <a:ln w="31750">
              <a:solidFill>
                <a:srgbClr val="0403FF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ight Arrow 25">
              <a:extLst>
                <a:ext uri="{FF2B5EF4-FFF2-40B4-BE49-F238E27FC236}">
                  <a16:creationId xmlns:a16="http://schemas.microsoft.com/office/drawing/2014/main" id="{E78F4AF0-93D3-A834-8364-0616A9520AC8}"/>
                </a:ext>
              </a:extLst>
            </p:cNvPr>
            <p:cNvSpPr/>
            <p:nvPr/>
          </p:nvSpPr>
          <p:spPr>
            <a:xfrm rot="1344684">
              <a:off x="366278" y="5164569"/>
              <a:ext cx="284739" cy="62410"/>
            </a:xfrm>
            <a:prstGeom prst="rightArrow">
              <a:avLst/>
            </a:prstGeom>
            <a:noFill/>
            <a:ln w="31750">
              <a:solidFill>
                <a:srgbClr val="040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956FC60-7B84-6FAF-3E37-9F85A8B9B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51168"/>
            <a:stretch/>
          </p:blipFill>
          <p:spPr>
            <a:xfrm rot="1349616">
              <a:off x="232676" y="6082982"/>
              <a:ext cx="820685" cy="400752"/>
            </a:xfrm>
            <a:prstGeom prst="rect">
              <a:avLst/>
            </a:prstGeom>
          </p:spPr>
        </p:pic>
      </p:grpSp>
      <p:pic>
        <p:nvPicPr>
          <p:cNvPr id="28" name="Graphic 40" descr="Computer outline">
            <a:extLst>
              <a:ext uri="{FF2B5EF4-FFF2-40B4-BE49-F238E27FC236}">
                <a16:creationId xmlns:a16="http://schemas.microsoft.com/office/drawing/2014/main" id="{B31DCFA9-BC68-07BC-3C54-D8A8DE6551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65780" y="5508260"/>
            <a:ext cx="987083" cy="1042049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6DFEB10-4FB7-A998-5301-BDE3B8367444}"/>
              </a:ext>
            </a:extLst>
          </p:cNvPr>
          <p:cNvCxnSpPr>
            <a:cxnSpLocks/>
          </p:cNvCxnSpPr>
          <p:nvPr/>
        </p:nvCxnSpPr>
        <p:spPr>
          <a:xfrm flipH="1">
            <a:off x="1354801" y="6224196"/>
            <a:ext cx="1177889" cy="11265"/>
          </a:xfrm>
          <a:prstGeom prst="line">
            <a:avLst/>
          </a:prstGeom>
          <a:ln w="31750">
            <a:solidFill>
              <a:srgbClr val="0403FF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691" y="3958667"/>
            <a:ext cx="2828163" cy="187840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52908" y="4170340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balloon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640513" y="4744095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parachute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843" y="4896495"/>
            <a:ext cx="1005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ozone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sonde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13967" y="5614546"/>
            <a:ext cx="1386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radiosonde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980067" y="4888376"/>
            <a:ext cx="1386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ground receiving unit + processing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459089" y="5877937"/>
            <a:ext cx="131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910535" y="5860007"/>
            <a:ext cx="1840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ozonesonde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preparation &amp;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characterisation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389" y="3958667"/>
            <a:ext cx="2504542" cy="1878407"/>
          </a:xfrm>
          <a:prstGeom prst="rect">
            <a:avLst/>
          </a:prstGeom>
        </p:spPr>
      </p:pic>
      <p:pic>
        <p:nvPicPr>
          <p:cNvPr id="44" name="Audio 43">
            <a:hlinkClick r:id="" action="ppaction://media"/>
            <a:extLst>
              <a:ext uri="{FF2B5EF4-FFF2-40B4-BE49-F238E27FC236}">
                <a16:creationId xmlns:a16="http://schemas.microsoft.com/office/drawing/2014/main" id="{62596879-10AC-FC2A-F2DE-2FC2883246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321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073"/>
    </mc:Choice>
    <mc:Fallback xmlns="">
      <p:transition spd="slow" advTm="141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28.03.24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19456" y="640350"/>
            <a:ext cx="339314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is metadata?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kern="0" dirty="0">
              <a:solidFill>
                <a:prstClr val="black"/>
              </a:solidFill>
              <a:latin typeface="Arial" panose="020B0604020202020204" pitchFamily="34" charset="0"/>
              <a:ea typeface="Palatino Linotype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During the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ozonesonde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 preparation, measurements to characterize the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ozonesonde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 and its performance are captured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(see Webinar #3: SOPs)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ea typeface="Palatino Linotype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Some of these data, noted on the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prepsheets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(see Webinar #3: SOPs)</a:t>
            </a:r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should be archived!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725" y="685737"/>
            <a:ext cx="4240286" cy="554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990" y="528918"/>
            <a:ext cx="4453010" cy="538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105" y="5948228"/>
            <a:ext cx="2497836" cy="42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6545671" y="640350"/>
            <a:ext cx="1089753" cy="390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545670" y="1994027"/>
            <a:ext cx="1089753" cy="390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563601" y="3122079"/>
            <a:ext cx="1089753" cy="1270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0712824" y="1113985"/>
            <a:ext cx="1389529" cy="1431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10712824" y="2963337"/>
            <a:ext cx="1246094" cy="942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0712824" y="4952373"/>
            <a:ext cx="1389529" cy="390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358576" y="5551085"/>
            <a:ext cx="1389529" cy="390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6385466" y="5102830"/>
            <a:ext cx="1389529" cy="195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932618" y="1321647"/>
            <a:ext cx="7551170" cy="5036133"/>
            <a:chOff x="3932618" y="1321647"/>
            <a:chExt cx="7551170" cy="5036133"/>
          </a:xfrm>
        </p:grpSpPr>
        <p:sp>
          <p:nvSpPr>
            <p:cNvPr id="2" name="Rectangle 1"/>
            <p:cNvSpPr/>
            <p:nvPr/>
          </p:nvSpPr>
          <p:spPr>
            <a:xfrm>
              <a:off x="3932622" y="1994027"/>
              <a:ext cx="3624625" cy="1128052"/>
            </a:xfrm>
            <a:prstGeom prst="rect">
              <a:avLst/>
            </a:prstGeom>
            <a:noFill/>
            <a:ln w="254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932618" y="1321647"/>
              <a:ext cx="2046842" cy="426471"/>
            </a:xfrm>
            <a:prstGeom prst="rect">
              <a:avLst/>
            </a:prstGeom>
            <a:noFill/>
            <a:ln w="254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002723" y="2262968"/>
              <a:ext cx="1795701" cy="256126"/>
            </a:xfrm>
            <a:prstGeom prst="rect">
              <a:avLst/>
            </a:prstGeom>
            <a:noFill/>
            <a:ln w="254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338503" y="2711213"/>
              <a:ext cx="2145285" cy="256126"/>
            </a:xfrm>
            <a:prstGeom prst="rect">
              <a:avLst/>
            </a:prstGeom>
            <a:noFill/>
            <a:ln w="254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002723" y="4696273"/>
              <a:ext cx="2324618" cy="341892"/>
            </a:xfrm>
            <a:prstGeom prst="rect">
              <a:avLst/>
            </a:prstGeom>
            <a:noFill/>
            <a:ln w="254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002722" y="5084900"/>
              <a:ext cx="3221089" cy="1272880"/>
            </a:xfrm>
            <a:prstGeom prst="rect">
              <a:avLst/>
            </a:prstGeom>
            <a:noFill/>
            <a:ln w="254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4AB0695A-93CA-D745-A208-8BEE0A9BBF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470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69"/>
    </mc:Choice>
    <mc:Fallback xmlns="">
      <p:transition spd="slow" advTm="41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28.03.24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9629" y="640350"/>
            <a:ext cx="1154205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archive metadata?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Needed for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processing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 the data (ozone partial pressures)</a:t>
            </a:r>
          </a:p>
          <a:p>
            <a:pPr marL="742950" lvl="1" indent="-285750"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endParaRPr lang="en-US" sz="800" dirty="0">
              <a:solidFill>
                <a:srgbClr val="002060"/>
              </a:solidFill>
              <a:latin typeface="Arial" panose="020B0604020202020204" pitchFamily="34" charset="0"/>
              <a:ea typeface="Palatino Linotype"/>
              <a:cs typeface="Arial" panose="020B0604020202020204" pitchFamily="34" charset="0"/>
            </a:endParaRPr>
          </a:p>
          <a:p>
            <a:pPr marL="742950" lvl="1" indent="-285750"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Metadata are a requirement for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reprocessing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 and homogenizing station data.</a:t>
            </a:r>
          </a:p>
          <a:p>
            <a:pPr marL="742950" lvl="1" indent="-285750"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endParaRPr lang="en-US" sz="800" dirty="0">
              <a:solidFill>
                <a:srgbClr val="002060"/>
              </a:solidFill>
              <a:latin typeface="Arial" panose="020B0604020202020204" pitchFamily="34" charset="0"/>
              <a:ea typeface="Palatino Linotype"/>
              <a:cs typeface="Arial" panose="020B0604020202020204" pitchFamily="34" charset="0"/>
            </a:endParaRPr>
          </a:p>
          <a:p>
            <a:pPr marL="742950" lvl="1" indent="-285750"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Metadata might be necessary for future reprocessing of the data with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new methods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.</a:t>
            </a:r>
          </a:p>
          <a:p>
            <a:pPr marL="742950" lvl="1" indent="-285750"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endParaRPr lang="en-US" sz="800" dirty="0">
              <a:solidFill>
                <a:srgbClr val="002060"/>
              </a:solidFill>
              <a:latin typeface="Arial" panose="020B0604020202020204" pitchFamily="34" charset="0"/>
              <a:ea typeface="Palatino Linotype"/>
              <a:cs typeface="Arial" panose="020B0604020202020204" pitchFamily="34" charset="0"/>
            </a:endParaRPr>
          </a:p>
          <a:p>
            <a:pPr marL="742950" lvl="1" indent="-285750"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Digital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 archiving of historical metadata for future generations, in international databases (WOUDC, NDACC, SHADOZ, NOAA)</a:t>
            </a:r>
          </a:p>
          <a:p>
            <a:pPr marL="742950" lvl="1" indent="-285750"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endParaRPr lang="en-US" sz="800" dirty="0">
              <a:solidFill>
                <a:srgbClr val="002060"/>
              </a:solidFill>
              <a:latin typeface="Arial" panose="020B0604020202020204" pitchFamily="34" charset="0"/>
              <a:ea typeface="Palatino Linotype"/>
              <a:cs typeface="Arial" panose="020B0604020202020204" pitchFamily="34" charset="0"/>
            </a:endParaRPr>
          </a:p>
          <a:p>
            <a:pPr marL="742950" lvl="1" indent="-285750"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Metadata helps to ensure the traceability, transparency, and data quality (uncertainties).</a:t>
            </a:r>
          </a:p>
          <a:p>
            <a:pPr marL="742950" lvl="1" indent="-285750"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endParaRPr lang="en-US" sz="800" dirty="0">
              <a:solidFill>
                <a:srgbClr val="002060"/>
              </a:solidFill>
              <a:latin typeface="Arial" panose="020B0604020202020204" pitchFamily="34" charset="0"/>
              <a:ea typeface="Palatino Linotype"/>
              <a:cs typeface="Arial" panose="020B0604020202020204" pitchFamily="34" charset="0"/>
            </a:endParaRPr>
          </a:p>
          <a:p>
            <a:pPr marL="742950" lvl="1" indent="-285750"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Accurate metadata is vital to link long-term DQI evaluations with changes to ozonesonde data quality (see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Webinar #5 “Ozonesonde Data Quality Indicators”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)</a:t>
            </a:r>
          </a:p>
          <a:p>
            <a:pPr marR="0" lvl="1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1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kern="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metadata should be archived?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2C94F422-9169-20A7-7D63-DF040630BA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934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4"/>
    </mc:Choice>
    <mc:Fallback xmlns="">
      <p:transition spd="slow" advTm="120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28.03.24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9629" y="640350"/>
            <a:ext cx="11542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Which metadata should be archived?</a:t>
            </a:r>
            <a:endParaRPr kumimoji="0" lang="en-US" sz="2400" b="1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600" y="2286000"/>
            <a:ext cx="2866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Background currents IB0, IB1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27435" y="3576917"/>
            <a:ext cx="52709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Balloon material/brand/type/</a:t>
            </a:r>
            <a:r>
              <a:rPr lang="en-US" sz="1600" dirty="0">
                <a:solidFill>
                  <a:srgbClr val="FB9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/volume/pretreatment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56447" y="3576917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Lifting </a:t>
            </a:r>
            <a:r>
              <a:rPr lang="en-US" sz="1600" dirty="0">
                <a:solidFill>
                  <a:srgbClr val="FB9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52430" y="4007189"/>
            <a:ext cx="18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Weather at launch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24180" y="3989277"/>
            <a:ext cx="3044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Station latitude/longitude/height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64846" y="3169294"/>
            <a:ext cx="3558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averaging/smoothing method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20033" y="1947446"/>
            <a:ext cx="1883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Ground equipment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94859" y="1445423"/>
            <a:ext cx="26933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Ozonesonde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FB9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06833" y="1082080"/>
            <a:ext cx="20970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PTU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ozonesonde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lab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35424" y="2752164"/>
            <a:ext cx="3796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Ozonesonde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/Radiosonde serial number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86617" y="3576916"/>
            <a:ext cx="2087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Solution type/volume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517877" y="4086853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 software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0694" y="2581939"/>
            <a:ext cx="1999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Ozone-free air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627481" y="2286000"/>
            <a:ext cx="2249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Heating method of box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03" y="4629613"/>
            <a:ext cx="118334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/>
              <a:buChar char="è"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WMO GAW No.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268, Annex B: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guidelines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to harmonize the metadata definition and content between the different archives! How much and which data should be archived (min – optimum – max)?</a:t>
            </a:r>
          </a:p>
          <a:p>
            <a:pPr lvl="0">
              <a:defRPr/>
            </a:pPr>
            <a:endParaRPr kumimoji="0" lang="en-US" sz="2000" b="0" i="0" u="none" strike="noStrike" kern="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WMO GAW No. 268, Annex B: guidelines for the (radiosonde system) software providers about                    </a:t>
            </a:r>
            <a:r>
              <a:rPr lang="en-US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incorporating metadata fields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263756" y="125457"/>
            <a:ext cx="910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NDACC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203154" y="417845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WOUDC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142871" y="699212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SHADOZ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1635941" y="1288781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862932" y="1608892"/>
            <a:ext cx="151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Burst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</a:t>
            </a:r>
            <a:r>
              <a:rPr lang="en-US" sz="1600" dirty="0">
                <a:solidFill>
                  <a:srgbClr val="FB9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274105" y="1562472"/>
            <a:ext cx="1717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288225" y="2730100"/>
            <a:ext cx="3227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Cathode </a:t>
            </a:r>
            <a:r>
              <a:rPr lang="en-US" sz="1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Soln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Volume Correction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88568" y="3179312"/>
            <a:ext cx="2929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 </a:t>
            </a:r>
            <a:r>
              <a:rPr lang="en-US" sz="1600" dirty="0">
                <a:solidFill>
                  <a:srgbClr val="FB9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Correction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420781" y="1001906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B9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NOAA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6079" y="1903639"/>
            <a:ext cx="2534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B9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ozone stop pressure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548425" y="3096525"/>
            <a:ext cx="2212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B9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Balloon lift percentage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545671" y="1458058"/>
            <a:ext cx="2238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B9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flowrate</a:t>
            </a:r>
            <a:r>
              <a:rPr lang="en-US" sz="1600" dirty="0">
                <a:solidFill>
                  <a:srgbClr val="FB9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correction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28682" y="3917576"/>
            <a:ext cx="1664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B9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Unwinder length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970488" y="1895265"/>
            <a:ext cx="1572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Payload</a:t>
            </a:r>
            <a:r>
              <a:rPr lang="en-US" sz="1600" dirty="0">
                <a:solidFill>
                  <a:srgbClr val="FB9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weight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043457" y="2391546"/>
            <a:ext cx="3135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 weight used for inflation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431665" y="1939498"/>
            <a:ext cx="21054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Time to pump 100 ml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548425" y="1119504"/>
            <a:ext cx="1391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Reprocessed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436737" y="2830740"/>
            <a:ext cx="1758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Launch date/time</a:t>
            </a:r>
          </a:p>
        </p:txBody>
      </p:sp>
      <p:pic>
        <p:nvPicPr>
          <p:cNvPr id="54" name="Audio 53">
            <a:hlinkClick r:id="" action="ppaction://media"/>
            <a:extLst>
              <a:ext uri="{FF2B5EF4-FFF2-40B4-BE49-F238E27FC236}">
                <a16:creationId xmlns:a16="http://schemas.microsoft.com/office/drawing/2014/main" id="{371A7AB8-C4B8-59A8-C58C-BAC53E0938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533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47"/>
    </mc:Choice>
    <mc:Fallback xmlns="">
      <p:transition spd="slow" advTm="100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53" x="10775950" y="2978150"/>
          <p14:tracePt t="2108" x="10788650" y="2978150"/>
          <p14:tracePt t="2121" x="10833100" y="2978150"/>
          <p14:tracePt t="2134" x="10845800" y="2971800"/>
          <p14:tracePt t="2151" x="10896600" y="2952750"/>
          <p14:tracePt t="2168" x="10941050" y="2940050"/>
          <p14:tracePt t="2185" x="10972800" y="2927350"/>
          <p14:tracePt t="2201" x="10979150" y="2927350"/>
          <p14:tracePt t="2219" x="10985500" y="2927350"/>
          <p14:tracePt t="2234" x="11010900" y="2921000"/>
          <p14:tracePt t="2251" x="11055350" y="2921000"/>
          <p14:tracePt t="2267" x="11099800" y="2921000"/>
          <p14:tracePt t="2284" x="11144250" y="2921000"/>
          <p14:tracePt t="2300" x="11169650" y="2921000"/>
          <p14:tracePt t="2317" x="11195050" y="2921000"/>
          <p14:tracePt t="2334" x="11220450" y="2908300"/>
          <p14:tracePt t="2350" x="11239500" y="2908300"/>
          <p14:tracePt t="2367" x="11271250" y="2908300"/>
          <p14:tracePt t="2384" x="11309350" y="2908300"/>
          <p14:tracePt t="2400" x="11328400" y="2908300"/>
          <p14:tracePt t="2434" x="11341100" y="2908300"/>
          <p14:tracePt t="2451" x="11347450" y="2908300"/>
          <p14:tracePt t="11491" x="11353800" y="2908300"/>
          <p14:tracePt t="11504" x="11353800" y="2889250"/>
          <p14:tracePt t="11517" x="11353800" y="2870200"/>
          <p14:tracePt t="11529" x="11366500" y="2825750"/>
          <p14:tracePt t="11544" x="11372850" y="2806700"/>
          <p14:tracePt t="11561" x="11372850" y="2705100"/>
          <p14:tracePt t="11576" x="11372850" y="2628900"/>
          <p14:tracePt t="11593" x="11372850" y="2552700"/>
          <p14:tracePt t="11610" x="11372850" y="2476500"/>
          <p14:tracePt t="11626" x="11372850" y="2413000"/>
          <p14:tracePt t="11642" x="11372850" y="2362200"/>
          <p14:tracePt t="11659" x="11372850" y="2317750"/>
          <p14:tracePt t="11676" x="11360150" y="2260600"/>
          <p14:tracePt t="11692" x="11341100" y="2209800"/>
          <p14:tracePt t="11709" x="11309350" y="2159000"/>
          <p14:tracePt t="11726" x="11283950" y="2108200"/>
          <p14:tracePt t="11743" x="11258550" y="2057400"/>
          <p14:tracePt t="11760" x="11226800" y="2006600"/>
          <p14:tracePt t="11776" x="11188700" y="1943100"/>
          <p14:tracePt t="11793" x="11163300" y="1911350"/>
          <p14:tracePt t="11810" x="11131550" y="1866900"/>
          <p14:tracePt t="11827" x="11099800" y="1828800"/>
          <p14:tracePt t="11843" x="11061700" y="1784350"/>
          <p14:tracePt t="11860" x="11029950" y="1739900"/>
          <p14:tracePt t="11877" x="10998200" y="1701800"/>
          <p14:tracePt t="11893" x="10953750" y="1670050"/>
          <p14:tracePt t="11910" x="10890250" y="1619250"/>
          <p14:tracePt t="11927" x="10826750" y="1574800"/>
          <p14:tracePt t="11943" x="10744200" y="1524000"/>
          <p14:tracePt t="11961" x="10661650" y="1454150"/>
          <p14:tracePt t="11977" x="10623550" y="1422400"/>
          <p14:tracePt t="11993" x="10572750" y="1384300"/>
          <p14:tracePt t="12010" x="10534650" y="1352550"/>
          <p14:tracePt t="12027" x="10490200" y="1314450"/>
          <p14:tracePt t="12043" x="10452100" y="1282700"/>
          <p14:tracePt t="12060" x="10407650" y="1238250"/>
          <p14:tracePt t="12077" x="10375900" y="1187450"/>
          <p14:tracePt t="12094" x="10363200" y="1168400"/>
          <p14:tracePt t="12110" x="10350500" y="1130300"/>
          <p14:tracePt t="12127" x="10331450" y="1098550"/>
          <p14:tracePt t="12144" x="10325100" y="1054100"/>
          <p14:tracePt t="12161" x="10325100" y="1022350"/>
          <p14:tracePt t="12177" x="10325100" y="977900"/>
          <p14:tracePt t="12194" x="10325100" y="927100"/>
          <p14:tracePt t="12210" x="10325100" y="863600"/>
          <p14:tracePt t="12227" x="10344150" y="800100"/>
          <p14:tracePt t="12244" x="10369550" y="717550"/>
          <p14:tracePt t="12260" x="10394950" y="660400"/>
          <p14:tracePt t="12277" x="10414000" y="609600"/>
          <p14:tracePt t="12293" x="10433050" y="590550"/>
          <p14:tracePt t="12310" x="10452100" y="558800"/>
          <p14:tracePt t="12327" x="10477500" y="527050"/>
          <p14:tracePt t="12344" x="10515600" y="488950"/>
          <p14:tracePt t="12360" x="10547350" y="469900"/>
          <p14:tracePt t="12377" x="10598150" y="450850"/>
          <p14:tracePt t="12394" x="10629900" y="431800"/>
          <p14:tracePt t="12411" x="10680700" y="425450"/>
          <p14:tracePt t="12427" x="10731500" y="406400"/>
          <p14:tracePt t="12444" x="10782300" y="393700"/>
          <p14:tracePt t="12461" x="10820400" y="374650"/>
          <p14:tracePt t="12477" x="10858500" y="361950"/>
          <p14:tracePt t="12494" x="10890250" y="349250"/>
          <p14:tracePt t="12511" x="10941050" y="342900"/>
          <p14:tracePt t="12527" x="10985500" y="330200"/>
          <p14:tracePt t="12545" x="11036300" y="323850"/>
          <p14:tracePt t="12560" x="11061700" y="317500"/>
          <p14:tracePt t="12577" x="11093450" y="317500"/>
          <p14:tracePt t="12594" x="11112500" y="304800"/>
          <p14:tracePt t="12611" x="11144250" y="298450"/>
          <p14:tracePt t="12627" x="11182350" y="298450"/>
          <p14:tracePt t="12644" x="11220450" y="298450"/>
          <p14:tracePt t="12661" x="11252200" y="298450"/>
          <p14:tracePt t="12678" x="11277600" y="292100"/>
          <p14:tracePt t="12694" x="11303000" y="292100"/>
          <p14:tracePt t="12711" x="11315700" y="285750"/>
          <p14:tracePt t="12728" x="11341100" y="285750"/>
          <p14:tracePt t="12744" x="11353800" y="279400"/>
          <p14:tracePt t="12761" x="11360150" y="279400"/>
          <p14:tracePt t="12778" x="11372850" y="273050"/>
          <p14:tracePt t="12923" x="11366500" y="273050"/>
          <p14:tracePt t="12933" x="11360150" y="273050"/>
          <p14:tracePt t="12946" x="11353800" y="273050"/>
          <p14:tracePt t="12962" x="11347450" y="273050"/>
          <p14:tracePt t="12979" x="11341100" y="279400"/>
          <p14:tracePt t="12995" x="11334750" y="279400"/>
          <p14:tracePt t="13011" x="11322050" y="292100"/>
          <p14:tracePt t="13027" x="11322050" y="298450"/>
          <p14:tracePt t="13115" x="11322050" y="304800"/>
          <p14:tracePt t="13210" x="11315700" y="317500"/>
          <p14:tracePt t="13379" x="11303000" y="317500"/>
          <p14:tracePt t="13390" x="11296650" y="317500"/>
          <p14:tracePt t="13402" x="11271250" y="342900"/>
          <p14:tracePt t="13415" x="11264900" y="361950"/>
          <p14:tracePt t="13429" x="11245850" y="387350"/>
          <p14:tracePt t="13446" x="11245850" y="406400"/>
          <p14:tracePt t="13461" x="11245850" y="412750"/>
          <p14:tracePt t="13498" x="11245850" y="419100"/>
          <p14:tracePt t="13506" x="11277600" y="412750"/>
          <p14:tracePt t="13514" x="11309350" y="400050"/>
          <p14:tracePt t="13529" x="11379200" y="361950"/>
          <p14:tracePt t="13546" x="11455400" y="311150"/>
          <p14:tracePt t="13562" x="11506200" y="279400"/>
          <p14:tracePt t="13578" x="11537950" y="260350"/>
          <p14:tracePt t="13595" x="11544300" y="247650"/>
          <p14:tracePt t="13634" x="11544300" y="260350"/>
          <p14:tracePt t="13644" x="11531600" y="266700"/>
          <p14:tracePt t="13661" x="11493500" y="298450"/>
          <p14:tracePt t="13678" x="11436350" y="336550"/>
          <p14:tracePt t="13695" x="11423650" y="349250"/>
          <p14:tracePt t="13711" x="11417300" y="355600"/>
          <p14:tracePt t="13754" x="11423650" y="336550"/>
          <p14:tracePt t="13762" x="11455400" y="311150"/>
          <p14:tracePt t="13778" x="11499850" y="241300"/>
          <p14:tracePt t="13795" x="11512550" y="203200"/>
          <p14:tracePt t="13812" x="11531600" y="184150"/>
          <p14:tracePt t="13845" x="11531600" y="177800"/>
          <p14:tracePt t="13861" x="11499850" y="190500"/>
          <p14:tracePt t="13878" x="11436350" y="241300"/>
          <p14:tracePt t="13896" x="11385550" y="279400"/>
          <p14:tracePt t="13911" x="11366500" y="298450"/>
          <p14:tracePt t="13946" x="11360150" y="298450"/>
          <p14:tracePt t="13962" x="11391900" y="254000"/>
          <p14:tracePt t="13979" x="11417300" y="222250"/>
          <p14:tracePt t="13995" x="11423650" y="209550"/>
          <p14:tracePt t="14067" x="11423650" y="215900"/>
          <p14:tracePt t="14078" x="11423650" y="234950"/>
          <p14:tracePt t="14095" x="11410950" y="266700"/>
          <p14:tracePt t="14112" x="11372850" y="374650"/>
          <p14:tracePt t="14129" x="11328400" y="476250"/>
          <p14:tracePt t="14146" x="11283950" y="596900"/>
          <p14:tracePt t="14162" x="11277600" y="736600"/>
          <p14:tracePt t="14179" x="11271250" y="895350"/>
          <p14:tracePt t="14195" x="11271250" y="1028700"/>
          <p14:tracePt t="14212" x="11277600" y="1149350"/>
          <p14:tracePt t="14229" x="11296650" y="1276350"/>
          <p14:tracePt t="14245" x="11315700" y="1409700"/>
          <p14:tracePt t="14262" x="11328400" y="1511300"/>
          <p14:tracePt t="14279" x="11334750" y="1587500"/>
          <p14:tracePt t="14295" x="11334750" y="1657350"/>
          <p14:tracePt t="14312" x="11322050" y="1752600"/>
          <p14:tracePt t="14329" x="11303000" y="1790700"/>
          <p14:tracePt t="14346" x="11271250" y="1828800"/>
          <p14:tracePt t="14362" x="11239500" y="1866900"/>
          <p14:tracePt t="14379" x="11176000" y="1905000"/>
          <p14:tracePt t="14395" x="11093450" y="1968500"/>
          <p14:tracePt t="14412" x="11017250" y="2006600"/>
          <p14:tracePt t="14429" x="10941050" y="2057400"/>
          <p14:tracePt t="14445" x="10871200" y="2108200"/>
          <p14:tracePt t="14462" x="10820400" y="2159000"/>
          <p14:tracePt t="14479" x="10775950" y="2222500"/>
          <p14:tracePt t="14495" x="10756900" y="2254250"/>
          <p14:tracePt t="14513" x="10744200" y="2286000"/>
          <p14:tracePt t="14530" x="10731500" y="2298700"/>
          <p14:tracePt t="14562" x="10731500" y="2305050"/>
          <p14:tracePt t="14579" x="10725150" y="2324100"/>
          <p14:tracePt t="14595" x="10712450" y="2336800"/>
          <p14:tracePt t="14634" x="10769600" y="2279650"/>
          <p14:tracePt t="14645" x="10858500" y="2184400"/>
          <p14:tracePt t="14662" x="10998200" y="1974850"/>
          <p14:tracePt t="14679" x="11131550" y="1739900"/>
          <p14:tracePt t="14697" x="11296650" y="1441450"/>
          <p14:tracePt t="14714" x="11379200" y="1289050"/>
          <p14:tracePt t="14731" x="11442700" y="1181100"/>
          <p14:tracePt t="14747" x="11480800" y="1092200"/>
          <p14:tracePt t="14763" x="11499850" y="1041400"/>
          <p14:tracePt t="14780" x="11518900" y="1009650"/>
          <p14:tracePt t="14797" x="11518900" y="990600"/>
          <p14:tracePt t="14814" x="11525250" y="984250"/>
          <p14:tracePt t="14830" x="11525250" y="971550"/>
          <p14:tracePt t="14847" x="11525250" y="965200"/>
          <p14:tracePt t="14862" x="11525250" y="952500"/>
          <p14:tracePt t="14879" x="11531600" y="920750"/>
          <p14:tracePt t="14896" x="11544300" y="882650"/>
          <p14:tracePt t="14913" x="11544300" y="857250"/>
          <p14:tracePt t="14930" x="11544300" y="844550"/>
          <p14:tracePt t="14946" x="11544300" y="819150"/>
          <p14:tracePt t="14963" x="11544300" y="800100"/>
          <p14:tracePt t="14980" x="11544300" y="774700"/>
          <p14:tracePt t="14996" x="11544300" y="742950"/>
          <p14:tracePt t="15013" x="11544300" y="704850"/>
          <p14:tracePt t="15030" x="11544300" y="679450"/>
          <p14:tracePt t="15046" x="11544300" y="666750"/>
          <p14:tracePt t="15063" x="11544300" y="654050"/>
          <p14:tracePt t="15081" x="11550650" y="641350"/>
          <p14:tracePt t="15097" x="11550650" y="635000"/>
          <p14:tracePt t="15138" x="11550650" y="628650"/>
          <p14:tracePt t="15148" x="11544300" y="622300"/>
          <p14:tracePt t="15163" x="11493500" y="603250"/>
          <p14:tracePt t="15180" x="11423650" y="590550"/>
          <p14:tracePt t="15197" x="11334750" y="565150"/>
          <p14:tracePt t="15214" x="11226800" y="546100"/>
          <p14:tracePt t="15231" x="11118850" y="527050"/>
          <p14:tracePt t="15246" x="11023600" y="527050"/>
          <p14:tracePt t="15263" x="10960100" y="527050"/>
          <p14:tracePt t="15279" x="10922000" y="539750"/>
          <p14:tracePt t="15297" x="10883900" y="577850"/>
          <p14:tracePt t="15322" x="10883900" y="590550"/>
          <p14:tracePt t="15338" x="10883900" y="596900"/>
          <p14:tracePt t="15348" x="10883900" y="603250"/>
          <p14:tracePt t="15363" x="10883900" y="615950"/>
          <p14:tracePt t="15380" x="10915650" y="622300"/>
          <p14:tracePt t="15397" x="10979150" y="622300"/>
          <p14:tracePt t="15414" x="11049000" y="622300"/>
          <p14:tracePt t="15430" x="11137900" y="622300"/>
          <p14:tracePt t="15446" x="11220450" y="622300"/>
          <p14:tracePt t="15463" x="11283950" y="609600"/>
          <p14:tracePt t="15481" x="11341100" y="577850"/>
          <p14:tracePt t="15497" x="11366500" y="565150"/>
          <p14:tracePt t="15514" x="11366500" y="552450"/>
          <p14:tracePt t="15530" x="11366500" y="533400"/>
          <p14:tracePt t="15546" x="11366500" y="520700"/>
          <p14:tracePt t="15563" x="11366500" y="508000"/>
          <p14:tracePt t="15580" x="11341100" y="501650"/>
          <p14:tracePt t="15596" x="11315700" y="501650"/>
          <p14:tracePt t="15614" x="11283950" y="520700"/>
          <p14:tracePt t="15630" x="11271250" y="533400"/>
          <p14:tracePt t="15647" x="11245850" y="552450"/>
          <p14:tracePt t="15663" x="11233150" y="565150"/>
          <p14:tracePt t="15681" x="11233150" y="603250"/>
          <p14:tracePt t="15698" x="11239500" y="615950"/>
          <p14:tracePt t="15714" x="11252200" y="635000"/>
          <p14:tracePt t="15730" x="11271250" y="647700"/>
          <p14:tracePt t="15747" x="11296650" y="654050"/>
          <p14:tracePt t="15763" x="11309350" y="654050"/>
          <p14:tracePt t="15780" x="11322050" y="654050"/>
          <p14:tracePt t="15814" x="11322050" y="647700"/>
          <p14:tracePt t="15830" x="11315700" y="641350"/>
          <p14:tracePt t="15847" x="11290300" y="641350"/>
          <p14:tracePt t="15850" x="11264900" y="641350"/>
          <p14:tracePt t="15863" x="11239500" y="641350"/>
          <p14:tracePt t="15881" x="11137900" y="641350"/>
          <p14:tracePt t="15897" x="11099800" y="641350"/>
          <p14:tracePt t="15914" x="11087100" y="641350"/>
          <p14:tracePt t="15930" x="11074400" y="641350"/>
          <p14:tracePt t="17057" x="11068050" y="641350"/>
          <p14:tracePt t="17065" x="11055350" y="647700"/>
          <p14:tracePt t="17082" x="10941050" y="679450"/>
          <p14:tracePt t="17098" x="10725150" y="749300"/>
          <p14:tracePt t="17114" x="10363200" y="914400"/>
          <p14:tracePt t="17131" x="9899650" y="1117600"/>
          <p14:tracePt t="17148" x="9372600" y="1333500"/>
          <p14:tracePt t="17164" x="8940800" y="1625600"/>
          <p14:tracePt t="17181" x="8578850" y="1879600"/>
          <p14:tracePt t="17198" x="8324850" y="2095500"/>
          <p14:tracePt t="17217" x="8070850" y="2355850"/>
          <p14:tracePt t="17233" x="7988300" y="2470150"/>
          <p14:tracePt t="17250" x="7924800" y="2571750"/>
          <p14:tracePt t="17267" x="7880350" y="2641600"/>
          <p14:tracePt t="17283" x="7848600" y="2692400"/>
          <p14:tracePt t="17299" x="7816850" y="2724150"/>
          <p14:tracePt t="17316" x="7778750" y="2762250"/>
          <p14:tracePt t="17333" x="7696200" y="2832100"/>
          <p14:tracePt t="17349" x="7613650" y="2908300"/>
          <p14:tracePt t="17354" x="7569200" y="2946400"/>
          <p14:tracePt t="17369" x="7499350" y="3022600"/>
          <p14:tracePt t="17383" x="7467600" y="3060700"/>
          <p14:tracePt t="17399" x="7423150" y="3105150"/>
          <p14:tracePt t="17416" x="7391400" y="3143250"/>
          <p14:tracePt t="17432" x="7366000" y="3155950"/>
          <p14:tracePt t="17449" x="7315200" y="3175000"/>
          <p14:tracePt t="17465" x="7258050" y="3200400"/>
          <p14:tracePt t="17482" x="7200900" y="3213100"/>
          <p14:tracePt t="17499" x="7169150" y="3225800"/>
          <p14:tracePt t="17515" x="7131050" y="3225800"/>
          <p14:tracePt t="17532" x="7105650" y="3232150"/>
          <p14:tracePt t="17602" x="7137400" y="3219450"/>
          <p14:tracePt t="17610" x="7188200" y="3206750"/>
          <p14:tracePt t="17619" x="7251700" y="3175000"/>
          <p14:tracePt t="17633" x="7410450" y="3111500"/>
          <p14:tracePt t="17650" x="7556500" y="3041650"/>
          <p14:tracePt t="17666" x="7696200" y="2984500"/>
          <p14:tracePt t="17682" x="7823200" y="2914650"/>
          <p14:tracePt t="17699" x="7956550" y="2825750"/>
          <p14:tracePt t="17715" x="8178800" y="2667000"/>
          <p14:tracePt t="17732" x="8470900" y="2463800"/>
          <p14:tracePt t="17749" x="8756650" y="2254250"/>
          <p14:tracePt t="17765" x="8978900" y="2101850"/>
          <p14:tracePt t="17782" x="9105900" y="2012950"/>
          <p14:tracePt t="17799" x="9207500" y="1962150"/>
          <p14:tracePt t="17816" x="9328150" y="1905000"/>
          <p14:tracePt t="17833" x="9410700" y="1866900"/>
          <p14:tracePt t="17850" x="9499600" y="1841500"/>
          <p14:tracePt t="17866" x="9588500" y="1803400"/>
          <p14:tracePt t="17882" x="9702800" y="1771650"/>
          <p14:tracePt t="17899" x="9798050" y="1733550"/>
          <p14:tracePt t="17916" x="9861550" y="1701800"/>
          <p14:tracePt t="17932" x="9906000" y="1663700"/>
          <p14:tracePt t="17949" x="9950450" y="1625600"/>
          <p14:tracePt t="17965" x="10007600" y="1587500"/>
          <p14:tracePt t="17982" x="10077450" y="1536700"/>
          <p14:tracePt t="17999" x="10172700" y="1492250"/>
          <p14:tracePt t="18015" x="10229850" y="1441450"/>
          <p14:tracePt t="18032" x="10337800" y="1365250"/>
          <p14:tracePt t="18049" x="10414000" y="1320800"/>
          <p14:tracePt t="18065" x="10509250" y="1257300"/>
          <p14:tracePt t="18083" x="10617200" y="1181100"/>
          <p14:tracePt t="18099" x="10750550" y="1111250"/>
          <p14:tracePt t="18116" x="10858500" y="1035050"/>
          <p14:tracePt t="18133" x="10934700" y="977900"/>
          <p14:tracePt t="18150" x="11010900" y="920750"/>
          <p14:tracePt t="18166" x="11080750" y="889000"/>
          <p14:tracePt t="18183" x="11125200" y="857250"/>
          <p14:tracePt t="18200" x="11176000" y="812800"/>
          <p14:tracePt t="18217" x="11195050" y="793750"/>
          <p14:tracePt t="18233" x="11207750" y="787400"/>
          <p14:tracePt t="18339" x="11214100" y="787400"/>
          <p14:tracePt t="18349" x="11214100" y="819150"/>
          <p14:tracePt t="18367" x="11214100" y="876300"/>
          <p14:tracePt t="18383" x="11214100" y="965200"/>
          <p14:tracePt t="18399" x="11214100" y="1047750"/>
          <p14:tracePt t="18416" x="11245850" y="1149350"/>
          <p14:tracePt t="18433" x="11264900" y="1187450"/>
          <p14:tracePt t="18450" x="11283950" y="1206500"/>
          <p14:tracePt t="18466" x="11303000" y="1219200"/>
          <p14:tracePt t="18483" x="11315700" y="1225550"/>
          <p14:tracePt t="18538" x="11322050" y="1225550"/>
          <p14:tracePt t="18562" x="11334750" y="1225550"/>
          <p14:tracePt t="18570" x="11334750" y="1219200"/>
          <p14:tracePt t="18583" x="11334750" y="1212850"/>
          <p14:tracePt t="18601" x="11334750" y="1174750"/>
          <p14:tracePt t="18617" x="11334750" y="1162050"/>
          <p14:tracePt t="18698" x="11334750" y="1181100"/>
          <p14:tracePt t="18706" x="11328400" y="1193800"/>
          <p14:tracePt t="18716" x="11328400" y="1200150"/>
          <p14:tracePt t="18733" x="11328400" y="1212850"/>
          <p14:tracePt t="18750" x="11322050" y="1225550"/>
          <p14:tracePt t="18786" x="11315700" y="1225550"/>
          <p14:tracePt t="22147" x="11309350" y="1231900"/>
          <p14:tracePt t="22159" x="11309350" y="1238250"/>
          <p14:tracePt t="22172" x="11309350" y="1244600"/>
          <p14:tracePt t="22187" x="11309350" y="1263650"/>
          <p14:tracePt t="22204" x="11309350" y="1282700"/>
          <p14:tracePt t="22220" x="11309350" y="1301750"/>
          <p14:tracePt t="22237" x="11309350" y="1327150"/>
          <p14:tracePt t="22254" x="11309350" y="1365250"/>
          <p14:tracePt t="22270" x="11309350" y="1390650"/>
          <p14:tracePt t="22287" x="11309350" y="1416050"/>
          <p14:tracePt t="22304" x="11309350" y="1466850"/>
          <p14:tracePt t="22320" x="11303000" y="1524000"/>
          <p14:tracePt t="22337" x="11296650" y="1593850"/>
          <p14:tracePt t="22354" x="11296650" y="1670050"/>
          <p14:tracePt t="22371" x="11296650" y="1746250"/>
          <p14:tracePt t="22387" x="11296650" y="1809750"/>
          <p14:tracePt t="22404" x="11296650" y="1860550"/>
          <p14:tracePt t="22421" x="11315700" y="1930400"/>
          <p14:tracePt t="22437" x="11353800" y="1974850"/>
          <p14:tracePt t="22454" x="11404600" y="2012950"/>
          <p14:tracePt t="22471" x="11461750" y="2044700"/>
          <p14:tracePt t="22487" x="11480800" y="2044700"/>
          <p14:tracePt t="22545" x="11455400" y="2044700"/>
          <p14:tracePt t="22553" x="11391900" y="2032000"/>
          <p14:tracePt t="22560" x="11328400" y="2000250"/>
          <p14:tracePt t="22571" x="11252200" y="1981200"/>
          <p14:tracePt t="22588" x="11049000" y="1936750"/>
          <p14:tracePt t="22604" x="10807700" y="1905000"/>
          <p14:tracePt t="22621" x="10515600" y="1866900"/>
          <p14:tracePt t="22637" x="10204450" y="1828800"/>
          <p14:tracePt t="22654" x="9880600" y="1809750"/>
          <p14:tracePt t="22671" x="9569450" y="1809750"/>
          <p14:tracePt t="22688" x="9105900" y="1809750"/>
          <p14:tracePt t="22705" x="8756650" y="1809750"/>
          <p14:tracePt t="22721" x="8413750" y="1809750"/>
          <p14:tracePt t="22738" x="8020050" y="1835150"/>
          <p14:tracePt t="22754" x="7626350" y="1892300"/>
          <p14:tracePt t="22771" x="7207250" y="1962150"/>
          <p14:tracePt t="22787" x="6832600" y="2057400"/>
          <p14:tracePt t="22804" x="6540500" y="2133600"/>
          <p14:tracePt t="22821" x="6369050" y="2190750"/>
          <p14:tracePt t="22838" x="6248400" y="2273300"/>
          <p14:tracePt t="22854" x="6146800" y="2355850"/>
          <p14:tracePt t="22871" x="6064250" y="2451100"/>
          <p14:tracePt t="22889" x="5981700" y="2647950"/>
          <p14:tracePt t="22905" x="5956300" y="2781300"/>
          <p14:tracePt t="22921" x="5949950" y="2927350"/>
          <p14:tracePt t="22938" x="5949950" y="3048000"/>
          <p14:tracePt t="22954" x="5988050" y="3175000"/>
          <p14:tracePt t="22971" x="6038850" y="3302000"/>
          <p14:tracePt t="22988" x="6102350" y="3416300"/>
          <p14:tracePt t="23004" x="6165850" y="3543300"/>
          <p14:tracePt t="23020" x="6248400" y="3651250"/>
          <p14:tracePt t="23038" x="6381750" y="3765550"/>
          <p14:tracePt t="23055" x="6534150" y="3873500"/>
          <p14:tracePt t="23071" x="6731000" y="4000500"/>
          <p14:tracePt t="23089" x="7175500" y="4165600"/>
          <p14:tracePt t="23105" x="7473950" y="4260850"/>
          <p14:tracePt t="23121" x="7810500" y="4318000"/>
          <p14:tracePt t="23138" x="8102600" y="4356100"/>
          <p14:tracePt t="23155" x="8343900" y="4387850"/>
          <p14:tracePt t="23171" x="8509000" y="4387850"/>
          <p14:tracePt t="23188" x="8667750" y="4387850"/>
          <p14:tracePt t="23205" x="8801100" y="4387850"/>
          <p14:tracePt t="23221" x="8947150" y="4349750"/>
          <p14:tracePt t="23238" x="9099550" y="4279900"/>
          <p14:tracePt t="23255" x="9226550" y="4235450"/>
          <p14:tracePt t="23271" x="9353550" y="4178300"/>
          <p14:tracePt t="23288" x="9518650" y="4070350"/>
          <p14:tracePt t="23305" x="9594850" y="3962400"/>
          <p14:tracePt t="23321" x="9664700" y="3816350"/>
          <p14:tracePt t="23338" x="9728200" y="3663950"/>
          <p14:tracePt t="23355" x="9810750" y="3473450"/>
          <p14:tracePt t="23371" x="9899650" y="3257550"/>
          <p14:tracePt t="23388" x="9956800" y="3086100"/>
          <p14:tracePt t="23405" x="9994900" y="2978150"/>
          <p14:tracePt t="23422" x="10020300" y="2876550"/>
          <p14:tracePt t="23438" x="10033000" y="2762250"/>
          <p14:tracePt t="23455" x="10033000" y="2673350"/>
          <p14:tracePt t="23472" x="10033000" y="2552700"/>
          <p14:tracePt t="23489" x="10033000" y="2495550"/>
          <p14:tracePt t="23505" x="10033000" y="2451100"/>
          <p14:tracePt t="23522" x="10033000" y="2413000"/>
          <p14:tracePt t="23538" x="10033000" y="2368550"/>
          <p14:tracePt t="23555" x="10033000" y="2343150"/>
          <p14:tracePt t="23572" x="10033000" y="2305050"/>
          <p14:tracePt t="23588" x="10033000" y="2279650"/>
          <p14:tracePt t="23606" x="10033000" y="2260600"/>
          <p14:tracePt t="23622" x="10033000" y="2241550"/>
          <p14:tracePt t="23638" x="10033000" y="2228850"/>
          <p14:tracePt t="23655" x="10033000" y="2209800"/>
          <p14:tracePt t="23672" x="10033000" y="2165350"/>
          <p14:tracePt t="23689" x="10033000" y="2108200"/>
          <p14:tracePt t="23705" x="10033000" y="2076450"/>
          <p14:tracePt t="23722" x="10033000" y="2051050"/>
          <p14:tracePt t="23739" x="10033000" y="2044700"/>
          <p14:tracePt t="23755" x="10033000" y="2032000"/>
          <p14:tracePt t="23801" x="10033000" y="2025650"/>
          <p14:tracePt t="27347" x="10033000" y="2012950"/>
          <p14:tracePt t="27358" x="10033000" y="1993900"/>
          <p14:tracePt t="27375" x="10033000" y="1898650"/>
          <p14:tracePt t="27393" x="10033000" y="1739900"/>
          <p14:tracePt t="27410" x="10013950" y="1644650"/>
          <p14:tracePt t="27427" x="9988550" y="1549400"/>
          <p14:tracePt t="27443" x="9963150" y="1441450"/>
          <p14:tracePt t="27459" x="9906000" y="1327150"/>
          <p14:tracePt t="27476" x="9855200" y="1193800"/>
          <p14:tracePt t="27492" x="9804400" y="1085850"/>
          <p14:tracePt t="27509" x="9766300" y="971550"/>
          <p14:tracePt t="27525" x="9715500" y="869950"/>
          <p14:tracePt t="27541" x="9671050" y="749300"/>
          <p14:tracePt t="27559" x="9620250" y="609600"/>
          <p14:tracePt t="27576" x="9563100" y="457200"/>
          <p14:tracePt t="27592" x="9544050" y="393700"/>
          <p14:tracePt t="27609" x="9537700" y="349250"/>
          <p14:tracePt t="27626" x="9537700" y="323850"/>
          <p14:tracePt t="27642" x="9537700" y="304800"/>
          <p14:tracePt t="27675" x="9537700" y="298450"/>
          <p14:tracePt t="27693" x="9556750" y="298450"/>
          <p14:tracePt t="27709" x="9613900" y="336550"/>
          <p14:tracePt t="27726" x="9734550" y="431800"/>
          <p14:tracePt t="27743" x="9975850" y="647700"/>
          <p14:tracePt t="27759" x="10287000" y="920750"/>
          <p14:tracePt t="27777" x="10769600" y="1333500"/>
          <p14:tracePt t="27793" x="10902950" y="1485900"/>
          <p14:tracePt t="27809" x="11023600" y="1644650"/>
          <p14:tracePt t="27826" x="11106150" y="1771650"/>
          <p14:tracePt t="27843" x="11176000" y="1879600"/>
          <p14:tracePt t="27859" x="11195050" y="1930400"/>
          <p14:tracePt t="27876" x="11201400" y="1936750"/>
          <p14:tracePt t="27893" x="11207750" y="1943100"/>
          <p14:tracePt t="27929" x="11220450" y="1930400"/>
          <p14:tracePt t="27943" x="11220450" y="1885950"/>
          <p14:tracePt t="27959" x="11220450" y="1733550"/>
          <p14:tracePt t="27977" x="11220450" y="1441450"/>
          <p14:tracePt t="27993" x="11220450" y="1250950"/>
          <p14:tracePt t="28010" x="11220450" y="1054100"/>
          <p14:tracePt t="28026" x="11207750" y="882650"/>
          <p14:tracePt t="28042" x="11176000" y="730250"/>
          <p14:tracePt t="28060" x="11144250" y="615950"/>
          <p14:tracePt t="28076" x="11112500" y="514350"/>
          <p14:tracePt t="28093" x="11080750" y="431800"/>
          <p14:tracePt t="28110" x="11074400" y="406400"/>
          <p14:tracePt t="28126" x="11061700" y="381000"/>
          <p14:tracePt t="28143" x="11061700" y="374650"/>
          <p14:tracePt t="28203" x="11061700" y="406400"/>
          <p14:tracePt t="28213" x="11061700" y="431800"/>
          <p14:tracePt t="28226" x="11061700" y="565150"/>
          <p14:tracePt t="28243" x="11061700" y="736600"/>
          <p14:tracePt t="28260" x="11068050" y="920750"/>
          <p14:tracePt t="28276" x="11099800" y="1111250"/>
          <p14:tracePt t="28293" x="11118850" y="1295400"/>
          <p14:tracePt t="28310" x="11156950" y="1479550"/>
          <p14:tracePt t="28327" x="11188700" y="1625600"/>
          <p14:tracePt t="28343" x="11214100" y="1720850"/>
          <p14:tracePt t="28348" x="11220450" y="1765300"/>
          <p14:tracePt t="28361" x="11233150" y="1790700"/>
          <p14:tracePt t="28435" x="11233150" y="1771650"/>
          <p14:tracePt t="28445" x="11233150" y="1727200"/>
          <p14:tracePt t="28459" x="11233150" y="1600200"/>
          <p14:tracePt t="28476" x="11188700" y="1403350"/>
          <p14:tracePt t="28493" x="11144250" y="1219200"/>
          <p14:tracePt t="28510" x="11093450" y="1079500"/>
          <p14:tracePt t="28527" x="11061700" y="971550"/>
          <p14:tracePt t="28543" x="11049000" y="908050"/>
          <p14:tracePt t="28560" x="11029950" y="863600"/>
          <p14:tracePt t="30235" x="11029950" y="869950"/>
          <p14:tracePt t="30249" x="11029950" y="882650"/>
          <p14:tracePt t="30262" x="11029950" y="889000"/>
          <p14:tracePt t="30279" x="11023600" y="908050"/>
          <p14:tracePt t="30295" x="11010900" y="933450"/>
          <p14:tracePt t="30313" x="10998200" y="971550"/>
          <p14:tracePt t="30330" x="10979150" y="1016000"/>
          <p14:tracePt t="30346" x="10941050" y="1079500"/>
          <p14:tracePt t="30364" x="10915650" y="1130300"/>
          <p14:tracePt t="30378" x="10883900" y="1174750"/>
          <p14:tracePt t="30395" x="10845800" y="1219200"/>
          <p14:tracePt t="30411" x="10833100" y="1244600"/>
          <p14:tracePt t="30428" x="10807700" y="1276350"/>
          <p14:tracePt t="30445" x="10782300" y="1301750"/>
          <p14:tracePt t="30462" x="10756900" y="1333500"/>
          <p14:tracePt t="30479" x="10737850" y="1365250"/>
          <p14:tracePt t="30497" x="10699750" y="1403350"/>
          <p14:tracePt t="30513" x="10687050" y="1422400"/>
          <p14:tracePt t="30531" x="10674350" y="1435100"/>
          <p14:tracePt t="30547" x="10655300" y="1447800"/>
          <p14:tracePt t="30562" x="10648950" y="1454150"/>
          <p14:tracePt t="30579" x="10636250" y="1466850"/>
          <p14:tracePt t="31059" x="10629900" y="1473200"/>
          <p14:tracePt t="31073" x="10572750" y="1492250"/>
          <p14:tracePt t="31086" x="10521950" y="1504950"/>
          <p14:tracePt t="31098" x="10407650" y="1536700"/>
          <p14:tracePt t="31114" x="10248900" y="1568450"/>
          <p14:tracePt t="31131" x="10096500" y="1606550"/>
          <p14:tracePt t="31147" x="9931400" y="1644650"/>
          <p14:tracePt t="31163" x="9772650" y="1695450"/>
          <p14:tracePt t="31180" x="9582150" y="1752600"/>
          <p14:tracePt t="31196" x="9353550" y="1816100"/>
          <p14:tracePt t="31213" x="9156700" y="1854200"/>
          <p14:tracePt t="31230" x="8997950" y="1905000"/>
          <p14:tracePt t="31246" x="8877300" y="1930400"/>
          <p14:tracePt t="31263" x="8775700" y="1955800"/>
          <p14:tracePt t="31281" x="8693150" y="1968500"/>
          <p14:tracePt t="31297" x="8642350" y="1974850"/>
          <p14:tracePt t="31314" x="8585200" y="1987550"/>
          <p14:tracePt t="31331" x="8528050" y="1993900"/>
          <p14:tracePt t="31348" x="8477250" y="1993900"/>
          <p14:tracePt t="31362" x="8401050" y="1993900"/>
          <p14:tracePt t="31379" x="8324850" y="1993900"/>
          <p14:tracePt t="31395" x="8235950" y="1993900"/>
          <p14:tracePt t="31412" x="8134350" y="1993900"/>
          <p14:tracePt t="31429" x="8026400" y="1993900"/>
          <p14:tracePt t="31446" x="7924800" y="1993900"/>
          <p14:tracePt t="31462" x="7816850" y="1993900"/>
          <p14:tracePt t="31479" x="7696200" y="1993900"/>
          <p14:tracePt t="31497" x="7499350" y="1993900"/>
          <p14:tracePt t="31513" x="7359650" y="1993900"/>
          <p14:tracePt t="31530" x="7226300" y="1993900"/>
          <p14:tracePt t="31546" x="7086600" y="1993900"/>
          <p14:tracePt t="31562" x="6978650" y="1993900"/>
          <p14:tracePt t="31579" x="6870700" y="1993900"/>
          <p14:tracePt t="31596" x="6756400" y="1993900"/>
          <p14:tracePt t="31613" x="6629400" y="1993900"/>
          <p14:tracePt t="31629" x="6502400" y="1993900"/>
          <p14:tracePt t="31646" x="6400800" y="1993900"/>
          <p14:tracePt t="31662" x="6318250" y="2006600"/>
          <p14:tracePt t="31679" x="6210300" y="2025650"/>
          <p14:tracePt t="31696" x="6057900" y="2051050"/>
          <p14:tracePt t="31713" x="5956300" y="2063750"/>
          <p14:tracePt t="31730" x="5880100" y="2082800"/>
          <p14:tracePt t="31746" x="5835650" y="2095500"/>
          <p14:tracePt t="31762" x="5816600" y="2114550"/>
          <p14:tracePt t="31780" x="5797550" y="2133600"/>
          <p14:tracePt t="31797" x="5791200" y="2152650"/>
          <p14:tracePt t="31813" x="5784850" y="2171700"/>
          <p14:tracePt t="31830" x="5784850" y="2197100"/>
          <p14:tracePt t="31847" x="5778500" y="2228850"/>
          <p14:tracePt t="31848" x="5778500" y="2247900"/>
          <p14:tracePt t="31863" x="5778500" y="2266950"/>
          <p14:tracePt t="31881" x="5778500" y="2305050"/>
          <p14:tracePt t="31896" x="5822950" y="2349500"/>
          <p14:tracePt t="31913" x="5892800" y="2400300"/>
          <p14:tracePt t="31930" x="5994400" y="2451100"/>
          <p14:tracePt t="31946" x="6121400" y="2489200"/>
          <p14:tracePt t="31963" x="6292850" y="2520950"/>
          <p14:tracePt t="31980" x="6445250" y="2540000"/>
          <p14:tracePt t="31997" x="6616700" y="2540000"/>
          <p14:tracePt t="32013" x="6756400" y="2540000"/>
          <p14:tracePt t="32030" x="6889750" y="2540000"/>
          <p14:tracePt t="32047" x="7016750" y="2540000"/>
          <p14:tracePt t="32064" x="7137400" y="2540000"/>
          <p14:tracePt t="32081" x="7296150" y="2540000"/>
          <p14:tracePt t="32097" x="7410450" y="2527300"/>
          <p14:tracePt t="32114" x="7524750" y="2508250"/>
          <p14:tracePt t="32130" x="7626350" y="2501900"/>
          <p14:tracePt t="32146" x="7734300" y="2470150"/>
          <p14:tracePt t="32164" x="7848600" y="2470150"/>
          <p14:tracePt t="32180" x="7975600" y="2457450"/>
          <p14:tracePt t="32197" x="8096250" y="2438400"/>
          <p14:tracePt t="32214" x="8210550" y="2425700"/>
          <p14:tracePt t="32230" x="8324850" y="2381250"/>
          <p14:tracePt t="32246" x="8407400" y="2336800"/>
          <p14:tracePt t="32264" x="8458200" y="2305050"/>
          <p14:tracePt t="32281" x="8470900" y="2286000"/>
          <p14:tracePt t="32297" x="8470900" y="2266950"/>
          <p14:tracePt t="32314" x="8470900" y="2228850"/>
          <p14:tracePt t="32330" x="8470900" y="2209800"/>
          <p14:tracePt t="32347" x="8470900" y="2197100"/>
          <p14:tracePt t="32364" x="8464550" y="2178050"/>
          <p14:tracePt t="32380" x="8439150" y="2139950"/>
          <p14:tracePt t="32397" x="8394700" y="2095500"/>
          <p14:tracePt t="32414" x="8293100" y="2038350"/>
          <p14:tracePt t="32431" x="8178800" y="1987550"/>
          <p14:tracePt t="32448" x="8058150" y="1936750"/>
          <p14:tracePt t="32465" x="7867650" y="1885950"/>
          <p14:tracePt t="32481" x="7721600" y="1866900"/>
          <p14:tracePt t="32498" x="7562850" y="1854200"/>
          <p14:tracePt t="32514" x="7391400" y="1828800"/>
          <p14:tracePt t="32530" x="7239000" y="1828800"/>
          <p14:tracePt t="32547" x="7080250" y="1828800"/>
          <p14:tracePt t="32563" x="6946900" y="1828800"/>
          <p14:tracePt t="32580" x="6819900" y="1828800"/>
          <p14:tracePt t="32597" x="6680200" y="1828800"/>
          <p14:tracePt t="32613" x="6553200" y="1828800"/>
          <p14:tracePt t="32630" x="6413500" y="1828800"/>
          <p14:tracePt t="32647" x="6267450" y="1828800"/>
          <p14:tracePt t="32665" x="6051550" y="1841500"/>
          <p14:tracePt t="32681" x="5937250" y="1860550"/>
          <p14:tracePt t="32698" x="5867400" y="1873250"/>
          <p14:tracePt t="32713" x="5797550" y="1892300"/>
          <p14:tracePt t="32730" x="5759450" y="1911350"/>
          <p14:tracePt t="32747" x="5715000" y="1924050"/>
          <p14:tracePt t="32763" x="5676900" y="1936750"/>
          <p14:tracePt t="32781" x="5626100" y="1974850"/>
          <p14:tracePt t="32798" x="5594350" y="1993900"/>
          <p14:tracePt t="32814" x="5581650" y="2006600"/>
          <p14:tracePt t="32831" x="5581650" y="2038350"/>
          <p14:tracePt t="32848" x="5575300" y="2070100"/>
          <p14:tracePt t="32865" x="5575300" y="2108200"/>
          <p14:tracePt t="32881" x="5588000" y="2152650"/>
          <p14:tracePt t="32897" x="5632450" y="2197100"/>
          <p14:tracePt t="32914" x="5670550" y="2228850"/>
          <p14:tracePt t="32931" x="5734050" y="2260600"/>
          <p14:tracePt t="32948" x="5816600" y="2292350"/>
          <p14:tracePt t="32964" x="5905500" y="2317750"/>
          <p14:tracePt t="32981" x="6013450" y="2336800"/>
          <p14:tracePt t="32998" x="6153150" y="2355850"/>
          <p14:tracePt t="33014" x="6305550" y="2362200"/>
          <p14:tracePt t="33031" x="6464300" y="2362200"/>
          <p14:tracePt t="33048" x="6692900" y="2374900"/>
          <p14:tracePt t="33064" x="6813550" y="2387600"/>
          <p14:tracePt t="33080" x="6940550" y="2393950"/>
          <p14:tracePt t="33098" x="7067550" y="2393950"/>
          <p14:tracePt t="33115" x="7213600" y="2393950"/>
          <p14:tracePt t="33131" x="7366000" y="2393950"/>
          <p14:tracePt t="33148" x="7493000" y="2381250"/>
          <p14:tracePt t="33165" x="7607300" y="2368550"/>
          <p14:tracePt t="33181" x="7683500" y="2362200"/>
          <p14:tracePt t="33198" x="7753350" y="2349500"/>
          <p14:tracePt t="33215" x="7810500" y="2336800"/>
          <p14:tracePt t="33231" x="7861300" y="2330450"/>
          <p14:tracePt t="33249" x="7962900" y="2305050"/>
          <p14:tracePt t="33265" x="8020050" y="2279650"/>
          <p14:tracePt t="33281" x="8077200" y="2254250"/>
          <p14:tracePt t="33298" x="8121650" y="2235200"/>
          <p14:tracePt t="33315" x="8172450" y="2216150"/>
          <p14:tracePt t="33331" x="8216900" y="2197100"/>
          <p14:tracePt t="33348" x="8274050" y="2165350"/>
          <p14:tracePt t="33365" x="8312150" y="2152650"/>
          <p14:tracePt t="33381" x="8324850" y="2146300"/>
          <p14:tracePt t="33398" x="8331200" y="2139950"/>
          <p14:tracePt t="33474" x="8331200" y="2133600"/>
          <p14:tracePt t="38026" x="8324850" y="2133600"/>
          <p14:tracePt t="38037" x="8293100" y="2133600"/>
          <p14:tracePt t="38052" x="8140700" y="2165350"/>
          <p14:tracePt t="38069" x="7791450" y="2254250"/>
          <p14:tracePt t="38086" x="7277100" y="2324100"/>
          <p14:tracePt t="38103" x="6756400" y="2393950"/>
          <p14:tracePt t="38120" x="5975350" y="2508250"/>
          <p14:tracePt t="38136" x="5543550" y="2565400"/>
          <p14:tracePt t="38153" x="5143500" y="2628900"/>
          <p14:tracePt t="38170" x="4756150" y="2711450"/>
          <p14:tracePt t="38186" x="4457700" y="2794000"/>
          <p14:tracePt t="38203" x="4210050" y="2838450"/>
          <p14:tracePt t="38219" x="3924300" y="2857500"/>
          <p14:tracePt t="38236" x="3594100" y="2857500"/>
          <p14:tracePt t="38253" x="3270250" y="2857500"/>
          <p14:tracePt t="38270" x="3028950" y="2857500"/>
          <p14:tracePt t="38286" x="2851150" y="2857500"/>
          <p14:tracePt t="38303" x="2711450" y="2857500"/>
          <p14:tracePt t="38320" x="2571750" y="2838450"/>
          <p14:tracePt t="38336" x="2514600" y="2838450"/>
          <p14:tracePt t="38353" x="2419350" y="2838450"/>
          <p14:tracePt t="38370" x="2336800" y="2838450"/>
          <p14:tracePt t="38386" x="2241550" y="2838450"/>
          <p14:tracePt t="38403" x="2159000" y="2851150"/>
          <p14:tracePt t="38420" x="2120900" y="2863850"/>
          <p14:tracePt t="38437" x="2108200" y="2863850"/>
          <p14:tracePt t="38504" x="2108200" y="2870200"/>
          <p14:tracePt t="38563" x="2108200" y="2876550"/>
          <p14:tracePt t="38574" x="2114550" y="2882900"/>
          <p14:tracePt t="38587" x="2159000" y="2882900"/>
          <p14:tracePt t="38604" x="2266950" y="2882900"/>
          <p14:tracePt t="38620" x="2432050" y="2882900"/>
          <p14:tracePt t="38636" x="2616200" y="2882900"/>
          <p14:tracePt t="38653" x="2749550" y="2882900"/>
          <p14:tracePt t="38670" x="2863850" y="2882900"/>
          <p14:tracePt t="38687" x="2882900" y="2895600"/>
          <p14:tracePt t="38899" x="2882900" y="2901950"/>
          <p14:tracePt t="38911" x="2876550" y="2901950"/>
          <p14:tracePt t="38923" x="2832100" y="2901950"/>
          <p14:tracePt t="38937" x="2819400" y="2901950"/>
          <p14:tracePt t="38953" x="2813050" y="2889250"/>
          <p14:tracePt t="38970" x="2813050" y="2882900"/>
          <p14:tracePt t="38987" x="2806700" y="2882900"/>
          <p14:tracePt t="39003" x="2800350" y="2882900"/>
          <p14:tracePt t="39020" x="2787650" y="2876550"/>
          <p14:tracePt t="39037" x="2768600" y="2870200"/>
          <p14:tracePt t="39053" x="2743200" y="2857500"/>
          <p14:tracePt t="39070" x="2711450" y="2844800"/>
          <p14:tracePt t="39087" x="2673350" y="2825750"/>
          <p14:tracePt t="39103" x="2635250" y="2800350"/>
          <p14:tracePt t="39121" x="2603500" y="2781300"/>
          <p14:tracePt t="39137" x="2578100" y="2768600"/>
          <p14:tracePt t="39154" x="2552700" y="2755900"/>
          <p14:tracePt t="39171" x="2514600" y="2749550"/>
          <p14:tracePt t="39186" x="2470150" y="2736850"/>
          <p14:tracePt t="39204" x="2425700" y="2724150"/>
          <p14:tracePt t="39221" x="2374900" y="2711450"/>
          <p14:tracePt t="39237" x="2336800" y="2698750"/>
          <p14:tracePt t="39254" x="2298700" y="2686050"/>
          <p14:tracePt t="39271" x="2247900" y="2667000"/>
          <p14:tracePt t="39288" x="2178050" y="2647950"/>
          <p14:tracePt t="39304" x="2127250" y="2628900"/>
          <p14:tracePt t="39321" x="2051050" y="2609850"/>
          <p14:tracePt t="39337" x="1987550" y="2597150"/>
          <p14:tracePt t="39354" x="1892300" y="2584450"/>
          <p14:tracePt t="39371" x="1803400" y="2565400"/>
          <p14:tracePt t="39388" x="1720850" y="2559050"/>
          <p14:tracePt t="39404" x="1631950" y="2546350"/>
          <p14:tracePt t="39420" x="1543050" y="2533650"/>
          <p14:tracePt t="39438" x="1428750" y="2514600"/>
          <p14:tracePt t="39454" x="1346200" y="2501900"/>
          <p14:tracePt t="39471" x="1250950" y="2495550"/>
          <p14:tracePt t="39488" x="1104900" y="2482850"/>
          <p14:tracePt t="39504" x="1003300" y="2482850"/>
          <p14:tracePt t="39521" x="914400" y="2482850"/>
          <p14:tracePt t="39538" x="825500" y="2482850"/>
          <p14:tracePt t="39554" x="755650" y="2482850"/>
          <p14:tracePt t="39571" x="685800" y="2482850"/>
          <p14:tracePt t="39588" x="609600" y="2482850"/>
          <p14:tracePt t="39604" x="546100" y="2470150"/>
          <p14:tracePt t="39621" x="488950" y="2470150"/>
          <p14:tracePt t="39638" x="438150" y="2482850"/>
          <p14:tracePt t="39654" x="387350" y="2489200"/>
          <p14:tracePt t="39671" x="355600" y="2501900"/>
          <p14:tracePt t="39688" x="304800" y="2520950"/>
          <p14:tracePt t="39704" x="298450" y="2527300"/>
          <p14:tracePt t="39721" x="285750" y="2533650"/>
          <p14:tracePt t="39738" x="273050" y="2546350"/>
          <p14:tracePt t="39754" x="266700" y="2559050"/>
          <p14:tracePt t="39771" x="260350" y="2584450"/>
          <p14:tracePt t="39788" x="260350" y="2609850"/>
          <p14:tracePt t="39805" x="247650" y="2647950"/>
          <p14:tracePt t="39821" x="247650" y="2673350"/>
          <p14:tracePt t="39838" x="247650" y="2692400"/>
          <p14:tracePt t="39854" x="247650" y="2711450"/>
          <p14:tracePt t="39871" x="254000" y="2730500"/>
          <p14:tracePt t="39873" x="260350" y="2736850"/>
          <p14:tracePt t="39889" x="279400" y="2762250"/>
          <p14:tracePt t="39905" x="311150" y="2781300"/>
          <p14:tracePt t="39921" x="342900" y="2806700"/>
          <p14:tracePt t="39938" x="381000" y="2832100"/>
          <p14:tracePt t="39954" x="444500" y="2863850"/>
          <p14:tracePt t="39971" x="539750" y="2901950"/>
          <p14:tracePt t="39988" x="641350" y="2940050"/>
          <p14:tracePt t="40005" x="755650" y="2971800"/>
          <p14:tracePt t="40021" x="882650" y="3009900"/>
          <p14:tracePt t="40038" x="1009650" y="3041650"/>
          <p14:tracePt t="40055" x="1117600" y="3067050"/>
          <p14:tracePt t="40072" x="1238250" y="3079750"/>
          <p14:tracePt t="40089" x="1327150" y="3092450"/>
          <p14:tracePt t="40105" x="1403350" y="3105150"/>
          <p14:tracePt t="40122" x="1498600" y="3111500"/>
          <p14:tracePt t="40138" x="1581150" y="3130550"/>
          <p14:tracePt t="40155" x="1638300" y="3130550"/>
          <p14:tracePt t="40172" x="1682750" y="3136900"/>
          <p14:tracePt t="40188" x="1720850" y="3143250"/>
          <p14:tracePt t="40205" x="1752600" y="3143250"/>
          <p14:tracePt t="40222" x="1784350" y="3143250"/>
          <p14:tracePt t="40238" x="1809750" y="3143250"/>
          <p14:tracePt t="40255" x="1847850" y="3143250"/>
          <p14:tracePt t="40272" x="1905000" y="3143250"/>
          <p14:tracePt t="40288" x="1974850" y="3143250"/>
          <p14:tracePt t="40305" x="2038350" y="3136900"/>
          <p14:tracePt t="40322" x="2095500" y="3124200"/>
          <p14:tracePt t="40337" x="2146300" y="3117850"/>
          <p14:tracePt t="40355" x="2184400" y="3111500"/>
          <p14:tracePt t="40372" x="2203450" y="3105150"/>
          <p14:tracePt t="40388" x="2216150" y="3098800"/>
          <p14:tracePt t="40405" x="2228850" y="3098800"/>
          <p14:tracePt t="40422" x="2235200" y="3092450"/>
          <p14:tracePt t="40439" x="2247900" y="3086100"/>
          <p14:tracePt t="40456" x="2254250" y="3086100"/>
          <p14:tracePt t="40472" x="2260600" y="3079750"/>
          <p14:tracePt t="46538" x="2266950" y="3079750"/>
          <p14:tracePt t="46548" x="2298700" y="3073400"/>
          <p14:tracePt t="46562" x="2444750" y="3009900"/>
          <p14:tracePt t="46578" x="2609850" y="2908300"/>
          <p14:tracePt t="46595" x="2794000" y="2781300"/>
          <p14:tracePt t="46611" x="3003550" y="2641600"/>
          <p14:tracePt t="46628" x="3219450" y="2457450"/>
          <p14:tracePt t="46645" x="3403600" y="2279650"/>
          <p14:tracePt t="46661" x="3549650" y="2095500"/>
          <p14:tracePt t="46678" x="3683000" y="1962150"/>
          <p14:tracePt t="46695" x="3848100" y="1828800"/>
          <p14:tracePt t="46712" x="3962400" y="1746250"/>
          <p14:tracePt t="46729" x="4114800" y="1644650"/>
          <p14:tracePt t="46746" x="4210050" y="1587500"/>
          <p14:tracePt t="46763" x="4267200" y="1549400"/>
          <p14:tracePt t="46778" x="4298950" y="1536700"/>
          <p14:tracePt t="46795" x="4311650" y="1524000"/>
          <p14:tracePt t="46811" x="4324350" y="1524000"/>
          <p14:tracePt t="46828" x="4368800" y="1511300"/>
          <p14:tracePt t="46846" x="4432300" y="1504950"/>
          <p14:tracePt t="46862" x="4527550" y="1492250"/>
          <p14:tracePt t="46878" x="4635500" y="1492250"/>
          <p14:tracePt t="46882" x="4679950" y="1492250"/>
          <p14:tracePt t="46895" x="4711700" y="1492250"/>
          <p14:tracePt t="46912" x="4781550" y="1492250"/>
          <p14:tracePt t="46929" x="4864100" y="1492250"/>
          <p14:tracePt t="46946" x="4902200" y="1504950"/>
          <p14:tracePt t="46962" x="4972050" y="1511300"/>
          <p14:tracePt t="46979" x="5035550" y="1511300"/>
          <p14:tracePt t="46995" x="5092700" y="1511300"/>
          <p14:tracePt t="47012" x="5137150" y="1511300"/>
          <p14:tracePt t="47028" x="5168900" y="1511300"/>
          <p14:tracePt t="47045" x="5200650" y="1511300"/>
          <p14:tracePt t="47062" x="5226050" y="1511300"/>
          <p14:tracePt t="47079" x="5232400" y="1511300"/>
          <p14:tracePt t="47095" x="5245100" y="1511300"/>
          <p14:tracePt t="47112" x="5251450" y="1511300"/>
          <p14:tracePt t="47128" x="5251450" y="1504950"/>
          <p14:tracePt t="47243" x="5238750" y="1504950"/>
          <p14:tracePt t="47254" x="5219700" y="1504950"/>
          <p14:tracePt t="47266" x="5175250" y="1504950"/>
          <p14:tracePt t="47279" x="5156200" y="1504950"/>
          <p14:tracePt t="47295" x="5105400" y="1485900"/>
          <p14:tracePt t="47312" x="5067300" y="1473200"/>
          <p14:tracePt t="47329" x="5041900" y="1473200"/>
          <p14:tracePt t="47346" x="4997450" y="1473200"/>
          <p14:tracePt t="47362" x="4921250" y="1473200"/>
          <p14:tracePt t="47378" x="4851400" y="1485900"/>
          <p14:tracePt t="47395" x="4762500" y="1498600"/>
          <p14:tracePt t="47411" x="4686300" y="1517650"/>
          <p14:tracePt t="47428" x="4629150" y="1517650"/>
          <p14:tracePt t="47445" x="4603750" y="1524000"/>
          <p14:tracePt t="47462" x="4572000" y="1530350"/>
          <p14:tracePt t="47478" x="4546600" y="1536700"/>
          <p14:tracePt t="47495" x="4508500" y="1543050"/>
          <p14:tracePt t="47513" x="4445000" y="1562100"/>
          <p14:tracePt t="47529" x="4406900" y="1574800"/>
          <p14:tracePt t="47546" x="4356100" y="1587500"/>
          <p14:tracePt t="47562" x="4298950" y="1600200"/>
          <p14:tracePt t="47578" x="4260850" y="1619250"/>
          <p14:tracePt t="47596" x="4235450" y="1625600"/>
          <p14:tracePt t="47612" x="4203700" y="1638300"/>
          <p14:tracePt t="47629" x="4178300" y="1651000"/>
          <p14:tracePt t="47646" x="4159250" y="1670050"/>
          <p14:tracePt t="47662" x="4133850" y="1689100"/>
          <p14:tracePt t="47679" x="4108450" y="1708150"/>
          <p14:tracePt t="47696" x="4070350" y="1752600"/>
          <p14:tracePt t="47713" x="4051300" y="1784350"/>
          <p14:tracePt t="47729" x="4044950" y="1803400"/>
          <p14:tracePt t="47746" x="4032250" y="1816100"/>
          <p14:tracePt t="47762" x="4032250" y="1822450"/>
          <p14:tracePt t="47796" x="4032250" y="1828800"/>
          <p14:tracePt t="47812" x="4032250" y="1835150"/>
          <p14:tracePt t="47829" x="4038600" y="1860550"/>
          <p14:tracePt t="47846" x="4070350" y="1873250"/>
          <p14:tracePt t="47863" x="4127500" y="1898650"/>
          <p14:tracePt t="47879" x="4197350" y="1911350"/>
          <p14:tracePt t="47881" x="4241800" y="1930400"/>
          <p14:tracePt t="47897" x="4324350" y="1936750"/>
          <p14:tracePt t="47913" x="4419600" y="1949450"/>
          <p14:tracePt t="47929" x="4521200" y="1949450"/>
          <p14:tracePt t="47946" x="4635500" y="1949450"/>
          <p14:tracePt t="47963" x="4787900" y="1949450"/>
          <p14:tracePt t="47979" x="4946650" y="1949450"/>
          <p14:tracePt t="47996" x="5118100" y="1949450"/>
          <p14:tracePt t="48013" x="5270500" y="1949450"/>
          <p14:tracePt t="48030" x="5410200" y="1949450"/>
          <p14:tracePt t="48046" x="5530850" y="1949450"/>
          <p14:tracePt t="48063" x="5626100" y="1949450"/>
          <p14:tracePt t="48080" x="5734050" y="1949450"/>
          <p14:tracePt t="48096" x="5797550" y="1949450"/>
          <p14:tracePt t="48113" x="5848350" y="1949450"/>
          <p14:tracePt t="48130" x="5892800" y="1949450"/>
          <p14:tracePt t="48146" x="5930900" y="1949450"/>
          <p14:tracePt t="48163" x="5962650" y="1949450"/>
          <p14:tracePt t="48180" x="5988050" y="1949450"/>
          <p14:tracePt t="48196" x="5994400" y="1949450"/>
          <p14:tracePt t="48213" x="6007100" y="1949450"/>
          <p14:tracePt t="48230" x="6026150" y="1949450"/>
          <p14:tracePt t="48246" x="6038850" y="1936750"/>
          <p14:tracePt t="48263" x="6045200" y="1930400"/>
          <p14:tracePt t="48280" x="6076950" y="1898650"/>
          <p14:tracePt t="48297" x="6083300" y="1873250"/>
          <p14:tracePt t="48313" x="6089650" y="1854200"/>
          <p14:tracePt t="48330" x="6096000" y="1835150"/>
          <p14:tracePt t="48345" x="6096000" y="1822450"/>
          <p14:tracePt t="48363" x="6096000" y="1816100"/>
          <p14:tracePt t="48380" x="6096000" y="1803400"/>
          <p14:tracePt t="48396" x="6096000" y="1784350"/>
          <p14:tracePt t="48413" x="6096000" y="1765300"/>
          <p14:tracePt t="48430" x="6076950" y="1739900"/>
          <p14:tracePt t="48446" x="6038850" y="1708150"/>
          <p14:tracePt t="48462" x="6000750" y="1689100"/>
          <p14:tracePt t="48479" x="5962650" y="1670050"/>
          <p14:tracePt t="48497" x="5892800" y="1651000"/>
          <p14:tracePt t="48513" x="5861050" y="1638300"/>
          <p14:tracePt t="48530" x="5791200" y="1619250"/>
          <p14:tracePt t="48545" x="5734050" y="1606550"/>
          <p14:tracePt t="48563" x="5651500" y="1587500"/>
          <p14:tracePt t="48580" x="5568950" y="1581150"/>
          <p14:tracePt t="48597" x="5486400" y="1568450"/>
          <p14:tracePt t="48613" x="5410200" y="1555750"/>
          <p14:tracePt t="48630" x="5340350" y="1543050"/>
          <p14:tracePt t="48647" x="5276850" y="1543050"/>
          <p14:tracePt t="48664" x="5181600" y="1543050"/>
          <p14:tracePt t="48680" x="5111750" y="1543050"/>
          <p14:tracePt t="48697" x="5041900" y="1543050"/>
          <p14:tracePt t="48714" x="4940300" y="1543050"/>
          <p14:tracePt t="48730" x="4826000" y="1543050"/>
          <p14:tracePt t="48747" x="4724400" y="1543050"/>
          <p14:tracePt t="48763" x="4622800" y="1568450"/>
          <p14:tracePt t="48780" x="4540250" y="1593850"/>
          <p14:tracePt t="48797" x="4483100" y="1600200"/>
          <p14:tracePt t="48813" x="4425950" y="1625600"/>
          <p14:tracePt t="48830" x="4375150" y="1644650"/>
          <p14:tracePt t="48847" x="4330700" y="1651000"/>
          <p14:tracePt t="48864" x="4229100" y="1682750"/>
          <p14:tracePt t="48881" x="4165600" y="1701800"/>
          <p14:tracePt t="48897" x="4108450" y="1714500"/>
          <p14:tracePt t="48914" x="4057650" y="1739900"/>
          <p14:tracePt t="48930" x="4013200" y="1765300"/>
          <p14:tracePt t="48947" x="4006850" y="1771650"/>
          <p14:tracePt t="48964" x="4000500" y="1778000"/>
          <p14:tracePt t="48997" x="4000500" y="1784350"/>
          <p14:tracePt t="49014" x="4000500" y="1797050"/>
          <p14:tracePt t="49030" x="4000500" y="1803400"/>
          <p14:tracePt t="49047" x="4000500" y="1816100"/>
          <p14:tracePt t="49064" x="4051300" y="1841500"/>
          <p14:tracePt t="49081" x="4089400" y="1854200"/>
          <p14:tracePt t="49097" x="4171950" y="1866900"/>
          <p14:tracePt t="49114" x="4260850" y="1866900"/>
          <p14:tracePt t="49130" x="4375150" y="1873250"/>
          <p14:tracePt t="49147" x="4483100" y="1879600"/>
          <p14:tracePt t="49164" x="4584700" y="1879600"/>
          <p14:tracePt t="49181" x="4654550" y="1885950"/>
          <p14:tracePt t="49197" x="4711700" y="1885950"/>
          <p14:tracePt t="49214" x="4756150" y="1885950"/>
          <p14:tracePt t="49231" x="4787900" y="1885950"/>
          <p14:tracePt t="49248" x="4845050" y="1885950"/>
          <p14:tracePt t="49264" x="4870450" y="1885950"/>
          <p14:tracePt t="49281" x="4908550" y="1885950"/>
          <p14:tracePt t="49297" x="4940300" y="1885950"/>
          <p14:tracePt t="49314" x="4978400" y="1885950"/>
          <p14:tracePt t="49331" x="5022850" y="1892300"/>
          <p14:tracePt t="49347" x="5035550" y="1892300"/>
          <p14:tracePt t="49364" x="5048250" y="1898650"/>
          <p14:tracePt t="49675" x="5054600" y="1905000"/>
          <p14:tracePt t="49691" x="5041900" y="1905000"/>
          <p14:tracePt t="49702" x="5016500" y="1905000"/>
          <p14:tracePt t="49715" x="4959350" y="1905000"/>
          <p14:tracePt t="49731" x="4895850" y="1905000"/>
          <p14:tracePt t="49747" x="4832350" y="1905000"/>
          <p14:tracePt t="49764" x="4781550" y="1905000"/>
          <p14:tracePt t="49781" x="4737100" y="1905000"/>
          <p14:tracePt t="49797" x="4686300" y="1905000"/>
          <p14:tracePt t="49814" x="4635500" y="1905000"/>
          <p14:tracePt t="49831" x="4578350" y="1911350"/>
          <p14:tracePt t="49847" x="4521200" y="1924050"/>
          <p14:tracePt t="49865" x="4381500" y="1930400"/>
          <p14:tracePt t="49882" x="4324350" y="1930400"/>
          <p14:tracePt t="49898" x="4298950" y="1936750"/>
          <p14:tracePt t="49914" x="4286250" y="1943100"/>
          <p14:tracePt t="50011" x="4298950" y="1943100"/>
          <p14:tracePt t="50023" x="4324350" y="1943100"/>
          <p14:tracePt t="50035" x="4419600" y="1943100"/>
          <p14:tracePt t="50049" x="4508500" y="1943100"/>
          <p14:tracePt t="50065" x="4584700" y="1943100"/>
          <p14:tracePt t="50081" x="4641850" y="1943100"/>
          <p14:tracePt t="50098" x="4667250" y="1943100"/>
          <p14:tracePt t="50114" x="4673600" y="1943100"/>
          <p14:tracePt t="50211" x="4654550" y="1943100"/>
          <p14:tracePt t="50222" x="4610100" y="1943100"/>
          <p14:tracePt t="50234" x="4521200" y="1943100"/>
          <p14:tracePt t="50250" x="4432300" y="1943100"/>
          <p14:tracePt t="50266" x="4400550" y="1943100"/>
          <p14:tracePt t="50282" x="4387850" y="1943100"/>
          <p14:tracePt t="50316" x="4387850" y="1936750"/>
          <p14:tracePt t="50332" x="4400550" y="1917700"/>
          <p14:tracePt t="50349" x="4451350" y="1885950"/>
          <p14:tracePt t="50365" x="4508500" y="1879600"/>
          <p14:tracePt t="50382" x="4546600" y="1873250"/>
          <p14:tracePt t="50387" x="4565650" y="1873250"/>
          <p14:tracePt t="50401" x="4591050" y="1866900"/>
          <p14:tracePt t="50417" x="4610100" y="1866900"/>
          <p14:tracePt t="50433" x="4622800" y="1866900"/>
          <p14:tracePt t="50449" x="4654550" y="1866900"/>
          <p14:tracePt t="50465" x="4718050" y="1879600"/>
          <p14:tracePt t="50482" x="4794250" y="1898650"/>
          <p14:tracePt t="50498" x="4870450" y="1905000"/>
          <p14:tracePt t="50515" x="4953000" y="1917700"/>
          <p14:tracePt t="50532" x="5022850" y="1917700"/>
          <p14:tracePt t="50548" x="5092700" y="1917700"/>
          <p14:tracePt t="50565" x="5156200" y="1917700"/>
          <p14:tracePt t="50582" x="5207000" y="1917700"/>
          <p14:tracePt t="50598" x="5257800" y="1917700"/>
          <p14:tracePt t="50615" x="5302250" y="1917700"/>
          <p14:tracePt t="50632" x="5384800" y="1917700"/>
          <p14:tracePt t="50649" x="5441950" y="1911350"/>
          <p14:tracePt t="50665" x="5499100" y="1905000"/>
          <p14:tracePt t="50682" x="5549900" y="1898650"/>
          <p14:tracePt t="50699" x="5607050" y="1892300"/>
          <p14:tracePt t="50715" x="5645150" y="1879600"/>
          <p14:tracePt t="50732" x="5676900" y="1873250"/>
          <p14:tracePt t="50749" x="5689600" y="1866900"/>
          <p14:tracePt t="50765" x="5702300" y="1860550"/>
          <p14:tracePt t="50782" x="5708650" y="1854200"/>
          <p14:tracePt t="50891" x="5702300" y="1854200"/>
          <p14:tracePt t="50931" x="5695950" y="1854200"/>
          <p14:tracePt t="50963" x="5689600" y="1854200"/>
          <p14:tracePt t="50973" x="5683250" y="1860550"/>
          <p14:tracePt t="50986" x="5670550" y="1873250"/>
          <p14:tracePt t="51002" x="5670550" y="1905000"/>
          <p14:tracePt t="51017" x="5657850" y="1930400"/>
          <p14:tracePt t="51032" x="5657850" y="1949450"/>
          <p14:tracePt t="51114" x="5657850" y="1943100"/>
          <p14:tracePt t="51122" x="5657850" y="1930400"/>
          <p14:tracePt t="51134" x="5657850" y="1917700"/>
          <p14:tracePt t="51149" x="5657850" y="1898650"/>
          <p14:tracePt t="51362" x="5657850" y="1885950"/>
          <p14:tracePt t="51373" x="5664200" y="1873250"/>
          <p14:tracePt t="51386" x="5664200" y="1860550"/>
          <p14:tracePt t="51467" x="5664200" y="1879600"/>
          <p14:tracePt t="51478" x="5664200" y="1885950"/>
          <p14:tracePt t="51491" x="5664200" y="1905000"/>
          <p14:tracePt t="51505" x="5664200" y="1917700"/>
          <p14:tracePt t="99089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1F313034-18ED-176F-04D2-9F65104E97D1}"/>
              </a:ext>
            </a:extLst>
          </p:cNvPr>
          <p:cNvSpPr txBox="1"/>
          <p:nvPr/>
        </p:nvSpPr>
        <p:spPr>
          <a:xfrm>
            <a:off x="8304009" y="1958229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x-none" sz="1400" dirty="0">
                <a:latin typeface="Arial" panose="020B0604020202020204" pitchFamily="34" charset="0"/>
                <a:cs typeface="Arial" panose="020B0604020202020204" pitchFamily="34" charset="0"/>
              </a:rPr>
              <a:t>E-2-1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514" y="1923766"/>
            <a:ext cx="3854495" cy="48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Different categories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28.03.24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9629" y="640350"/>
            <a:ext cx="1154205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WMO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GAW No. 268, 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different categories of metadata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are defined: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Required Metadata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which processing of the raw data is not possible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Appear in the ECC equation 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 Metadata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understand the performance of the instrumentation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Describe most aspects of the ozonesonde preparation and its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during preparation (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prepsheets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!)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0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Desirable Metadata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Needed to fully understand all aspects regarding an ECC ozonesonde observation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 b="1" i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Obsolete Metadata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US" sz="2000" b="0" i="1" u="sng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Used/archived in the past, but no added value anymore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981D41AB-C18A-92D0-D2B7-03A989AEB3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32"/>
    </mc:Choice>
    <mc:Fallback xmlns="">
      <p:transition spd="slow" advTm="84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A9F232-BE9B-EA1C-F087-94E9FC2ACF17}"/>
              </a:ext>
            </a:extLst>
          </p:cNvPr>
          <p:cNvSpPr txBox="1"/>
          <p:nvPr/>
        </p:nvSpPr>
        <p:spPr>
          <a:xfrm>
            <a:off x="1" y="2347"/>
            <a:ext cx="12191999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65000">
                <a:srgbClr val="F0EBD5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Required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Metadata I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00E584-F929-DD79-EF31-37E946DB163A}"/>
              </a:ext>
            </a:extLst>
          </p:cNvPr>
          <p:cNvGrpSpPr>
            <a:grpSpLocks noChangeAspect="1"/>
          </p:cNvGrpSpPr>
          <p:nvPr/>
        </p:nvGrpSpPr>
        <p:grpSpPr>
          <a:xfrm>
            <a:off x="3397070" y="6375710"/>
            <a:ext cx="5397858" cy="425855"/>
            <a:chOff x="297089" y="5855279"/>
            <a:chExt cx="11719118" cy="924560"/>
          </a:xfrm>
        </p:grpSpPr>
        <p:pic>
          <p:nvPicPr>
            <p:cNvPr id="6" name="docshape8">
              <a:extLst>
                <a:ext uri="{FF2B5EF4-FFF2-40B4-BE49-F238E27FC236}">
                  <a16:creationId xmlns:a16="http://schemas.microsoft.com/office/drawing/2014/main" id="{4A905EAF-ED90-AD9F-77C8-E91A7414A40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89" y="5855279"/>
              <a:ext cx="1162720" cy="92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89507-572F-2B6F-8F39-759387AC177D}"/>
                </a:ext>
              </a:extLst>
            </p:cNvPr>
            <p:cNvGrpSpPr/>
            <p:nvPr/>
          </p:nvGrpSpPr>
          <p:grpSpPr>
            <a:xfrm>
              <a:off x="10679532" y="5996342"/>
              <a:ext cx="1336675" cy="549275"/>
              <a:chOff x="3726403" y="4704141"/>
              <a:chExt cx="1336675" cy="549275"/>
            </a:xfrm>
          </p:grpSpPr>
          <p:sp>
            <p:nvSpPr>
              <p:cNvPr id="13" name="docshape9">
                <a:extLst>
                  <a:ext uri="{FF2B5EF4-FFF2-40B4-BE49-F238E27FC236}">
                    <a16:creationId xmlns:a16="http://schemas.microsoft.com/office/drawing/2014/main" id="{706F6E20-AE76-FFDF-F72B-87724E6ED3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4336003" y="4820981"/>
                <a:ext cx="727075" cy="337820"/>
              </a:xfrm>
              <a:custGeom>
                <a:avLst/>
                <a:gdLst>
                  <a:gd name="T0" fmla="+- 0 5001 4951"/>
                  <a:gd name="T1" fmla="*/ T0 w 1145"/>
                  <a:gd name="T2" fmla="+- 0 13826 13714"/>
                  <a:gd name="T3" fmla="*/ 13826 h 532"/>
                  <a:gd name="T4" fmla="+- 0 5014 4951"/>
                  <a:gd name="T5" fmla="*/ T4 w 1145"/>
                  <a:gd name="T6" fmla="+- 0 13737 13714"/>
                  <a:gd name="T7" fmla="*/ 13737 h 532"/>
                  <a:gd name="T8" fmla="+- 0 5009 4951"/>
                  <a:gd name="T9" fmla="*/ T8 w 1145"/>
                  <a:gd name="T10" fmla="+- 0 13714 13714"/>
                  <a:gd name="T11" fmla="*/ 13714 h 532"/>
                  <a:gd name="T12" fmla="+- 0 4968 4951"/>
                  <a:gd name="T13" fmla="*/ T12 w 1145"/>
                  <a:gd name="T14" fmla="+- 0 13823 13714"/>
                  <a:gd name="T15" fmla="*/ 13823 h 532"/>
                  <a:gd name="T16" fmla="+- 0 5066 4951"/>
                  <a:gd name="T17" fmla="*/ T16 w 1145"/>
                  <a:gd name="T18" fmla="+- 0 13834 13714"/>
                  <a:gd name="T19" fmla="*/ 13834 h 532"/>
                  <a:gd name="T20" fmla="+- 0 4998 4951"/>
                  <a:gd name="T21" fmla="*/ T20 w 1145"/>
                  <a:gd name="T22" fmla="+- 0 13984 13714"/>
                  <a:gd name="T23" fmla="*/ 13984 h 532"/>
                  <a:gd name="T24" fmla="+- 0 4951 4951"/>
                  <a:gd name="T25" fmla="*/ T24 w 1145"/>
                  <a:gd name="T26" fmla="+- 0 14048 13714"/>
                  <a:gd name="T27" fmla="*/ 14048 h 532"/>
                  <a:gd name="T28" fmla="+- 0 5073 4951"/>
                  <a:gd name="T29" fmla="*/ T28 w 1145"/>
                  <a:gd name="T30" fmla="+- 0 14185 13714"/>
                  <a:gd name="T31" fmla="*/ 14185 h 532"/>
                  <a:gd name="T32" fmla="+- 0 5005 4951"/>
                  <a:gd name="T33" fmla="*/ T32 w 1145"/>
                  <a:gd name="T34" fmla="+- 0 14189 13714"/>
                  <a:gd name="T35" fmla="*/ 14189 h 532"/>
                  <a:gd name="T36" fmla="+- 0 5018 4951"/>
                  <a:gd name="T37" fmla="*/ T36 w 1145"/>
                  <a:gd name="T38" fmla="+- 0 14244 13714"/>
                  <a:gd name="T39" fmla="*/ 14244 h 532"/>
                  <a:gd name="T40" fmla="+- 0 5094 4951"/>
                  <a:gd name="T41" fmla="*/ T40 w 1145"/>
                  <a:gd name="T42" fmla="+- 0 14204 13714"/>
                  <a:gd name="T43" fmla="*/ 14204 h 532"/>
                  <a:gd name="T44" fmla="+- 0 5156 4951"/>
                  <a:gd name="T45" fmla="*/ T44 w 1145"/>
                  <a:gd name="T46" fmla="+- 0 13912 13714"/>
                  <a:gd name="T47" fmla="*/ 13912 h 532"/>
                  <a:gd name="T48" fmla="+- 0 5211 4951"/>
                  <a:gd name="T49" fmla="*/ T48 w 1145"/>
                  <a:gd name="T50" fmla="+- 0 14188 13714"/>
                  <a:gd name="T51" fmla="*/ 14188 h 532"/>
                  <a:gd name="T52" fmla="+- 0 5170 4951"/>
                  <a:gd name="T53" fmla="*/ T52 w 1145"/>
                  <a:gd name="T54" fmla="+- 0 14137 13714"/>
                  <a:gd name="T55" fmla="*/ 14137 h 532"/>
                  <a:gd name="T56" fmla="+- 0 5199 4951"/>
                  <a:gd name="T57" fmla="*/ T56 w 1145"/>
                  <a:gd name="T58" fmla="+- 0 14243 13714"/>
                  <a:gd name="T59" fmla="*/ 14243 h 532"/>
                  <a:gd name="T60" fmla="+- 0 5254 4951"/>
                  <a:gd name="T61" fmla="*/ T60 w 1145"/>
                  <a:gd name="T62" fmla="+- 0 13822 13714"/>
                  <a:gd name="T63" fmla="*/ 13822 h 532"/>
                  <a:gd name="T64" fmla="+- 0 5205 4951"/>
                  <a:gd name="T65" fmla="*/ T64 w 1145"/>
                  <a:gd name="T66" fmla="+- 0 13769 13714"/>
                  <a:gd name="T67" fmla="*/ 13769 h 532"/>
                  <a:gd name="T68" fmla="+- 0 5258 4951"/>
                  <a:gd name="T69" fmla="*/ T68 w 1145"/>
                  <a:gd name="T70" fmla="+- 0 13720 13714"/>
                  <a:gd name="T71" fmla="*/ 13720 h 532"/>
                  <a:gd name="T72" fmla="+- 0 5179 4951"/>
                  <a:gd name="T73" fmla="*/ T72 w 1145"/>
                  <a:gd name="T74" fmla="+- 0 13813 13714"/>
                  <a:gd name="T75" fmla="*/ 13813 h 532"/>
                  <a:gd name="T76" fmla="+- 0 5275 4951"/>
                  <a:gd name="T77" fmla="*/ T76 w 1145"/>
                  <a:gd name="T78" fmla="+- 0 13838 13714"/>
                  <a:gd name="T79" fmla="*/ 13838 h 532"/>
                  <a:gd name="T80" fmla="+- 0 5234 4951"/>
                  <a:gd name="T81" fmla="*/ T80 w 1145"/>
                  <a:gd name="T82" fmla="+- 0 13995 13714"/>
                  <a:gd name="T83" fmla="*/ 13995 h 532"/>
                  <a:gd name="T84" fmla="+- 0 5196 4951"/>
                  <a:gd name="T85" fmla="*/ T84 w 1145"/>
                  <a:gd name="T86" fmla="+- 0 13961 13714"/>
                  <a:gd name="T87" fmla="*/ 13961 h 532"/>
                  <a:gd name="T88" fmla="+- 0 5270 4951"/>
                  <a:gd name="T89" fmla="*/ T88 w 1145"/>
                  <a:gd name="T90" fmla="+- 0 13953 13714"/>
                  <a:gd name="T91" fmla="*/ 13953 h 532"/>
                  <a:gd name="T92" fmla="+- 0 5280 4951"/>
                  <a:gd name="T93" fmla="*/ T92 w 1145"/>
                  <a:gd name="T94" fmla="+- 0 14243 13714"/>
                  <a:gd name="T95" fmla="*/ 14243 h 532"/>
                  <a:gd name="T96" fmla="+- 0 5388 4951"/>
                  <a:gd name="T97" fmla="*/ T96 w 1145"/>
                  <a:gd name="T98" fmla="+- 0 13778 13714"/>
                  <a:gd name="T99" fmla="*/ 13778 h 532"/>
                  <a:gd name="T100" fmla="+- 0 5378 4951"/>
                  <a:gd name="T101" fmla="*/ T100 w 1145"/>
                  <a:gd name="T102" fmla="+- 0 13717 13714"/>
                  <a:gd name="T103" fmla="*/ 13717 h 532"/>
                  <a:gd name="T104" fmla="+- 0 5365 4951"/>
                  <a:gd name="T105" fmla="*/ T104 w 1145"/>
                  <a:gd name="T106" fmla="+- 0 13794 13714"/>
                  <a:gd name="T107" fmla="*/ 13794 h 532"/>
                  <a:gd name="T108" fmla="+- 0 5366 4951"/>
                  <a:gd name="T109" fmla="*/ T108 w 1145"/>
                  <a:gd name="T110" fmla="+- 0 13770 13714"/>
                  <a:gd name="T111" fmla="*/ 13770 h 532"/>
                  <a:gd name="T112" fmla="+- 0 5313 4951"/>
                  <a:gd name="T113" fmla="*/ T112 w 1145"/>
                  <a:gd name="T114" fmla="+- 0 13717 13714"/>
                  <a:gd name="T115" fmla="*/ 13717 h 532"/>
                  <a:gd name="T116" fmla="+- 0 5418 4951"/>
                  <a:gd name="T117" fmla="*/ T116 w 1145"/>
                  <a:gd name="T118" fmla="+- 0 14233 13714"/>
                  <a:gd name="T119" fmla="*/ 14233 h 532"/>
                  <a:gd name="T120" fmla="+- 0 5353 4951"/>
                  <a:gd name="T121" fmla="*/ T120 w 1145"/>
                  <a:gd name="T122" fmla="+- 0 14146 13714"/>
                  <a:gd name="T123" fmla="*/ 14146 h 532"/>
                  <a:gd name="T124" fmla="+- 0 5381 4951"/>
                  <a:gd name="T125" fmla="*/ T124 w 1145"/>
                  <a:gd name="T126" fmla="+- 0 14105 13714"/>
                  <a:gd name="T127" fmla="*/ 14105 h 532"/>
                  <a:gd name="T128" fmla="+- 0 5324 4951"/>
                  <a:gd name="T129" fmla="*/ T128 w 1145"/>
                  <a:gd name="T130" fmla="+- 0 14205 13714"/>
                  <a:gd name="T131" fmla="*/ 14205 h 532"/>
                  <a:gd name="T132" fmla="+- 0 5437 4951"/>
                  <a:gd name="T133" fmla="*/ T132 w 1145"/>
                  <a:gd name="T134" fmla="+- 0 13979 13714"/>
                  <a:gd name="T135" fmla="*/ 13979 h 532"/>
                  <a:gd name="T136" fmla="+- 0 5378 4951"/>
                  <a:gd name="T137" fmla="*/ T136 w 1145"/>
                  <a:gd name="T138" fmla="+- 0 14029 13714"/>
                  <a:gd name="T139" fmla="*/ 14029 h 532"/>
                  <a:gd name="T140" fmla="+- 0 5358 4951"/>
                  <a:gd name="T141" fmla="*/ T140 w 1145"/>
                  <a:gd name="T142" fmla="+- 0 13942 13714"/>
                  <a:gd name="T143" fmla="*/ 13942 h 532"/>
                  <a:gd name="T144" fmla="+- 0 5368 4951"/>
                  <a:gd name="T145" fmla="*/ T144 w 1145"/>
                  <a:gd name="T146" fmla="+- 0 13910 13714"/>
                  <a:gd name="T147" fmla="*/ 13910 h 532"/>
                  <a:gd name="T148" fmla="+- 0 5335 4951"/>
                  <a:gd name="T149" fmla="*/ T148 w 1145"/>
                  <a:gd name="T150" fmla="+- 0 14031 13714"/>
                  <a:gd name="T151" fmla="*/ 14031 h 532"/>
                  <a:gd name="T152" fmla="+- 0 5429 4951"/>
                  <a:gd name="T153" fmla="*/ T152 w 1145"/>
                  <a:gd name="T154" fmla="+- 0 14019 13714"/>
                  <a:gd name="T155" fmla="*/ 14019 h 532"/>
                  <a:gd name="T156" fmla="+- 0 5461 4951"/>
                  <a:gd name="T157" fmla="*/ T156 w 1145"/>
                  <a:gd name="T158" fmla="+- 0 14243 13714"/>
                  <a:gd name="T159" fmla="*/ 14243 h 532"/>
                  <a:gd name="T160" fmla="+- 0 5514 4951"/>
                  <a:gd name="T161" fmla="*/ T160 w 1145"/>
                  <a:gd name="T162" fmla="+- 0 13798 13714"/>
                  <a:gd name="T163" fmla="*/ 13798 h 532"/>
                  <a:gd name="T164" fmla="+- 0 5472 4951"/>
                  <a:gd name="T165" fmla="*/ T164 w 1145"/>
                  <a:gd name="T166" fmla="+- 0 13746 13714"/>
                  <a:gd name="T167" fmla="*/ 13746 h 532"/>
                  <a:gd name="T168" fmla="+- 0 5501 4951"/>
                  <a:gd name="T169" fmla="*/ T168 w 1145"/>
                  <a:gd name="T170" fmla="+- 0 13852 13714"/>
                  <a:gd name="T171" fmla="*/ 13852 h 532"/>
                  <a:gd name="T172" fmla="+- 0 5488 4951"/>
                  <a:gd name="T173" fmla="*/ T172 w 1145"/>
                  <a:gd name="T174" fmla="+- 0 13931 13714"/>
                  <a:gd name="T175" fmla="*/ 13931 h 532"/>
                  <a:gd name="T176" fmla="+- 0 5479 4951"/>
                  <a:gd name="T177" fmla="*/ T176 w 1145"/>
                  <a:gd name="T178" fmla="+- 0 13911 13714"/>
                  <a:gd name="T179" fmla="*/ 13911 h 532"/>
                  <a:gd name="T180" fmla="+- 0 5515 4951"/>
                  <a:gd name="T181" fmla="*/ T180 w 1145"/>
                  <a:gd name="T182" fmla="+- 0 14001 13714"/>
                  <a:gd name="T183" fmla="*/ 14001 h 532"/>
                  <a:gd name="T184" fmla="+- 0 5490 4951"/>
                  <a:gd name="T185" fmla="*/ T184 w 1145"/>
                  <a:gd name="T186" fmla="+- 0 14051 13714"/>
                  <a:gd name="T187" fmla="*/ 14051 h 532"/>
                  <a:gd name="T188" fmla="+- 0 5545 4951"/>
                  <a:gd name="T189" fmla="*/ T188 w 1145"/>
                  <a:gd name="T190" fmla="+- 0 13852 13714"/>
                  <a:gd name="T191" fmla="*/ 13852 h 532"/>
                  <a:gd name="T192" fmla="+- 0 5631 4951"/>
                  <a:gd name="T193" fmla="*/ T192 w 1145"/>
                  <a:gd name="T194" fmla="+- 0 13914 13714"/>
                  <a:gd name="T195" fmla="*/ 13914 h 532"/>
                  <a:gd name="T196" fmla="+- 0 5631 4951"/>
                  <a:gd name="T197" fmla="*/ T196 w 1145"/>
                  <a:gd name="T198" fmla="+- 0 13942 13714"/>
                  <a:gd name="T199" fmla="*/ 13942 h 532"/>
                  <a:gd name="T200" fmla="+- 0 5647 4951"/>
                  <a:gd name="T201" fmla="*/ T200 w 1145"/>
                  <a:gd name="T202" fmla="+- 0 13987 13714"/>
                  <a:gd name="T203" fmla="*/ 13987 h 532"/>
                  <a:gd name="T204" fmla="+- 0 5677 4951"/>
                  <a:gd name="T205" fmla="*/ T204 w 1145"/>
                  <a:gd name="T206" fmla="+- 0 13912 13714"/>
                  <a:gd name="T207" fmla="*/ 13912 h 532"/>
                  <a:gd name="T208" fmla="+- 0 5880 4951"/>
                  <a:gd name="T209" fmla="*/ T208 w 1145"/>
                  <a:gd name="T210" fmla="+- 0 14024 13714"/>
                  <a:gd name="T211" fmla="*/ 14024 h 532"/>
                  <a:gd name="T212" fmla="+- 0 5801 4951"/>
                  <a:gd name="T213" fmla="*/ T212 w 1145"/>
                  <a:gd name="T214" fmla="+- 0 14048 13714"/>
                  <a:gd name="T215" fmla="*/ 14048 h 532"/>
                  <a:gd name="T216" fmla="+- 0 5964 4951"/>
                  <a:gd name="T217" fmla="*/ T216 w 1145"/>
                  <a:gd name="T218" fmla="+- 0 13991 13714"/>
                  <a:gd name="T219" fmla="*/ 13991 h 532"/>
                  <a:gd name="T220" fmla="+- 0 5968 4951"/>
                  <a:gd name="T221" fmla="*/ T220 w 1145"/>
                  <a:gd name="T222" fmla="+- 0 13915 13714"/>
                  <a:gd name="T223" fmla="*/ 13915 h 532"/>
                  <a:gd name="T224" fmla="+- 0 5944 4951"/>
                  <a:gd name="T225" fmla="*/ T224 w 1145"/>
                  <a:gd name="T226" fmla="+- 0 13934 13714"/>
                  <a:gd name="T227" fmla="*/ 13934 h 532"/>
                  <a:gd name="T228" fmla="+- 0 5928 4951"/>
                  <a:gd name="T229" fmla="*/ T228 w 1145"/>
                  <a:gd name="T230" fmla="+- 0 13991 13714"/>
                  <a:gd name="T231" fmla="*/ 13991 h 532"/>
                  <a:gd name="T232" fmla="+- 0 6000 4951"/>
                  <a:gd name="T233" fmla="*/ T232 w 1145"/>
                  <a:gd name="T234" fmla="+- 0 14048 13714"/>
                  <a:gd name="T235" fmla="*/ 14048 h 532"/>
                  <a:gd name="T236" fmla="+- 0 6017 4951"/>
                  <a:gd name="T237" fmla="*/ T236 w 1145"/>
                  <a:gd name="T238" fmla="+- 0 13912 13714"/>
                  <a:gd name="T239" fmla="*/ 13912 h 5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</a:cxnLst>
                <a:rect l="0" t="0" r="r" b="b"/>
                <a:pathLst>
                  <a:path w="1145" h="532">
                    <a:moveTo>
                      <a:pt x="115" y="63"/>
                    </a:moveTo>
                    <a:lnTo>
                      <a:pt x="63" y="63"/>
                    </a:lnTo>
                    <a:lnTo>
                      <a:pt x="66" y="85"/>
                    </a:lnTo>
                    <a:lnTo>
                      <a:pt x="87" y="85"/>
                    </a:lnTo>
                    <a:lnTo>
                      <a:pt x="87" y="116"/>
                    </a:lnTo>
                    <a:lnTo>
                      <a:pt x="82" y="119"/>
                    </a:lnTo>
                    <a:lnTo>
                      <a:pt x="77" y="120"/>
                    </a:lnTo>
                    <a:lnTo>
                      <a:pt x="63" y="120"/>
                    </a:lnTo>
                    <a:lnTo>
                      <a:pt x="55" y="117"/>
                    </a:lnTo>
                    <a:lnTo>
                      <a:pt x="50" y="112"/>
                    </a:lnTo>
                    <a:lnTo>
                      <a:pt x="46" y="106"/>
                    </a:lnTo>
                    <a:lnTo>
                      <a:pt x="42" y="97"/>
                    </a:lnTo>
                    <a:lnTo>
                      <a:pt x="40" y="86"/>
                    </a:lnTo>
                    <a:lnTo>
                      <a:pt x="40" y="73"/>
                    </a:lnTo>
                    <a:lnTo>
                      <a:pt x="40" y="59"/>
                    </a:lnTo>
                    <a:lnTo>
                      <a:pt x="42" y="47"/>
                    </a:lnTo>
                    <a:lnTo>
                      <a:pt x="46" y="37"/>
                    </a:lnTo>
                    <a:lnTo>
                      <a:pt x="51" y="29"/>
                    </a:lnTo>
                    <a:lnTo>
                      <a:pt x="56" y="25"/>
                    </a:lnTo>
                    <a:lnTo>
                      <a:pt x="63" y="23"/>
                    </a:lnTo>
                    <a:lnTo>
                      <a:pt x="81" y="23"/>
                    </a:lnTo>
                    <a:lnTo>
                      <a:pt x="90" y="26"/>
                    </a:lnTo>
                    <a:lnTo>
                      <a:pt x="99" y="33"/>
                    </a:lnTo>
                    <a:lnTo>
                      <a:pt x="108" y="23"/>
                    </a:lnTo>
                    <a:lnTo>
                      <a:pt x="114" y="16"/>
                    </a:lnTo>
                    <a:lnTo>
                      <a:pt x="104" y="9"/>
                    </a:lnTo>
                    <a:lnTo>
                      <a:pt x="94" y="4"/>
                    </a:lnTo>
                    <a:lnTo>
                      <a:pt x="83" y="1"/>
                    </a:lnTo>
                    <a:lnTo>
                      <a:pt x="71" y="0"/>
                    </a:lnTo>
                    <a:lnTo>
                      <a:pt x="58" y="0"/>
                    </a:lnTo>
                    <a:lnTo>
                      <a:pt x="47" y="3"/>
                    </a:lnTo>
                    <a:lnTo>
                      <a:pt x="38" y="10"/>
                    </a:lnTo>
                    <a:lnTo>
                      <a:pt x="25" y="21"/>
                    </a:lnTo>
                    <a:lnTo>
                      <a:pt x="16" y="35"/>
                    </a:lnTo>
                    <a:lnTo>
                      <a:pt x="11" y="52"/>
                    </a:lnTo>
                    <a:lnTo>
                      <a:pt x="9" y="7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3" y="98"/>
                    </a:lnTo>
                    <a:lnTo>
                      <a:pt x="17" y="109"/>
                    </a:lnTo>
                    <a:lnTo>
                      <a:pt x="24" y="119"/>
                    </a:lnTo>
                    <a:lnTo>
                      <a:pt x="33" y="128"/>
                    </a:lnTo>
                    <a:lnTo>
                      <a:pt x="43" y="135"/>
                    </a:lnTo>
                    <a:lnTo>
                      <a:pt x="56" y="139"/>
                    </a:lnTo>
                    <a:lnTo>
                      <a:pt x="70" y="140"/>
                    </a:lnTo>
                    <a:lnTo>
                      <a:pt x="82" y="139"/>
                    </a:lnTo>
                    <a:lnTo>
                      <a:pt x="93" y="137"/>
                    </a:lnTo>
                    <a:lnTo>
                      <a:pt x="104" y="133"/>
                    </a:lnTo>
                    <a:lnTo>
                      <a:pt x="115" y="128"/>
                    </a:lnTo>
                    <a:lnTo>
                      <a:pt x="115" y="120"/>
                    </a:lnTo>
                    <a:lnTo>
                      <a:pt x="115" y="63"/>
                    </a:lnTo>
                    <a:close/>
                    <a:moveTo>
                      <a:pt x="117" y="334"/>
                    </a:moveTo>
                    <a:lnTo>
                      <a:pt x="107" y="302"/>
                    </a:lnTo>
                    <a:lnTo>
                      <a:pt x="99" y="279"/>
                    </a:lnTo>
                    <a:lnTo>
                      <a:pt x="83" y="228"/>
                    </a:lnTo>
                    <a:lnTo>
                      <a:pt x="74" y="198"/>
                    </a:lnTo>
                    <a:lnTo>
                      <a:pt x="71" y="198"/>
                    </a:lnTo>
                    <a:lnTo>
                      <a:pt x="71" y="279"/>
                    </a:lnTo>
                    <a:lnTo>
                      <a:pt x="45" y="279"/>
                    </a:lnTo>
                    <a:lnTo>
                      <a:pt x="47" y="270"/>
                    </a:lnTo>
                    <a:lnTo>
                      <a:pt x="49" y="264"/>
                    </a:lnTo>
                    <a:lnTo>
                      <a:pt x="52" y="254"/>
                    </a:lnTo>
                    <a:lnTo>
                      <a:pt x="54" y="244"/>
                    </a:lnTo>
                    <a:lnTo>
                      <a:pt x="58" y="228"/>
                    </a:lnTo>
                    <a:lnTo>
                      <a:pt x="62" y="245"/>
                    </a:lnTo>
                    <a:lnTo>
                      <a:pt x="67" y="265"/>
                    </a:lnTo>
                    <a:lnTo>
                      <a:pt x="71" y="279"/>
                    </a:lnTo>
                    <a:lnTo>
                      <a:pt x="71" y="198"/>
                    </a:lnTo>
                    <a:lnTo>
                      <a:pt x="44" y="198"/>
                    </a:lnTo>
                    <a:lnTo>
                      <a:pt x="0" y="334"/>
                    </a:lnTo>
                    <a:lnTo>
                      <a:pt x="28" y="334"/>
                    </a:lnTo>
                    <a:lnTo>
                      <a:pt x="38" y="302"/>
                    </a:lnTo>
                    <a:lnTo>
                      <a:pt x="78" y="302"/>
                    </a:lnTo>
                    <a:lnTo>
                      <a:pt x="87" y="334"/>
                    </a:lnTo>
                    <a:lnTo>
                      <a:pt x="117" y="334"/>
                    </a:lnTo>
                    <a:close/>
                    <a:moveTo>
                      <a:pt x="166" y="393"/>
                    </a:moveTo>
                    <a:lnTo>
                      <a:pt x="138" y="393"/>
                    </a:lnTo>
                    <a:lnTo>
                      <a:pt x="127" y="445"/>
                    </a:lnTo>
                    <a:lnTo>
                      <a:pt x="124" y="457"/>
                    </a:lnTo>
                    <a:lnTo>
                      <a:pt x="122" y="471"/>
                    </a:lnTo>
                    <a:lnTo>
                      <a:pt x="120" y="483"/>
                    </a:lnTo>
                    <a:lnTo>
                      <a:pt x="119" y="490"/>
                    </a:lnTo>
                    <a:lnTo>
                      <a:pt x="116" y="467"/>
                    </a:lnTo>
                    <a:lnTo>
                      <a:pt x="112" y="448"/>
                    </a:lnTo>
                    <a:lnTo>
                      <a:pt x="110" y="436"/>
                    </a:lnTo>
                    <a:lnTo>
                      <a:pt x="101" y="393"/>
                    </a:lnTo>
                    <a:lnTo>
                      <a:pt x="71" y="393"/>
                    </a:lnTo>
                    <a:lnTo>
                      <a:pt x="58" y="450"/>
                    </a:lnTo>
                    <a:lnTo>
                      <a:pt x="56" y="462"/>
                    </a:lnTo>
                    <a:lnTo>
                      <a:pt x="54" y="475"/>
                    </a:lnTo>
                    <a:lnTo>
                      <a:pt x="53" y="485"/>
                    </a:lnTo>
                    <a:lnTo>
                      <a:pt x="52" y="492"/>
                    </a:lnTo>
                    <a:lnTo>
                      <a:pt x="51" y="488"/>
                    </a:lnTo>
                    <a:lnTo>
                      <a:pt x="50" y="479"/>
                    </a:lnTo>
                    <a:lnTo>
                      <a:pt x="48" y="465"/>
                    </a:lnTo>
                    <a:lnTo>
                      <a:pt x="45" y="447"/>
                    </a:lnTo>
                    <a:lnTo>
                      <a:pt x="33" y="393"/>
                    </a:lnTo>
                    <a:lnTo>
                      <a:pt x="4" y="393"/>
                    </a:lnTo>
                    <a:lnTo>
                      <a:pt x="36" y="530"/>
                    </a:lnTo>
                    <a:lnTo>
                      <a:pt x="67" y="530"/>
                    </a:lnTo>
                    <a:lnTo>
                      <a:pt x="75" y="492"/>
                    </a:lnTo>
                    <a:lnTo>
                      <a:pt x="83" y="455"/>
                    </a:lnTo>
                    <a:lnTo>
                      <a:pt x="85" y="436"/>
                    </a:lnTo>
                    <a:lnTo>
                      <a:pt x="86" y="441"/>
                    </a:lnTo>
                    <a:lnTo>
                      <a:pt x="87" y="450"/>
                    </a:lnTo>
                    <a:lnTo>
                      <a:pt x="89" y="462"/>
                    </a:lnTo>
                    <a:lnTo>
                      <a:pt x="92" y="475"/>
                    </a:lnTo>
                    <a:lnTo>
                      <a:pt x="104" y="530"/>
                    </a:lnTo>
                    <a:lnTo>
                      <a:pt x="134" y="530"/>
                    </a:lnTo>
                    <a:lnTo>
                      <a:pt x="143" y="490"/>
                    </a:lnTo>
                    <a:lnTo>
                      <a:pt x="166" y="393"/>
                    </a:lnTo>
                    <a:close/>
                    <a:moveTo>
                      <a:pt x="205" y="198"/>
                    </a:moveTo>
                    <a:lnTo>
                      <a:pt x="107" y="198"/>
                    </a:lnTo>
                    <a:lnTo>
                      <a:pt x="107" y="221"/>
                    </a:lnTo>
                    <a:lnTo>
                      <a:pt x="141" y="221"/>
                    </a:lnTo>
                    <a:lnTo>
                      <a:pt x="141" y="334"/>
                    </a:lnTo>
                    <a:lnTo>
                      <a:pt x="168" y="334"/>
                    </a:lnTo>
                    <a:lnTo>
                      <a:pt x="168" y="221"/>
                    </a:lnTo>
                    <a:lnTo>
                      <a:pt x="201" y="221"/>
                    </a:lnTo>
                    <a:lnTo>
                      <a:pt x="205" y="198"/>
                    </a:lnTo>
                    <a:close/>
                    <a:moveTo>
                      <a:pt x="218" y="116"/>
                    </a:moveTo>
                    <a:lnTo>
                      <a:pt x="169" y="116"/>
                    </a:lnTo>
                    <a:lnTo>
                      <a:pt x="169" y="3"/>
                    </a:lnTo>
                    <a:lnTo>
                      <a:pt x="141" y="3"/>
                    </a:lnTo>
                    <a:lnTo>
                      <a:pt x="141" y="138"/>
                    </a:lnTo>
                    <a:lnTo>
                      <a:pt x="213" y="138"/>
                    </a:lnTo>
                    <a:lnTo>
                      <a:pt x="218" y="116"/>
                    </a:lnTo>
                    <a:close/>
                    <a:moveTo>
                      <a:pt x="278" y="529"/>
                    </a:moveTo>
                    <a:lnTo>
                      <a:pt x="268" y="497"/>
                    </a:lnTo>
                    <a:lnTo>
                      <a:pt x="260" y="474"/>
                    </a:lnTo>
                    <a:lnTo>
                      <a:pt x="244" y="423"/>
                    </a:lnTo>
                    <a:lnTo>
                      <a:pt x="235" y="393"/>
                    </a:lnTo>
                    <a:lnTo>
                      <a:pt x="232" y="393"/>
                    </a:lnTo>
                    <a:lnTo>
                      <a:pt x="232" y="474"/>
                    </a:lnTo>
                    <a:lnTo>
                      <a:pt x="206" y="474"/>
                    </a:lnTo>
                    <a:lnTo>
                      <a:pt x="208" y="465"/>
                    </a:lnTo>
                    <a:lnTo>
                      <a:pt x="210" y="459"/>
                    </a:lnTo>
                    <a:lnTo>
                      <a:pt x="213" y="448"/>
                    </a:lnTo>
                    <a:lnTo>
                      <a:pt x="215" y="439"/>
                    </a:lnTo>
                    <a:lnTo>
                      <a:pt x="219" y="423"/>
                    </a:lnTo>
                    <a:lnTo>
                      <a:pt x="223" y="441"/>
                    </a:lnTo>
                    <a:lnTo>
                      <a:pt x="228" y="460"/>
                    </a:lnTo>
                    <a:lnTo>
                      <a:pt x="232" y="474"/>
                    </a:lnTo>
                    <a:lnTo>
                      <a:pt x="232" y="393"/>
                    </a:lnTo>
                    <a:lnTo>
                      <a:pt x="205" y="393"/>
                    </a:lnTo>
                    <a:lnTo>
                      <a:pt x="161" y="529"/>
                    </a:lnTo>
                    <a:lnTo>
                      <a:pt x="189" y="529"/>
                    </a:lnTo>
                    <a:lnTo>
                      <a:pt x="199" y="497"/>
                    </a:lnTo>
                    <a:lnTo>
                      <a:pt x="239" y="497"/>
                    </a:lnTo>
                    <a:lnTo>
                      <a:pt x="248" y="529"/>
                    </a:lnTo>
                    <a:lnTo>
                      <a:pt x="278" y="529"/>
                    </a:lnTo>
                    <a:close/>
                    <a:moveTo>
                      <a:pt x="341" y="70"/>
                    </a:moveTo>
                    <a:lnTo>
                      <a:pt x="337" y="41"/>
                    </a:lnTo>
                    <a:lnTo>
                      <a:pt x="327" y="22"/>
                    </a:lnTo>
                    <a:lnTo>
                      <a:pt x="325" y="19"/>
                    </a:lnTo>
                    <a:lnTo>
                      <a:pt x="310" y="8"/>
                    </a:lnTo>
                    <a:lnTo>
                      <a:pt x="310" y="57"/>
                    </a:lnTo>
                    <a:lnTo>
                      <a:pt x="310" y="71"/>
                    </a:lnTo>
                    <a:lnTo>
                      <a:pt x="308" y="93"/>
                    </a:lnTo>
                    <a:lnTo>
                      <a:pt x="303" y="108"/>
                    </a:lnTo>
                    <a:lnTo>
                      <a:pt x="295" y="117"/>
                    </a:lnTo>
                    <a:lnTo>
                      <a:pt x="283" y="120"/>
                    </a:lnTo>
                    <a:lnTo>
                      <a:pt x="276" y="120"/>
                    </a:lnTo>
                    <a:lnTo>
                      <a:pt x="271" y="118"/>
                    </a:lnTo>
                    <a:lnTo>
                      <a:pt x="266" y="115"/>
                    </a:lnTo>
                    <a:lnTo>
                      <a:pt x="261" y="109"/>
                    </a:lnTo>
                    <a:lnTo>
                      <a:pt x="257" y="100"/>
                    </a:lnTo>
                    <a:lnTo>
                      <a:pt x="255" y="87"/>
                    </a:lnTo>
                    <a:lnTo>
                      <a:pt x="254" y="71"/>
                    </a:lnTo>
                    <a:lnTo>
                      <a:pt x="254" y="55"/>
                    </a:lnTo>
                    <a:lnTo>
                      <a:pt x="256" y="43"/>
                    </a:lnTo>
                    <a:lnTo>
                      <a:pt x="265" y="27"/>
                    </a:lnTo>
                    <a:lnTo>
                      <a:pt x="273" y="22"/>
                    </a:lnTo>
                    <a:lnTo>
                      <a:pt x="297" y="22"/>
                    </a:lnTo>
                    <a:lnTo>
                      <a:pt x="304" y="32"/>
                    </a:lnTo>
                    <a:lnTo>
                      <a:pt x="306" y="39"/>
                    </a:lnTo>
                    <a:lnTo>
                      <a:pt x="308" y="47"/>
                    </a:lnTo>
                    <a:lnTo>
                      <a:pt x="310" y="57"/>
                    </a:lnTo>
                    <a:lnTo>
                      <a:pt x="310" y="8"/>
                    </a:lnTo>
                    <a:lnTo>
                      <a:pt x="307" y="6"/>
                    </a:lnTo>
                    <a:lnTo>
                      <a:pt x="283" y="1"/>
                    </a:lnTo>
                    <a:lnTo>
                      <a:pt x="272" y="1"/>
                    </a:lnTo>
                    <a:lnTo>
                      <a:pt x="263" y="3"/>
                    </a:lnTo>
                    <a:lnTo>
                      <a:pt x="255" y="8"/>
                    </a:lnTo>
                    <a:lnTo>
                      <a:pt x="241" y="18"/>
                    </a:lnTo>
                    <a:lnTo>
                      <a:pt x="232" y="32"/>
                    </a:lnTo>
                    <a:lnTo>
                      <a:pt x="226" y="50"/>
                    </a:lnTo>
                    <a:lnTo>
                      <a:pt x="224" y="71"/>
                    </a:lnTo>
                    <a:lnTo>
                      <a:pt x="225" y="85"/>
                    </a:lnTo>
                    <a:lnTo>
                      <a:pt x="228" y="99"/>
                    </a:lnTo>
                    <a:lnTo>
                      <a:pt x="233" y="111"/>
                    </a:lnTo>
                    <a:lnTo>
                      <a:pt x="239" y="121"/>
                    </a:lnTo>
                    <a:lnTo>
                      <a:pt x="248" y="130"/>
                    </a:lnTo>
                    <a:lnTo>
                      <a:pt x="258" y="136"/>
                    </a:lnTo>
                    <a:lnTo>
                      <a:pt x="270" y="139"/>
                    </a:lnTo>
                    <a:lnTo>
                      <a:pt x="284" y="141"/>
                    </a:lnTo>
                    <a:lnTo>
                      <a:pt x="295" y="141"/>
                    </a:lnTo>
                    <a:lnTo>
                      <a:pt x="303" y="139"/>
                    </a:lnTo>
                    <a:lnTo>
                      <a:pt x="311" y="134"/>
                    </a:lnTo>
                    <a:lnTo>
                      <a:pt x="324" y="124"/>
                    </a:lnTo>
                    <a:lnTo>
                      <a:pt x="327" y="120"/>
                    </a:lnTo>
                    <a:lnTo>
                      <a:pt x="333" y="110"/>
                    </a:lnTo>
                    <a:lnTo>
                      <a:pt x="339" y="91"/>
                    </a:lnTo>
                    <a:lnTo>
                      <a:pt x="341" y="70"/>
                    </a:lnTo>
                    <a:close/>
                    <a:moveTo>
                      <a:pt x="352" y="334"/>
                    </a:moveTo>
                    <a:lnTo>
                      <a:pt x="344" y="239"/>
                    </a:lnTo>
                    <a:lnTo>
                      <a:pt x="340" y="198"/>
                    </a:lnTo>
                    <a:lnTo>
                      <a:pt x="305" y="198"/>
                    </a:lnTo>
                    <a:lnTo>
                      <a:pt x="285" y="273"/>
                    </a:lnTo>
                    <a:lnTo>
                      <a:pt x="283" y="281"/>
                    </a:lnTo>
                    <a:lnTo>
                      <a:pt x="282" y="288"/>
                    </a:lnTo>
                    <a:lnTo>
                      <a:pt x="281" y="281"/>
                    </a:lnTo>
                    <a:lnTo>
                      <a:pt x="280" y="276"/>
                    </a:lnTo>
                    <a:lnTo>
                      <a:pt x="270" y="239"/>
                    </a:lnTo>
                    <a:lnTo>
                      <a:pt x="260" y="198"/>
                    </a:lnTo>
                    <a:lnTo>
                      <a:pt x="225" y="198"/>
                    </a:lnTo>
                    <a:lnTo>
                      <a:pt x="212" y="334"/>
                    </a:lnTo>
                    <a:lnTo>
                      <a:pt x="239" y="334"/>
                    </a:lnTo>
                    <a:lnTo>
                      <a:pt x="244" y="256"/>
                    </a:lnTo>
                    <a:lnTo>
                      <a:pt x="245" y="247"/>
                    </a:lnTo>
                    <a:lnTo>
                      <a:pt x="245" y="239"/>
                    </a:lnTo>
                    <a:lnTo>
                      <a:pt x="246" y="247"/>
                    </a:lnTo>
                    <a:lnTo>
                      <a:pt x="248" y="256"/>
                    </a:lnTo>
                    <a:lnTo>
                      <a:pt x="250" y="263"/>
                    </a:lnTo>
                    <a:lnTo>
                      <a:pt x="270" y="334"/>
                    </a:lnTo>
                    <a:lnTo>
                      <a:pt x="293" y="334"/>
                    </a:lnTo>
                    <a:lnTo>
                      <a:pt x="306" y="288"/>
                    </a:lnTo>
                    <a:lnTo>
                      <a:pt x="317" y="251"/>
                    </a:lnTo>
                    <a:lnTo>
                      <a:pt x="318" y="246"/>
                    </a:lnTo>
                    <a:lnTo>
                      <a:pt x="319" y="239"/>
                    </a:lnTo>
                    <a:lnTo>
                      <a:pt x="319" y="247"/>
                    </a:lnTo>
                    <a:lnTo>
                      <a:pt x="320" y="256"/>
                    </a:lnTo>
                    <a:lnTo>
                      <a:pt x="325" y="334"/>
                    </a:lnTo>
                    <a:lnTo>
                      <a:pt x="352" y="334"/>
                    </a:lnTo>
                    <a:close/>
                    <a:moveTo>
                      <a:pt x="366" y="393"/>
                    </a:moveTo>
                    <a:lnTo>
                      <a:pt x="268" y="393"/>
                    </a:lnTo>
                    <a:lnTo>
                      <a:pt x="268" y="416"/>
                    </a:lnTo>
                    <a:lnTo>
                      <a:pt x="302" y="416"/>
                    </a:lnTo>
                    <a:lnTo>
                      <a:pt x="302" y="529"/>
                    </a:lnTo>
                    <a:lnTo>
                      <a:pt x="329" y="529"/>
                    </a:lnTo>
                    <a:lnTo>
                      <a:pt x="329" y="416"/>
                    </a:lnTo>
                    <a:lnTo>
                      <a:pt x="362" y="416"/>
                    </a:lnTo>
                    <a:lnTo>
                      <a:pt x="366" y="393"/>
                    </a:lnTo>
                    <a:close/>
                    <a:moveTo>
                      <a:pt x="458" y="101"/>
                    </a:moveTo>
                    <a:lnTo>
                      <a:pt x="456" y="88"/>
                    </a:lnTo>
                    <a:lnTo>
                      <a:pt x="451" y="79"/>
                    </a:lnTo>
                    <a:lnTo>
                      <a:pt x="442" y="71"/>
                    </a:lnTo>
                    <a:lnTo>
                      <a:pt x="431" y="66"/>
                    </a:lnTo>
                    <a:lnTo>
                      <a:pt x="437" y="64"/>
                    </a:lnTo>
                    <a:lnTo>
                      <a:pt x="440" y="63"/>
                    </a:lnTo>
                    <a:lnTo>
                      <a:pt x="443" y="59"/>
                    </a:lnTo>
                    <a:lnTo>
                      <a:pt x="446" y="57"/>
                    </a:lnTo>
                    <a:lnTo>
                      <a:pt x="450" y="54"/>
                    </a:lnTo>
                    <a:lnTo>
                      <a:pt x="453" y="46"/>
                    </a:lnTo>
                    <a:lnTo>
                      <a:pt x="453" y="27"/>
                    </a:lnTo>
                    <a:lnTo>
                      <a:pt x="452" y="26"/>
                    </a:lnTo>
                    <a:lnTo>
                      <a:pt x="449" y="19"/>
                    </a:lnTo>
                    <a:lnTo>
                      <a:pt x="433" y="5"/>
                    </a:lnTo>
                    <a:lnTo>
                      <a:pt x="427" y="3"/>
                    </a:lnTo>
                    <a:lnTo>
                      <a:pt x="427" y="89"/>
                    </a:lnTo>
                    <a:lnTo>
                      <a:pt x="427" y="104"/>
                    </a:lnTo>
                    <a:lnTo>
                      <a:pt x="424" y="110"/>
                    </a:lnTo>
                    <a:lnTo>
                      <a:pt x="420" y="113"/>
                    </a:lnTo>
                    <a:lnTo>
                      <a:pt x="417" y="115"/>
                    </a:lnTo>
                    <a:lnTo>
                      <a:pt x="413" y="116"/>
                    </a:lnTo>
                    <a:lnTo>
                      <a:pt x="390" y="116"/>
                    </a:lnTo>
                    <a:lnTo>
                      <a:pt x="390" y="79"/>
                    </a:lnTo>
                    <a:lnTo>
                      <a:pt x="412" y="79"/>
                    </a:lnTo>
                    <a:lnTo>
                      <a:pt x="414" y="80"/>
                    </a:lnTo>
                    <a:lnTo>
                      <a:pt x="423" y="82"/>
                    </a:lnTo>
                    <a:lnTo>
                      <a:pt x="427" y="89"/>
                    </a:lnTo>
                    <a:lnTo>
                      <a:pt x="427" y="3"/>
                    </a:lnTo>
                    <a:lnTo>
                      <a:pt x="425" y="3"/>
                    </a:lnTo>
                    <a:lnTo>
                      <a:pt x="424" y="3"/>
                    </a:lnTo>
                    <a:lnTo>
                      <a:pt x="424" y="36"/>
                    </a:lnTo>
                    <a:lnTo>
                      <a:pt x="424" y="47"/>
                    </a:lnTo>
                    <a:lnTo>
                      <a:pt x="421" y="53"/>
                    </a:lnTo>
                    <a:lnTo>
                      <a:pt x="417" y="55"/>
                    </a:lnTo>
                    <a:lnTo>
                      <a:pt x="415" y="56"/>
                    </a:lnTo>
                    <a:lnTo>
                      <a:pt x="412" y="57"/>
                    </a:lnTo>
                    <a:lnTo>
                      <a:pt x="389" y="57"/>
                    </a:lnTo>
                    <a:lnTo>
                      <a:pt x="389" y="26"/>
                    </a:lnTo>
                    <a:lnTo>
                      <a:pt x="411" y="26"/>
                    </a:lnTo>
                    <a:lnTo>
                      <a:pt x="414" y="27"/>
                    </a:lnTo>
                    <a:lnTo>
                      <a:pt x="416" y="28"/>
                    </a:lnTo>
                    <a:lnTo>
                      <a:pt x="421" y="30"/>
                    </a:lnTo>
                    <a:lnTo>
                      <a:pt x="424" y="36"/>
                    </a:lnTo>
                    <a:lnTo>
                      <a:pt x="424" y="3"/>
                    </a:lnTo>
                    <a:lnTo>
                      <a:pt x="362" y="3"/>
                    </a:lnTo>
                    <a:lnTo>
                      <a:pt x="362" y="138"/>
                    </a:lnTo>
                    <a:lnTo>
                      <a:pt x="412" y="138"/>
                    </a:lnTo>
                    <a:lnTo>
                      <a:pt x="418" y="138"/>
                    </a:lnTo>
                    <a:lnTo>
                      <a:pt x="422" y="138"/>
                    </a:lnTo>
                    <a:lnTo>
                      <a:pt x="438" y="134"/>
                    </a:lnTo>
                    <a:lnTo>
                      <a:pt x="449" y="126"/>
                    </a:lnTo>
                    <a:lnTo>
                      <a:pt x="455" y="116"/>
                    </a:lnTo>
                    <a:lnTo>
                      <a:pt x="456" y="114"/>
                    </a:lnTo>
                    <a:lnTo>
                      <a:pt x="458" y="101"/>
                    </a:lnTo>
                    <a:close/>
                    <a:moveTo>
                      <a:pt x="467" y="519"/>
                    </a:moveTo>
                    <a:lnTo>
                      <a:pt x="461" y="511"/>
                    </a:lnTo>
                    <a:lnTo>
                      <a:pt x="455" y="502"/>
                    </a:lnTo>
                    <a:lnTo>
                      <a:pt x="447" y="508"/>
                    </a:lnTo>
                    <a:lnTo>
                      <a:pt x="440" y="511"/>
                    </a:lnTo>
                    <a:lnTo>
                      <a:pt x="420" y="511"/>
                    </a:lnTo>
                    <a:lnTo>
                      <a:pt x="411" y="505"/>
                    </a:lnTo>
                    <a:lnTo>
                      <a:pt x="401" y="488"/>
                    </a:lnTo>
                    <a:lnTo>
                      <a:pt x="400" y="478"/>
                    </a:lnTo>
                    <a:lnTo>
                      <a:pt x="400" y="443"/>
                    </a:lnTo>
                    <a:lnTo>
                      <a:pt x="402" y="432"/>
                    </a:lnTo>
                    <a:lnTo>
                      <a:pt x="412" y="417"/>
                    </a:lnTo>
                    <a:lnTo>
                      <a:pt x="421" y="412"/>
                    </a:lnTo>
                    <a:lnTo>
                      <a:pt x="438" y="412"/>
                    </a:lnTo>
                    <a:lnTo>
                      <a:pt x="445" y="415"/>
                    </a:lnTo>
                    <a:lnTo>
                      <a:pt x="452" y="420"/>
                    </a:lnTo>
                    <a:lnTo>
                      <a:pt x="457" y="412"/>
                    </a:lnTo>
                    <a:lnTo>
                      <a:pt x="464" y="401"/>
                    </a:lnTo>
                    <a:lnTo>
                      <a:pt x="457" y="395"/>
                    </a:lnTo>
                    <a:lnTo>
                      <a:pt x="443" y="391"/>
                    </a:lnTo>
                    <a:lnTo>
                      <a:pt x="430" y="391"/>
                    </a:lnTo>
                    <a:lnTo>
                      <a:pt x="414" y="393"/>
                    </a:lnTo>
                    <a:lnTo>
                      <a:pt x="400" y="399"/>
                    </a:lnTo>
                    <a:lnTo>
                      <a:pt x="388" y="409"/>
                    </a:lnTo>
                    <a:lnTo>
                      <a:pt x="378" y="422"/>
                    </a:lnTo>
                    <a:lnTo>
                      <a:pt x="374" y="431"/>
                    </a:lnTo>
                    <a:lnTo>
                      <a:pt x="371" y="441"/>
                    </a:lnTo>
                    <a:lnTo>
                      <a:pt x="369" y="452"/>
                    </a:lnTo>
                    <a:lnTo>
                      <a:pt x="369" y="464"/>
                    </a:lnTo>
                    <a:lnTo>
                      <a:pt x="370" y="478"/>
                    </a:lnTo>
                    <a:lnTo>
                      <a:pt x="373" y="491"/>
                    </a:lnTo>
                    <a:lnTo>
                      <a:pt x="378" y="503"/>
                    </a:lnTo>
                    <a:lnTo>
                      <a:pt x="385" y="513"/>
                    </a:lnTo>
                    <a:lnTo>
                      <a:pt x="394" y="521"/>
                    </a:lnTo>
                    <a:lnTo>
                      <a:pt x="405" y="527"/>
                    </a:lnTo>
                    <a:lnTo>
                      <a:pt x="416" y="530"/>
                    </a:lnTo>
                    <a:lnTo>
                      <a:pt x="430" y="532"/>
                    </a:lnTo>
                    <a:lnTo>
                      <a:pt x="445" y="532"/>
                    </a:lnTo>
                    <a:lnTo>
                      <a:pt x="457" y="528"/>
                    </a:lnTo>
                    <a:lnTo>
                      <a:pt x="467" y="519"/>
                    </a:lnTo>
                    <a:close/>
                    <a:moveTo>
                      <a:pt x="486" y="265"/>
                    </a:moveTo>
                    <a:lnTo>
                      <a:pt x="482" y="237"/>
                    </a:lnTo>
                    <a:lnTo>
                      <a:pt x="471" y="217"/>
                    </a:lnTo>
                    <a:lnTo>
                      <a:pt x="470" y="215"/>
                    </a:lnTo>
                    <a:lnTo>
                      <a:pt x="454" y="203"/>
                    </a:lnTo>
                    <a:lnTo>
                      <a:pt x="454" y="252"/>
                    </a:lnTo>
                    <a:lnTo>
                      <a:pt x="454" y="266"/>
                    </a:lnTo>
                    <a:lnTo>
                      <a:pt x="453" y="288"/>
                    </a:lnTo>
                    <a:lnTo>
                      <a:pt x="448" y="304"/>
                    </a:lnTo>
                    <a:lnTo>
                      <a:pt x="439" y="312"/>
                    </a:lnTo>
                    <a:lnTo>
                      <a:pt x="427" y="315"/>
                    </a:lnTo>
                    <a:lnTo>
                      <a:pt x="421" y="315"/>
                    </a:lnTo>
                    <a:lnTo>
                      <a:pt x="415" y="314"/>
                    </a:lnTo>
                    <a:lnTo>
                      <a:pt x="411" y="310"/>
                    </a:lnTo>
                    <a:lnTo>
                      <a:pt x="406" y="304"/>
                    </a:lnTo>
                    <a:lnTo>
                      <a:pt x="402" y="295"/>
                    </a:lnTo>
                    <a:lnTo>
                      <a:pt x="400" y="282"/>
                    </a:lnTo>
                    <a:lnTo>
                      <a:pt x="399" y="266"/>
                    </a:lnTo>
                    <a:lnTo>
                      <a:pt x="399" y="250"/>
                    </a:lnTo>
                    <a:lnTo>
                      <a:pt x="401" y="238"/>
                    </a:lnTo>
                    <a:lnTo>
                      <a:pt x="407" y="228"/>
                    </a:lnTo>
                    <a:lnTo>
                      <a:pt x="410" y="222"/>
                    </a:lnTo>
                    <a:lnTo>
                      <a:pt x="418" y="217"/>
                    </a:lnTo>
                    <a:lnTo>
                      <a:pt x="441" y="217"/>
                    </a:lnTo>
                    <a:lnTo>
                      <a:pt x="449" y="228"/>
                    </a:lnTo>
                    <a:lnTo>
                      <a:pt x="453" y="242"/>
                    </a:lnTo>
                    <a:lnTo>
                      <a:pt x="454" y="252"/>
                    </a:lnTo>
                    <a:lnTo>
                      <a:pt x="454" y="203"/>
                    </a:lnTo>
                    <a:lnTo>
                      <a:pt x="452" y="201"/>
                    </a:lnTo>
                    <a:lnTo>
                      <a:pt x="427" y="196"/>
                    </a:lnTo>
                    <a:lnTo>
                      <a:pt x="417" y="196"/>
                    </a:lnTo>
                    <a:lnTo>
                      <a:pt x="407" y="199"/>
                    </a:lnTo>
                    <a:lnTo>
                      <a:pt x="399" y="203"/>
                    </a:lnTo>
                    <a:lnTo>
                      <a:pt x="386" y="213"/>
                    </a:lnTo>
                    <a:lnTo>
                      <a:pt x="376" y="228"/>
                    </a:lnTo>
                    <a:lnTo>
                      <a:pt x="370" y="246"/>
                    </a:lnTo>
                    <a:lnTo>
                      <a:pt x="368" y="266"/>
                    </a:lnTo>
                    <a:lnTo>
                      <a:pt x="369" y="281"/>
                    </a:lnTo>
                    <a:lnTo>
                      <a:pt x="372" y="294"/>
                    </a:lnTo>
                    <a:lnTo>
                      <a:pt x="377" y="306"/>
                    </a:lnTo>
                    <a:lnTo>
                      <a:pt x="384" y="317"/>
                    </a:lnTo>
                    <a:lnTo>
                      <a:pt x="392" y="326"/>
                    </a:lnTo>
                    <a:lnTo>
                      <a:pt x="402" y="331"/>
                    </a:lnTo>
                    <a:lnTo>
                      <a:pt x="414" y="335"/>
                    </a:lnTo>
                    <a:lnTo>
                      <a:pt x="428" y="336"/>
                    </a:lnTo>
                    <a:lnTo>
                      <a:pt x="440" y="336"/>
                    </a:lnTo>
                    <a:lnTo>
                      <a:pt x="447" y="334"/>
                    </a:lnTo>
                    <a:lnTo>
                      <a:pt x="455" y="330"/>
                    </a:lnTo>
                    <a:lnTo>
                      <a:pt x="468" y="319"/>
                    </a:lnTo>
                    <a:lnTo>
                      <a:pt x="471" y="315"/>
                    </a:lnTo>
                    <a:lnTo>
                      <a:pt x="478" y="305"/>
                    </a:lnTo>
                    <a:lnTo>
                      <a:pt x="484" y="287"/>
                    </a:lnTo>
                    <a:lnTo>
                      <a:pt x="486" y="265"/>
                    </a:lnTo>
                    <a:close/>
                    <a:moveTo>
                      <a:pt x="577" y="393"/>
                    </a:moveTo>
                    <a:lnTo>
                      <a:pt x="549" y="393"/>
                    </a:lnTo>
                    <a:lnTo>
                      <a:pt x="549" y="446"/>
                    </a:lnTo>
                    <a:lnTo>
                      <a:pt x="510" y="446"/>
                    </a:lnTo>
                    <a:lnTo>
                      <a:pt x="510" y="393"/>
                    </a:lnTo>
                    <a:lnTo>
                      <a:pt x="483" y="393"/>
                    </a:lnTo>
                    <a:lnTo>
                      <a:pt x="483" y="529"/>
                    </a:lnTo>
                    <a:lnTo>
                      <a:pt x="510" y="529"/>
                    </a:lnTo>
                    <a:lnTo>
                      <a:pt x="510" y="469"/>
                    </a:lnTo>
                    <a:lnTo>
                      <a:pt x="549" y="469"/>
                    </a:lnTo>
                    <a:lnTo>
                      <a:pt x="549" y="529"/>
                    </a:lnTo>
                    <a:lnTo>
                      <a:pt x="577" y="529"/>
                    </a:lnTo>
                    <a:lnTo>
                      <a:pt x="577" y="469"/>
                    </a:lnTo>
                    <a:lnTo>
                      <a:pt x="577" y="446"/>
                    </a:lnTo>
                    <a:lnTo>
                      <a:pt x="577" y="393"/>
                    </a:lnTo>
                    <a:close/>
                    <a:moveTo>
                      <a:pt x="580" y="138"/>
                    </a:moveTo>
                    <a:lnTo>
                      <a:pt x="570" y="106"/>
                    </a:lnTo>
                    <a:lnTo>
                      <a:pt x="563" y="84"/>
                    </a:lnTo>
                    <a:lnTo>
                      <a:pt x="546" y="32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4"/>
                    </a:lnTo>
                    <a:lnTo>
                      <a:pt x="508" y="84"/>
                    </a:lnTo>
                    <a:lnTo>
                      <a:pt x="511" y="75"/>
                    </a:lnTo>
                    <a:lnTo>
                      <a:pt x="512" y="68"/>
                    </a:lnTo>
                    <a:lnTo>
                      <a:pt x="515" y="58"/>
                    </a:lnTo>
                    <a:lnTo>
                      <a:pt x="517" y="48"/>
                    </a:lnTo>
                    <a:lnTo>
                      <a:pt x="521" y="32"/>
                    </a:lnTo>
                    <a:lnTo>
                      <a:pt x="525" y="50"/>
                    </a:lnTo>
                    <a:lnTo>
                      <a:pt x="530" y="69"/>
                    </a:lnTo>
                    <a:lnTo>
                      <a:pt x="534" y="84"/>
                    </a:lnTo>
                    <a:lnTo>
                      <a:pt x="534" y="2"/>
                    </a:lnTo>
                    <a:lnTo>
                      <a:pt x="507" y="2"/>
                    </a:lnTo>
                    <a:lnTo>
                      <a:pt x="463" y="138"/>
                    </a:lnTo>
                    <a:lnTo>
                      <a:pt x="491" y="138"/>
                    </a:lnTo>
                    <a:lnTo>
                      <a:pt x="501" y="106"/>
                    </a:lnTo>
                    <a:lnTo>
                      <a:pt x="541" y="106"/>
                    </a:lnTo>
                    <a:lnTo>
                      <a:pt x="550" y="138"/>
                    </a:lnTo>
                    <a:lnTo>
                      <a:pt x="580" y="138"/>
                    </a:lnTo>
                    <a:close/>
                    <a:moveTo>
                      <a:pt x="595" y="291"/>
                    </a:moveTo>
                    <a:lnTo>
                      <a:pt x="593" y="277"/>
                    </a:lnTo>
                    <a:lnTo>
                      <a:pt x="587" y="266"/>
                    </a:lnTo>
                    <a:lnTo>
                      <a:pt x="576" y="257"/>
                    </a:lnTo>
                    <a:lnTo>
                      <a:pt x="561" y="251"/>
                    </a:lnTo>
                    <a:lnTo>
                      <a:pt x="533" y="243"/>
                    </a:lnTo>
                    <a:lnTo>
                      <a:pt x="530" y="239"/>
                    </a:lnTo>
                    <a:lnTo>
                      <a:pt x="530" y="223"/>
                    </a:lnTo>
                    <a:lnTo>
                      <a:pt x="537" y="217"/>
                    </a:lnTo>
                    <a:lnTo>
                      <a:pt x="559" y="217"/>
                    </a:lnTo>
                    <a:lnTo>
                      <a:pt x="568" y="220"/>
                    </a:lnTo>
                    <a:lnTo>
                      <a:pt x="580" y="227"/>
                    </a:lnTo>
                    <a:lnTo>
                      <a:pt x="587" y="217"/>
                    </a:lnTo>
                    <a:lnTo>
                      <a:pt x="593" y="208"/>
                    </a:lnTo>
                    <a:lnTo>
                      <a:pt x="583" y="202"/>
                    </a:lnTo>
                    <a:lnTo>
                      <a:pt x="572" y="198"/>
                    </a:lnTo>
                    <a:lnTo>
                      <a:pt x="560" y="195"/>
                    </a:lnTo>
                    <a:lnTo>
                      <a:pt x="548" y="194"/>
                    </a:lnTo>
                    <a:lnTo>
                      <a:pt x="528" y="197"/>
                    </a:lnTo>
                    <a:lnTo>
                      <a:pt x="513" y="206"/>
                    </a:lnTo>
                    <a:lnTo>
                      <a:pt x="503" y="219"/>
                    </a:lnTo>
                    <a:lnTo>
                      <a:pt x="499" y="236"/>
                    </a:lnTo>
                    <a:lnTo>
                      <a:pt x="499" y="244"/>
                    </a:lnTo>
                    <a:lnTo>
                      <a:pt x="501" y="251"/>
                    </a:lnTo>
                    <a:lnTo>
                      <a:pt x="505" y="257"/>
                    </a:lnTo>
                    <a:lnTo>
                      <a:pt x="510" y="265"/>
                    </a:lnTo>
                    <a:lnTo>
                      <a:pt x="518" y="270"/>
                    </a:lnTo>
                    <a:lnTo>
                      <a:pt x="559" y="281"/>
                    </a:lnTo>
                    <a:lnTo>
                      <a:pt x="564" y="287"/>
                    </a:lnTo>
                    <a:lnTo>
                      <a:pt x="564" y="308"/>
                    </a:lnTo>
                    <a:lnTo>
                      <a:pt x="556" y="314"/>
                    </a:lnTo>
                    <a:lnTo>
                      <a:pt x="527" y="314"/>
                    </a:lnTo>
                    <a:lnTo>
                      <a:pt x="516" y="310"/>
                    </a:lnTo>
                    <a:lnTo>
                      <a:pt x="503" y="303"/>
                    </a:lnTo>
                    <a:lnTo>
                      <a:pt x="493" y="324"/>
                    </a:lnTo>
                    <a:lnTo>
                      <a:pt x="504" y="330"/>
                    </a:lnTo>
                    <a:lnTo>
                      <a:pt x="516" y="334"/>
                    </a:lnTo>
                    <a:lnTo>
                      <a:pt x="528" y="336"/>
                    </a:lnTo>
                    <a:lnTo>
                      <a:pt x="539" y="337"/>
                    </a:lnTo>
                    <a:lnTo>
                      <a:pt x="562" y="334"/>
                    </a:lnTo>
                    <a:lnTo>
                      <a:pt x="580" y="324"/>
                    </a:lnTo>
                    <a:lnTo>
                      <a:pt x="588" y="314"/>
                    </a:lnTo>
                    <a:lnTo>
                      <a:pt x="591" y="310"/>
                    </a:lnTo>
                    <a:lnTo>
                      <a:pt x="595" y="291"/>
                    </a:lnTo>
                    <a:close/>
                    <a:moveTo>
                      <a:pt x="670" y="116"/>
                    </a:moveTo>
                    <a:lnTo>
                      <a:pt x="622" y="116"/>
                    </a:lnTo>
                    <a:lnTo>
                      <a:pt x="622" y="3"/>
                    </a:lnTo>
                    <a:lnTo>
                      <a:pt x="594" y="3"/>
                    </a:lnTo>
                    <a:lnTo>
                      <a:pt x="594" y="138"/>
                    </a:lnTo>
                    <a:lnTo>
                      <a:pt x="666" y="138"/>
                    </a:lnTo>
                    <a:lnTo>
                      <a:pt x="670" y="116"/>
                    </a:lnTo>
                    <a:close/>
                    <a:moveTo>
                      <a:pt x="710" y="240"/>
                    </a:moveTo>
                    <a:lnTo>
                      <a:pt x="709" y="229"/>
                    </a:lnTo>
                    <a:lnTo>
                      <a:pt x="705" y="220"/>
                    </a:lnTo>
                    <a:lnTo>
                      <a:pt x="705" y="219"/>
                    </a:lnTo>
                    <a:lnTo>
                      <a:pt x="699" y="211"/>
                    </a:lnTo>
                    <a:lnTo>
                      <a:pt x="690" y="205"/>
                    </a:lnTo>
                    <a:lnTo>
                      <a:pt x="683" y="200"/>
                    </a:lnTo>
                    <a:lnTo>
                      <a:pt x="680" y="200"/>
                    </a:lnTo>
                    <a:lnTo>
                      <a:pt x="680" y="228"/>
                    </a:lnTo>
                    <a:lnTo>
                      <a:pt x="680" y="247"/>
                    </a:lnTo>
                    <a:lnTo>
                      <a:pt x="679" y="251"/>
                    </a:lnTo>
                    <a:lnTo>
                      <a:pt x="677" y="255"/>
                    </a:lnTo>
                    <a:lnTo>
                      <a:pt x="673" y="260"/>
                    </a:lnTo>
                    <a:lnTo>
                      <a:pt x="670" y="262"/>
                    </a:lnTo>
                    <a:lnTo>
                      <a:pt x="644" y="262"/>
                    </a:lnTo>
                    <a:lnTo>
                      <a:pt x="644" y="220"/>
                    </a:lnTo>
                    <a:lnTo>
                      <a:pt x="673" y="220"/>
                    </a:lnTo>
                    <a:lnTo>
                      <a:pt x="680" y="228"/>
                    </a:lnTo>
                    <a:lnTo>
                      <a:pt x="680" y="200"/>
                    </a:lnTo>
                    <a:lnTo>
                      <a:pt x="676" y="198"/>
                    </a:lnTo>
                    <a:lnTo>
                      <a:pt x="617" y="198"/>
                    </a:lnTo>
                    <a:lnTo>
                      <a:pt x="617" y="334"/>
                    </a:lnTo>
                    <a:lnTo>
                      <a:pt x="644" y="334"/>
                    </a:lnTo>
                    <a:lnTo>
                      <a:pt x="644" y="284"/>
                    </a:lnTo>
                    <a:lnTo>
                      <a:pt x="674" y="284"/>
                    </a:lnTo>
                    <a:lnTo>
                      <a:pt x="680" y="282"/>
                    </a:lnTo>
                    <a:lnTo>
                      <a:pt x="687" y="279"/>
                    </a:lnTo>
                    <a:lnTo>
                      <a:pt x="696" y="273"/>
                    </a:lnTo>
                    <a:lnTo>
                      <a:pt x="704" y="264"/>
                    </a:lnTo>
                    <a:lnTo>
                      <a:pt x="705" y="262"/>
                    </a:lnTo>
                    <a:lnTo>
                      <a:pt x="708" y="253"/>
                    </a:lnTo>
                    <a:lnTo>
                      <a:pt x="710" y="240"/>
                    </a:lnTo>
                    <a:close/>
                    <a:moveTo>
                      <a:pt x="820" y="198"/>
                    </a:moveTo>
                    <a:lnTo>
                      <a:pt x="793" y="198"/>
                    </a:lnTo>
                    <a:lnTo>
                      <a:pt x="793" y="251"/>
                    </a:lnTo>
                    <a:lnTo>
                      <a:pt x="754" y="251"/>
                    </a:lnTo>
                    <a:lnTo>
                      <a:pt x="754" y="198"/>
                    </a:lnTo>
                    <a:lnTo>
                      <a:pt x="726" y="198"/>
                    </a:lnTo>
                    <a:lnTo>
                      <a:pt x="726" y="334"/>
                    </a:lnTo>
                    <a:lnTo>
                      <a:pt x="754" y="334"/>
                    </a:lnTo>
                    <a:lnTo>
                      <a:pt x="754" y="273"/>
                    </a:lnTo>
                    <a:lnTo>
                      <a:pt x="793" y="273"/>
                    </a:lnTo>
                    <a:lnTo>
                      <a:pt x="793" y="334"/>
                    </a:lnTo>
                    <a:lnTo>
                      <a:pt x="820" y="334"/>
                    </a:lnTo>
                    <a:lnTo>
                      <a:pt x="820" y="273"/>
                    </a:lnTo>
                    <a:lnTo>
                      <a:pt x="820" y="251"/>
                    </a:lnTo>
                    <a:lnTo>
                      <a:pt x="820" y="198"/>
                    </a:lnTo>
                    <a:close/>
                    <a:moveTo>
                      <a:pt x="929" y="310"/>
                    </a:moveTo>
                    <a:lnTo>
                      <a:pt x="877" y="310"/>
                    </a:lnTo>
                    <a:lnTo>
                      <a:pt x="877" y="274"/>
                    </a:lnTo>
                    <a:lnTo>
                      <a:pt x="916" y="274"/>
                    </a:lnTo>
                    <a:lnTo>
                      <a:pt x="916" y="252"/>
                    </a:lnTo>
                    <a:lnTo>
                      <a:pt x="877" y="252"/>
                    </a:lnTo>
                    <a:lnTo>
                      <a:pt x="877" y="220"/>
                    </a:lnTo>
                    <a:lnTo>
                      <a:pt x="923" y="220"/>
                    </a:lnTo>
                    <a:lnTo>
                      <a:pt x="927" y="198"/>
                    </a:lnTo>
                    <a:lnTo>
                      <a:pt x="850" y="198"/>
                    </a:lnTo>
                    <a:lnTo>
                      <a:pt x="850" y="334"/>
                    </a:lnTo>
                    <a:lnTo>
                      <a:pt x="929" y="334"/>
                    </a:lnTo>
                    <a:lnTo>
                      <a:pt x="929" y="310"/>
                    </a:lnTo>
                    <a:close/>
                    <a:moveTo>
                      <a:pt x="1049" y="334"/>
                    </a:moveTo>
                    <a:lnTo>
                      <a:pt x="1045" y="327"/>
                    </a:lnTo>
                    <a:lnTo>
                      <a:pt x="1035" y="311"/>
                    </a:lnTo>
                    <a:lnTo>
                      <a:pt x="1025" y="293"/>
                    </a:lnTo>
                    <a:lnTo>
                      <a:pt x="1016" y="281"/>
                    </a:lnTo>
                    <a:lnTo>
                      <a:pt x="1014" y="279"/>
                    </a:lnTo>
                    <a:lnTo>
                      <a:pt x="1013" y="278"/>
                    </a:lnTo>
                    <a:lnTo>
                      <a:pt x="1013" y="277"/>
                    </a:lnTo>
                    <a:lnTo>
                      <a:pt x="1010" y="275"/>
                    </a:lnTo>
                    <a:lnTo>
                      <a:pt x="1022" y="272"/>
                    </a:lnTo>
                    <a:lnTo>
                      <a:pt x="1032" y="264"/>
                    </a:lnTo>
                    <a:lnTo>
                      <a:pt x="1036" y="257"/>
                    </a:lnTo>
                    <a:lnTo>
                      <a:pt x="1038" y="252"/>
                    </a:lnTo>
                    <a:lnTo>
                      <a:pt x="1041" y="238"/>
                    </a:lnTo>
                    <a:lnTo>
                      <a:pt x="1038" y="222"/>
                    </a:lnTo>
                    <a:lnTo>
                      <a:pt x="1037" y="220"/>
                    </a:lnTo>
                    <a:lnTo>
                      <a:pt x="1030" y="209"/>
                    </a:lnTo>
                    <a:lnTo>
                      <a:pt x="1017" y="201"/>
                    </a:lnTo>
                    <a:lnTo>
                      <a:pt x="1012" y="200"/>
                    </a:lnTo>
                    <a:lnTo>
                      <a:pt x="1012" y="230"/>
                    </a:lnTo>
                    <a:lnTo>
                      <a:pt x="1012" y="244"/>
                    </a:lnTo>
                    <a:lnTo>
                      <a:pt x="1010" y="249"/>
                    </a:lnTo>
                    <a:lnTo>
                      <a:pt x="1007" y="252"/>
                    </a:lnTo>
                    <a:lnTo>
                      <a:pt x="1003" y="255"/>
                    </a:lnTo>
                    <a:lnTo>
                      <a:pt x="998" y="257"/>
                    </a:lnTo>
                    <a:lnTo>
                      <a:pt x="977" y="257"/>
                    </a:lnTo>
                    <a:lnTo>
                      <a:pt x="977" y="220"/>
                    </a:lnTo>
                    <a:lnTo>
                      <a:pt x="993" y="220"/>
                    </a:lnTo>
                    <a:lnTo>
                      <a:pt x="999" y="221"/>
                    </a:lnTo>
                    <a:lnTo>
                      <a:pt x="1002" y="222"/>
                    </a:lnTo>
                    <a:lnTo>
                      <a:pt x="1009" y="224"/>
                    </a:lnTo>
                    <a:lnTo>
                      <a:pt x="1012" y="230"/>
                    </a:lnTo>
                    <a:lnTo>
                      <a:pt x="1012" y="200"/>
                    </a:lnTo>
                    <a:lnTo>
                      <a:pt x="1001" y="198"/>
                    </a:lnTo>
                    <a:lnTo>
                      <a:pt x="950" y="198"/>
                    </a:lnTo>
                    <a:lnTo>
                      <a:pt x="950" y="334"/>
                    </a:lnTo>
                    <a:lnTo>
                      <a:pt x="977" y="334"/>
                    </a:lnTo>
                    <a:lnTo>
                      <a:pt x="977" y="277"/>
                    </a:lnTo>
                    <a:lnTo>
                      <a:pt x="979" y="277"/>
                    </a:lnTo>
                    <a:lnTo>
                      <a:pt x="980" y="278"/>
                    </a:lnTo>
                    <a:lnTo>
                      <a:pt x="981" y="278"/>
                    </a:lnTo>
                    <a:lnTo>
                      <a:pt x="985" y="281"/>
                    </a:lnTo>
                    <a:lnTo>
                      <a:pt x="989" y="287"/>
                    </a:lnTo>
                    <a:lnTo>
                      <a:pt x="995" y="296"/>
                    </a:lnTo>
                    <a:lnTo>
                      <a:pt x="1004" y="312"/>
                    </a:lnTo>
                    <a:lnTo>
                      <a:pt x="1009" y="321"/>
                    </a:lnTo>
                    <a:lnTo>
                      <a:pt x="1017" y="334"/>
                    </a:lnTo>
                    <a:lnTo>
                      <a:pt x="1049" y="334"/>
                    </a:lnTo>
                    <a:close/>
                    <a:moveTo>
                      <a:pt x="1145" y="310"/>
                    </a:moveTo>
                    <a:lnTo>
                      <a:pt x="1093" y="310"/>
                    </a:lnTo>
                    <a:lnTo>
                      <a:pt x="1093" y="274"/>
                    </a:lnTo>
                    <a:lnTo>
                      <a:pt x="1132" y="274"/>
                    </a:lnTo>
                    <a:lnTo>
                      <a:pt x="1132" y="252"/>
                    </a:lnTo>
                    <a:lnTo>
                      <a:pt x="1093" y="252"/>
                    </a:lnTo>
                    <a:lnTo>
                      <a:pt x="1093" y="220"/>
                    </a:lnTo>
                    <a:lnTo>
                      <a:pt x="1139" y="220"/>
                    </a:lnTo>
                    <a:lnTo>
                      <a:pt x="1143" y="198"/>
                    </a:lnTo>
                    <a:lnTo>
                      <a:pt x="1066" y="198"/>
                    </a:lnTo>
                    <a:lnTo>
                      <a:pt x="1066" y="334"/>
                    </a:lnTo>
                    <a:lnTo>
                      <a:pt x="1145" y="334"/>
                    </a:lnTo>
                    <a:lnTo>
                      <a:pt x="1145" y="310"/>
                    </a:lnTo>
                    <a:close/>
                  </a:path>
                </a:pathLst>
              </a:custGeom>
              <a:solidFill>
                <a:srgbClr val="0073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4" name="docshape10">
                <a:extLst>
                  <a:ext uri="{FF2B5EF4-FFF2-40B4-BE49-F238E27FC236}">
                    <a16:creationId xmlns:a16="http://schemas.microsoft.com/office/drawing/2014/main" id="{3E94A36C-C7BF-2EDD-6F89-384A5C952D62}"/>
                  </a:ext>
                </a:extLst>
              </p:cNvPr>
              <p:cNvPicPr>
                <a:picLocks noChangeAspect="1" noEditPoints="1" noChangeArrowheads="1" noChangeShapeType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403" y="4704141"/>
                <a:ext cx="548005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docshape11">
              <a:extLst>
                <a:ext uri="{FF2B5EF4-FFF2-40B4-BE49-F238E27FC236}">
                  <a16:creationId xmlns:a16="http://schemas.microsoft.com/office/drawing/2014/main" id="{E7FB5EFE-A2BE-2EC0-1B1B-E44296A12AF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849" y="5858948"/>
              <a:ext cx="1080135" cy="87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docshape12">
              <a:extLst>
                <a:ext uri="{FF2B5EF4-FFF2-40B4-BE49-F238E27FC236}">
                  <a16:creationId xmlns:a16="http://schemas.microsoft.com/office/drawing/2014/main" id="{880DB9DB-B769-E542-F8A6-EA24C626D30B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917" y="5910935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docshape13">
              <a:extLst>
                <a:ext uri="{FF2B5EF4-FFF2-40B4-BE49-F238E27FC236}">
                  <a16:creationId xmlns:a16="http://schemas.microsoft.com/office/drawing/2014/main" id="{67700F0D-0574-7EA7-BEFE-477F5A7DA92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606" y="6035187"/>
              <a:ext cx="1659105" cy="4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docshape14">
              <a:extLst>
                <a:ext uri="{FF2B5EF4-FFF2-40B4-BE49-F238E27FC236}">
                  <a16:creationId xmlns:a16="http://schemas.microsoft.com/office/drawing/2014/main" id="{905CF342-96AF-80E2-C513-68DDE8AD32E5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981" y="5934196"/>
              <a:ext cx="1080135" cy="72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docshape15">
              <a:extLst>
                <a:ext uri="{FF2B5EF4-FFF2-40B4-BE49-F238E27FC236}">
                  <a16:creationId xmlns:a16="http://schemas.microsoft.com/office/drawing/2014/main" id="{04FA3FC0-2A6E-52E6-7047-FF1A9FC0741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1905" y="5929051"/>
              <a:ext cx="693878" cy="7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3FC75CD-DA1E-711D-FEBC-51710DFE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7539"/>
            <a:ext cx="2743200" cy="365125"/>
          </a:xfrm>
        </p:spPr>
        <p:txBody>
          <a:bodyPr/>
          <a:lstStyle/>
          <a:p>
            <a:fld id="{BF14E19D-5885-1547-92AE-0CD34072BA3D}" type="datetime1">
              <a:rPr lang="de-DE" sz="1600" smtClean="0">
                <a:latin typeface="Arial" panose="020B0604020202020204" pitchFamily="34" charset="0"/>
                <a:cs typeface="Arial" panose="020B0604020202020204" pitchFamily="34" charset="0"/>
              </a:rPr>
              <a:t>28.03.24</a:t>
            </a:fld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4259B15-BF1A-E4A9-4391-DABF3C8A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7539"/>
            <a:ext cx="2743200" cy="365125"/>
          </a:xfrm>
        </p:spPr>
        <p:txBody>
          <a:bodyPr/>
          <a:lstStyle/>
          <a:p>
            <a:fld id="{BE5BD845-BFF7-724A-88D3-4E04361813C8}" type="slidenum">
              <a:rPr lang="x-none" sz="200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8DE249-EB14-7303-D2A8-801449CF876D}"/>
              </a:ext>
            </a:extLst>
          </p:cNvPr>
          <p:cNvSpPr txBox="1"/>
          <p:nvPr/>
        </p:nvSpPr>
        <p:spPr>
          <a:xfrm>
            <a:off x="28272" y="2044606"/>
            <a:ext cx="83207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Pump Flowrate (</a:t>
            </a:r>
            <a:r>
              <a:rPr lang="el-GR" sz="2000" b="1" i="0" u="none" strike="noStrike" baseline="0" dirty="0">
                <a:solidFill>
                  <a:srgbClr val="FF0000"/>
                </a:solidFill>
                <a:latin typeface="SymbolMT"/>
              </a:rPr>
              <a:t>Φ</a:t>
            </a:r>
            <a:r>
              <a:rPr lang="en-US" sz="2000" b="1" i="0" u="none" strike="noStrike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P0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Ozone data cannot be processed without</a:t>
            </a:r>
            <a:r>
              <a:rPr kumimoji="0" lang="en-US" sz="2000" b="1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i="0" u="none" strike="noStrike" baseline="0" dirty="0">
                <a:solidFill>
                  <a:srgbClr val="002060"/>
                </a:solidFill>
                <a:latin typeface="SymbolMT"/>
              </a:rPr>
              <a:t>Φ</a:t>
            </a:r>
            <a:r>
              <a:rPr lang="en-US" sz="2000" i="0" u="none" strike="noStrike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P0</a:t>
            </a:r>
            <a:r>
              <a:rPr lang="en-US" sz="2000" i="0" u="none" strike="noStrik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Day of Flight </a:t>
            </a:r>
            <a:r>
              <a:rPr lang="en-US" sz="2000" b="1" i="0" u="none" strike="noStrik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t100</a:t>
            </a:r>
            <a:r>
              <a:rPr lang="en-US" sz="2000" i="0" u="none" strike="noStrik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sz="2000" b="0" i="0" u="none" strike="noStrike" baseline="0" dirty="0">
                <a:solidFill>
                  <a:srgbClr val="002060"/>
                </a:solidFill>
                <a:latin typeface="SymbolMT"/>
              </a:rPr>
              <a:t>Φ</a:t>
            </a:r>
            <a:r>
              <a:rPr lang="en-US" sz="2000" b="0" i="0" u="none" strike="noStrike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sz="2000" b="0" i="0" u="none" strike="noStrik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0" u="none" strike="noStrik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sec/100mL) timing shown </a:t>
            </a:r>
            <a:r>
              <a:rPr lang="en-US" sz="2000" i="0" u="none" strike="noStrik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See GAW #268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Table 4-1 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related equations on humidification correction of </a:t>
            </a:r>
            <a:r>
              <a:rPr lang="el-GR" sz="1800" b="0" i="0" u="none" strike="noStrike" baseline="0" dirty="0">
                <a:solidFill>
                  <a:srgbClr val="002060"/>
                </a:solidFill>
                <a:latin typeface="SymbolMT"/>
              </a:rPr>
              <a:t>Φ</a:t>
            </a:r>
            <a:r>
              <a:rPr lang="en-US" sz="1800" b="0" i="0" u="none" strike="noStrike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(measured flowrate) t</a:t>
            </a:r>
            <a:r>
              <a:rPr lang="en-US" sz="1800" b="0" i="0" u="none" strike="noStrik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l-GR" sz="1800" b="1" i="0" u="none" strike="noStrike" baseline="0" dirty="0">
                <a:solidFill>
                  <a:srgbClr val="002060"/>
                </a:solidFill>
                <a:latin typeface="SymbolMT"/>
              </a:rPr>
              <a:t>Φ</a:t>
            </a:r>
            <a:r>
              <a:rPr lang="en-US" sz="1800" b="1" i="0" u="none" strike="noStrike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P0</a:t>
            </a:r>
            <a:r>
              <a:rPr lang="en-US" sz="1800" b="1" i="0" u="none" strike="noStrik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baseline="-25000" dirty="0">
                <a:solidFill>
                  <a:srgbClr val="002060"/>
                </a:solidFill>
                <a:latin typeface="SymbolMT"/>
              </a:rPr>
              <a:t> </a:t>
            </a:r>
            <a:endParaRPr lang="en-US" sz="2000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BF0EC8-30A7-B56E-EDC3-8257B0D5443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994" t="37984" r="20204" b="45427"/>
          <a:stretch/>
        </p:blipFill>
        <p:spPr>
          <a:xfrm>
            <a:off x="3818022" y="736939"/>
            <a:ext cx="8144541" cy="11376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4C8434C-EBB0-2A98-80B0-2104E964CD03}"/>
              </a:ext>
            </a:extLst>
          </p:cNvPr>
          <p:cNvSpPr txBox="1"/>
          <p:nvPr/>
        </p:nvSpPr>
        <p:spPr>
          <a:xfrm>
            <a:off x="-3157" y="1074948"/>
            <a:ext cx="382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WMO/GAW #268 E-2-1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E4B96ED6-38C1-83D8-EE1F-C4E929A51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18" b="15425"/>
          <a:stretch/>
        </p:blipFill>
        <p:spPr bwMode="auto">
          <a:xfrm>
            <a:off x="508484" y="3935962"/>
            <a:ext cx="6077547" cy="22674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2ABB7F-BFD9-E5B8-DF68-481DECBC95D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4240" t="27474" r="34418" b="10746"/>
          <a:stretch/>
        </p:blipFill>
        <p:spPr>
          <a:xfrm>
            <a:off x="8349057" y="2024440"/>
            <a:ext cx="3219162" cy="35693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A894F7D-A910-7A71-D97D-8654EB4ED7E6}"/>
              </a:ext>
            </a:extLst>
          </p:cNvPr>
          <p:cNvSpPr txBox="1"/>
          <p:nvPr/>
        </p:nvSpPr>
        <p:spPr>
          <a:xfrm>
            <a:off x="7635424" y="5674822"/>
            <a:ext cx="4646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b="1" i="0" u="none" strike="noStrike" baseline="0" dirty="0">
                <a:latin typeface="SymbolMT"/>
              </a:rPr>
              <a:t>Φ</a:t>
            </a:r>
            <a:r>
              <a:rPr lang="en-US" sz="1800" b="1" i="0" u="none" strike="noStrike" baseline="-25000" dirty="0">
                <a:latin typeface="Arial" panose="020B0604020202020204" pitchFamily="34" charset="0"/>
                <a:cs typeface="Arial" panose="020B0604020202020204" pitchFamily="34" charset="0"/>
              </a:rPr>
              <a:t>PM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Pump flowrate measurement. See: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https://vimeo.com/502869920/2388d5c95a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4B5D003-5AB8-0BAB-DCB8-0E9E77D3327D}"/>
              </a:ext>
            </a:extLst>
          </p:cNvPr>
          <p:cNvCxnSpPr>
            <a:cxnSpLocks/>
          </p:cNvCxnSpPr>
          <p:nvPr/>
        </p:nvCxnSpPr>
        <p:spPr>
          <a:xfrm flipV="1">
            <a:off x="6305107" y="4040372"/>
            <a:ext cx="2052084" cy="63795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7B967B1-E471-FE6C-3737-6800F48E2860}"/>
              </a:ext>
            </a:extLst>
          </p:cNvPr>
          <p:cNvSpPr/>
          <p:nvPr/>
        </p:nvSpPr>
        <p:spPr>
          <a:xfrm>
            <a:off x="9037674" y="1350335"/>
            <a:ext cx="584791" cy="3827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44A436-3D90-1A4C-F6AE-1F4780885EBC}"/>
              </a:ext>
            </a:extLst>
          </p:cNvPr>
          <p:cNvSpPr txBox="1"/>
          <p:nvPr/>
        </p:nvSpPr>
        <p:spPr>
          <a:xfrm>
            <a:off x="2008326" y="4481947"/>
            <a:ext cx="40845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1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Use a stopwatch with .01s resolution (not a cell phone!)</a:t>
            </a:r>
            <a:endParaRPr lang="en-US" sz="2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7E276F6-AA63-D3C3-F635-E5DA2F386F60}"/>
              </a:ext>
            </a:extLst>
          </p:cNvPr>
          <p:cNvSpPr/>
          <p:nvPr/>
        </p:nvSpPr>
        <p:spPr>
          <a:xfrm>
            <a:off x="4681880" y="3352794"/>
            <a:ext cx="453656" cy="3366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14558AE7-5B13-55D2-183A-D0FBEFA9AC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056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02"/>
    </mc:Choice>
    <mc:Fallback xmlns="">
      <p:transition spd="slow" advTm="68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9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8|1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8.1|111|1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8.1|111|11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8.1|111|11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8.1|111|1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8.1|111|11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8.1|111|11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8.1|111|11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8.1|111|1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8.1|111|1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8.1|111|1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8.1|111|1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8.1|111|1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8.1|111|1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8.1|111|1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8.1|111|1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2594</Words>
  <Application>Microsoft Macintosh PowerPoint</Application>
  <PresentationFormat>Widescreen</PresentationFormat>
  <Paragraphs>298</Paragraphs>
  <Slides>22</Slides>
  <Notes>3</Notes>
  <HiddenSlides>0</HiddenSlides>
  <MMClips>22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SymbolMT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Herman Smit</dc:creator>
  <cp:lastModifiedBy>Smit, Herman G.J.</cp:lastModifiedBy>
  <cp:revision>222</cp:revision>
  <dcterms:created xsi:type="dcterms:W3CDTF">2022-10-25T20:22:45Z</dcterms:created>
  <dcterms:modified xsi:type="dcterms:W3CDTF">2024-03-28T14:59:53Z</dcterms:modified>
</cp:coreProperties>
</file>